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8319" y="507238"/>
            <a:ext cx="963676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1169" y="2835656"/>
            <a:ext cx="9736455" cy="3342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166095" y="7137354"/>
            <a:ext cx="220345" cy="184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image" Target="../media/image10.png"/><Relationship Id="rId5" Type="http://schemas.openxmlformats.org/officeDocument/2006/relationships/image" Target="../media/image11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28319" y="401193"/>
            <a:ext cx="4716780" cy="41992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 b="1">
                <a:latin typeface="Calibri"/>
                <a:cs typeface="Calibri"/>
              </a:rPr>
              <a:t>Bilder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till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SKB-</a:t>
            </a:r>
            <a:r>
              <a:rPr dirty="0" sz="1400" b="1">
                <a:latin typeface="Calibri"/>
                <a:cs typeface="Calibri"/>
              </a:rPr>
              <a:t>stämman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2025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–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rubriker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och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förslag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i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korthet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200" spc="-10">
                <a:latin typeface="Calibri"/>
                <a:cs typeface="Calibri"/>
              </a:rPr>
              <a:t>Dagordningens</a:t>
            </a:r>
            <a:r>
              <a:rPr dirty="0" sz="1200">
                <a:latin typeface="Calibri"/>
                <a:cs typeface="Calibri"/>
              </a:rPr>
              <a:t> punkt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6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 </a:t>
            </a:r>
            <a:r>
              <a:rPr dirty="0" sz="1200" spc="-10">
                <a:latin typeface="Calibri"/>
                <a:cs typeface="Calibri"/>
              </a:rPr>
              <a:t>arbetsordning</a:t>
            </a:r>
            <a:endParaRPr sz="1200">
              <a:latin typeface="Calibri"/>
              <a:cs typeface="Calibri"/>
            </a:endParaRPr>
          </a:p>
          <a:p>
            <a:pPr marL="192405" marR="261620">
              <a:lnSpc>
                <a:spcPts val="1310"/>
              </a:lnSpc>
              <a:spcBef>
                <a:spcPts val="155"/>
              </a:spcBef>
            </a:pPr>
            <a:r>
              <a:rPr dirty="0" sz="1100" spc="-10">
                <a:latin typeface="Calibri"/>
                <a:cs typeface="Calibri"/>
              </a:rPr>
              <a:t>Ytterligare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anförande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under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samma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punkt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begärs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genom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handuppräckning. </a:t>
            </a:r>
            <a:r>
              <a:rPr dirty="0" sz="1100">
                <a:latin typeface="Calibri"/>
                <a:cs typeface="Calibri"/>
              </a:rPr>
              <a:t>Anmälan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av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ännu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framförda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yrkanden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vid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streck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debatten.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Calibri"/>
                <a:cs typeface="Calibri"/>
              </a:rPr>
              <a:t>Begära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ordet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genom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att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räcka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upp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röstkort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med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unik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siffra</a:t>
            </a:r>
            <a:endParaRPr sz="1200">
              <a:latin typeface="Calibri"/>
              <a:cs typeface="Calibri"/>
            </a:endParaRPr>
          </a:p>
          <a:p>
            <a:pPr marL="12700" marR="1066800">
              <a:lnSpc>
                <a:spcPct val="147200"/>
              </a:lnSpc>
            </a:pPr>
            <a:r>
              <a:rPr dirty="0" sz="1200" spc="-10">
                <a:latin typeface="Calibri"/>
                <a:cs typeface="Calibri"/>
              </a:rPr>
              <a:t>Hyreshöjningar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2005–2025: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lägst,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högst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och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genomsnittligt Ackumulerade hyreshöjningar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(4–8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%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upp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till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20 </a:t>
            </a:r>
            <a:r>
              <a:rPr dirty="0" sz="1200" spc="-25">
                <a:latin typeface="Calibri"/>
                <a:cs typeface="Calibri"/>
              </a:rPr>
              <a:t>år)</a:t>
            </a:r>
            <a:r>
              <a:rPr dirty="0" sz="1200" spc="50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Motion 24.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Bryt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trenden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mot</a:t>
            </a:r>
            <a:r>
              <a:rPr dirty="0" sz="1200" spc="-10">
                <a:latin typeface="Calibri"/>
                <a:cs typeface="Calibri"/>
              </a:rPr>
              <a:t> marknadsanpassade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hyror!</a:t>
            </a:r>
            <a:endParaRPr sz="1200">
              <a:latin typeface="Calibri"/>
              <a:cs typeface="Calibri"/>
            </a:endParaRPr>
          </a:p>
          <a:p>
            <a:pPr marL="330200" indent="-137795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330200" algn="l"/>
              </a:tabLst>
            </a:pPr>
            <a:r>
              <a:rPr dirty="0" sz="1100">
                <a:latin typeface="Calibri"/>
                <a:cs typeface="Calibri"/>
              </a:rPr>
              <a:t>Omprövning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av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beslutet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om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2026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års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hyror.</a:t>
            </a:r>
            <a:endParaRPr sz="1100">
              <a:latin typeface="Calibri"/>
              <a:cs typeface="Calibri"/>
            </a:endParaRPr>
          </a:p>
          <a:p>
            <a:pPr marL="330200" indent="-137795">
              <a:lnSpc>
                <a:spcPct val="100000"/>
              </a:lnSpc>
              <a:buAutoNum type="arabicPeriod"/>
              <a:tabLst>
                <a:tab pos="330200" algn="l"/>
              </a:tabLst>
            </a:pPr>
            <a:r>
              <a:rPr dirty="0" sz="1100">
                <a:latin typeface="Calibri"/>
                <a:cs typeface="Calibri"/>
              </a:rPr>
              <a:t>Uppdrag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styrelsen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att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utarbeta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nya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hyresriktlinjer.</a:t>
            </a:r>
            <a:endParaRPr sz="1100">
              <a:latin typeface="Calibri"/>
              <a:cs typeface="Calibri"/>
            </a:endParaRPr>
          </a:p>
          <a:p>
            <a:pPr marL="12700" marR="483234">
              <a:lnSpc>
                <a:spcPts val="2110"/>
              </a:lnSpc>
              <a:spcBef>
                <a:spcPts val="180"/>
              </a:spcBef>
            </a:pPr>
            <a:r>
              <a:rPr dirty="0" sz="1200">
                <a:latin typeface="Calibri"/>
                <a:cs typeface="Calibri"/>
              </a:rPr>
              <a:t>40</a:t>
            </a:r>
            <a:r>
              <a:rPr dirty="0" sz="1200" spc="-10">
                <a:latin typeface="Calibri"/>
                <a:cs typeface="Calibri"/>
              </a:rPr>
              <a:t> undertecknare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från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7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kvarter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7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fullmäktige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och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suppleant </a:t>
            </a:r>
            <a:r>
              <a:rPr dirty="0" sz="1200">
                <a:latin typeface="Calibri"/>
                <a:cs typeface="Calibri"/>
              </a:rPr>
              <a:t>Motion 25.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Ändra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hyreshöjningsfördelningsmodellen,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som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strider</a:t>
            </a:r>
            <a:endParaRPr sz="1200">
              <a:latin typeface="Calibri"/>
              <a:cs typeface="Calibri"/>
            </a:endParaRPr>
          </a:p>
          <a:p>
            <a:pPr marL="553720">
              <a:lnSpc>
                <a:spcPts val="1140"/>
              </a:lnSpc>
            </a:pPr>
            <a:r>
              <a:rPr dirty="0" sz="1200">
                <a:latin typeface="Calibri"/>
                <a:cs typeface="Calibri"/>
              </a:rPr>
              <a:t>mot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stadgarna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Uppdrag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styrelsen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att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utarbeta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ett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förslag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ändring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av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modellen</a:t>
            </a:r>
            <a:endParaRPr sz="1100">
              <a:latin typeface="Calibri"/>
              <a:cs typeface="Calibri"/>
            </a:endParaRPr>
          </a:p>
          <a:p>
            <a:pPr marL="553720" marR="283845" indent="-541655">
              <a:lnSpc>
                <a:spcPct val="91700"/>
              </a:lnSpc>
              <a:spcBef>
                <a:spcPts val="785"/>
              </a:spcBef>
            </a:pPr>
            <a:r>
              <a:rPr dirty="0" sz="1200">
                <a:latin typeface="Calibri"/>
                <a:cs typeface="Calibri"/>
              </a:rPr>
              <a:t>Motion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26. </a:t>
            </a:r>
            <a:r>
              <a:rPr dirty="0" sz="1200" spc="-10">
                <a:latin typeface="Calibri"/>
                <a:cs typeface="Calibri"/>
              </a:rPr>
              <a:t>Hyreshöjningsfördelningsmodellen</a:t>
            </a:r>
            <a:r>
              <a:rPr dirty="0" sz="1200">
                <a:latin typeface="Calibri"/>
                <a:cs typeface="Calibri"/>
              </a:rPr>
              <a:t> bör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bestämma hyreshöj- </a:t>
            </a:r>
            <a:r>
              <a:rPr dirty="0" sz="1200">
                <a:latin typeface="Calibri"/>
                <a:cs typeface="Calibri"/>
              </a:rPr>
              <a:t>ningen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procent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inte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kronor,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vilket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gynnar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vissa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kvarter</a:t>
            </a:r>
            <a:r>
              <a:rPr dirty="0" sz="1200" spc="-25">
                <a:latin typeface="Calibri"/>
                <a:cs typeface="Calibri"/>
              </a:rPr>
              <a:t> och </a:t>
            </a:r>
            <a:r>
              <a:rPr dirty="0" sz="1200">
                <a:latin typeface="Calibri"/>
                <a:cs typeface="Calibri"/>
              </a:rPr>
              <a:t>missgynnar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andra</a:t>
            </a:r>
            <a:endParaRPr sz="1200">
              <a:latin typeface="Calibri"/>
              <a:cs typeface="Calibri"/>
            </a:endParaRPr>
          </a:p>
          <a:p>
            <a:pPr marL="373380" marR="5080" indent="-181610">
              <a:lnSpc>
                <a:spcPts val="1210"/>
              </a:lnSpc>
              <a:spcBef>
                <a:spcPts val="220"/>
              </a:spcBef>
            </a:pPr>
            <a:r>
              <a:rPr dirty="0" sz="1100">
                <a:latin typeface="Calibri"/>
                <a:cs typeface="Calibri"/>
              </a:rPr>
              <a:t>Uppdrag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styrelsen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utarbeta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ett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förslag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ändrad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tillämpning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av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modellen </a:t>
            </a:r>
            <a:r>
              <a:rPr dirty="0" sz="1100">
                <a:latin typeface="Calibri"/>
                <a:cs typeface="Calibri"/>
              </a:rPr>
              <a:t>så att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poängen </a:t>
            </a:r>
            <a:r>
              <a:rPr dirty="0" sz="1100" spc="-10">
                <a:latin typeface="Calibri"/>
                <a:cs typeface="Calibri"/>
              </a:rPr>
              <a:t>bestämmer hyreshöjningen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 </a:t>
            </a:r>
            <a:r>
              <a:rPr dirty="0" sz="1100" spc="-10">
                <a:latin typeface="Calibri"/>
                <a:cs typeface="Calibri"/>
              </a:rPr>
              <a:t>procent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4645997"/>
            <a:ext cx="4603750" cy="223266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200" spc="-10">
                <a:latin typeface="Calibri"/>
                <a:cs typeface="Calibri"/>
              </a:rPr>
              <a:t>Propositionen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hyressättning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Avslag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på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propositionen.</a:t>
            </a:r>
            <a:endParaRPr sz="1100">
              <a:latin typeface="Calibri"/>
              <a:cs typeface="Calibri"/>
            </a:endParaRPr>
          </a:p>
          <a:p>
            <a:pPr marL="553720" marR="5080" indent="-541655">
              <a:lnSpc>
                <a:spcPts val="1320"/>
              </a:lnSpc>
              <a:spcBef>
                <a:spcPts val="810"/>
              </a:spcBef>
            </a:pPr>
            <a:r>
              <a:rPr dirty="0" sz="1200">
                <a:latin typeface="Calibri"/>
                <a:cs typeface="Calibri"/>
              </a:rPr>
              <a:t>Motion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30.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Återremittera </a:t>
            </a:r>
            <a:r>
              <a:rPr dirty="0" sz="1200">
                <a:latin typeface="Calibri"/>
                <a:cs typeface="Calibri"/>
              </a:rPr>
              <a:t>det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omfångsrika stadgeförslaget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som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inte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hunnit granskas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ordentligt!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ts val="1315"/>
              </a:lnSpc>
              <a:spcBef>
                <a:spcPts val="80"/>
              </a:spcBef>
            </a:pPr>
            <a:r>
              <a:rPr dirty="0" sz="1100" spc="-10">
                <a:latin typeface="Calibri"/>
                <a:cs typeface="Calibri"/>
              </a:rPr>
              <a:t>Återremiss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ytterligare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diskussion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och </a:t>
            </a:r>
            <a:r>
              <a:rPr dirty="0" sz="1100" spc="-10">
                <a:latin typeface="Calibri"/>
                <a:cs typeface="Calibri"/>
              </a:rPr>
              <a:t>bearbetning.</a:t>
            </a:r>
            <a:endParaRPr sz="1100">
              <a:latin typeface="Calibri"/>
              <a:cs typeface="Calibri"/>
            </a:endParaRPr>
          </a:p>
          <a:p>
            <a:pPr marL="192405">
              <a:lnSpc>
                <a:spcPts val="1315"/>
              </a:lnSpc>
            </a:pPr>
            <a:r>
              <a:rPr dirty="0" sz="1100">
                <a:latin typeface="Calibri"/>
                <a:cs typeface="Calibri"/>
              </a:rPr>
              <a:t>Omarbetat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stadgeförslag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fullmäktige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minst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två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omgångar.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200">
                <a:latin typeface="Calibri"/>
                <a:cs typeface="Calibri"/>
              </a:rPr>
              <a:t>Motion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86.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Paragraftecknen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bör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ha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kvar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sin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korrekta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placering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Bifall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10">
                <a:latin typeface="Calibri"/>
                <a:cs typeface="Calibri"/>
              </a:rPr>
              <a:t> förslaget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–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som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styrelsen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praktiken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bifallit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men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föreslår</a:t>
            </a:r>
            <a:r>
              <a:rPr dirty="0" sz="1100" spc="-10">
                <a:latin typeface="Calibri"/>
                <a:cs typeface="Calibri"/>
              </a:rPr>
              <a:t> besvarad.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 spc="-10">
                <a:latin typeface="Calibri"/>
                <a:cs typeface="Calibri"/>
              </a:rPr>
              <a:t>Stadgeförslaget generellt</a:t>
            </a:r>
            <a:endParaRPr sz="1200">
              <a:latin typeface="Calibri"/>
              <a:cs typeface="Calibri"/>
            </a:endParaRPr>
          </a:p>
          <a:p>
            <a:pPr marL="373380" marR="205104" indent="-181610">
              <a:lnSpc>
                <a:spcPts val="1210"/>
              </a:lnSpc>
              <a:spcBef>
                <a:spcPts val="220"/>
              </a:spcBef>
            </a:pPr>
            <a:r>
              <a:rPr dirty="0" sz="1100">
                <a:latin typeface="Calibri"/>
                <a:cs typeface="Calibri"/>
              </a:rPr>
              <a:t>Ändring av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”fullmäktig(-</a:t>
            </a:r>
            <a:r>
              <a:rPr dirty="0" sz="1100">
                <a:latin typeface="Calibri"/>
                <a:cs typeface="Calibri"/>
              </a:rPr>
              <a:t>e) och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fullmäktigesuppleant(-</a:t>
            </a:r>
            <a:r>
              <a:rPr dirty="0" sz="1100">
                <a:latin typeface="Calibri"/>
                <a:cs typeface="Calibri"/>
              </a:rPr>
              <a:t>er)”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30">
                <a:latin typeface="Calibri"/>
                <a:cs typeface="Calibri"/>
              </a:rPr>
              <a:t>”en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eller </a:t>
            </a:r>
            <a:r>
              <a:rPr dirty="0" sz="1100" spc="-10">
                <a:latin typeface="Calibri"/>
                <a:cs typeface="Calibri"/>
              </a:rPr>
              <a:t>flera </a:t>
            </a:r>
            <a:r>
              <a:rPr dirty="0" sz="1100">
                <a:latin typeface="Calibri"/>
                <a:cs typeface="Calibri"/>
              </a:rPr>
              <a:t>fullmäktige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och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fullmäktigesuppleanter”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på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sju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ställen.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69077" y="491930"/>
            <a:ext cx="4646295" cy="66351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1.3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Syfte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och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verksamhet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(förut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Ändamål)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Avslag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på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förslaget.</a:t>
            </a:r>
            <a:r>
              <a:rPr dirty="0" sz="1100" spc="-10">
                <a:latin typeface="Calibri"/>
                <a:cs typeface="Calibri"/>
              </a:rPr>
              <a:t> Använd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nuvarande </a:t>
            </a:r>
            <a:r>
              <a:rPr dirty="0" sz="1100">
                <a:latin typeface="Calibri"/>
                <a:cs typeface="Calibri"/>
              </a:rPr>
              <a:t>§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2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text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§</a:t>
            </a:r>
            <a:r>
              <a:rPr dirty="0" sz="1100" spc="-20">
                <a:latin typeface="Calibri"/>
                <a:cs typeface="Calibri"/>
              </a:rPr>
              <a:t> 1.3.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2.5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Uteslutning</a:t>
            </a:r>
            <a:endParaRPr sz="1200">
              <a:latin typeface="Calibri"/>
              <a:cs typeface="Calibri"/>
            </a:endParaRPr>
          </a:p>
          <a:p>
            <a:pPr marL="192405" marR="1122680">
              <a:lnSpc>
                <a:spcPts val="1310"/>
              </a:lnSpc>
              <a:spcBef>
                <a:spcPts val="150"/>
              </a:spcBef>
            </a:pPr>
            <a:r>
              <a:rPr dirty="0" sz="1100">
                <a:latin typeface="Calibri"/>
                <a:cs typeface="Calibri"/>
              </a:rPr>
              <a:t>Avslag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på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förslaget.</a:t>
            </a:r>
            <a:r>
              <a:rPr dirty="0" sz="1100" spc="-10">
                <a:latin typeface="Calibri"/>
                <a:cs typeface="Calibri"/>
              </a:rPr>
              <a:t> Använd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nuvarande </a:t>
            </a:r>
            <a:r>
              <a:rPr dirty="0" sz="1100">
                <a:latin typeface="Calibri"/>
                <a:cs typeface="Calibri"/>
              </a:rPr>
              <a:t>§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9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text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§</a:t>
            </a:r>
            <a:r>
              <a:rPr dirty="0" sz="1100" spc="-20">
                <a:latin typeface="Calibri"/>
                <a:cs typeface="Calibri"/>
              </a:rPr>
              <a:t> 2.5. </a:t>
            </a:r>
            <a:r>
              <a:rPr dirty="0" sz="1100">
                <a:latin typeface="Calibri"/>
                <a:cs typeface="Calibri"/>
              </a:rPr>
              <a:t>Innebär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bifall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motion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42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andra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att-</a:t>
            </a:r>
            <a:r>
              <a:rPr dirty="0" sz="1100" spc="-10">
                <a:latin typeface="Calibri"/>
                <a:cs typeface="Calibri"/>
              </a:rPr>
              <a:t>satsen.</a:t>
            </a:r>
            <a:endParaRPr sz="1100">
              <a:latin typeface="Calibri"/>
              <a:cs typeface="Calibri"/>
            </a:endParaRPr>
          </a:p>
          <a:p>
            <a:pPr algn="r" marR="2827655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3.1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Turordning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för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lägenhet</a:t>
            </a:r>
            <a:endParaRPr sz="1200">
              <a:latin typeface="Calibri"/>
              <a:cs typeface="Calibri"/>
            </a:endParaRPr>
          </a:p>
          <a:p>
            <a:pPr algn="r" marR="278003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Bifall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eget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förslag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§</a:t>
            </a:r>
            <a:r>
              <a:rPr dirty="0" sz="1100" spc="-20">
                <a:latin typeface="Calibri"/>
                <a:cs typeface="Calibri"/>
              </a:rPr>
              <a:t> 3.1.</a:t>
            </a:r>
            <a:endParaRPr sz="1100">
              <a:latin typeface="Calibri"/>
              <a:cs typeface="Calibri"/>
            </a:endParaRPr>
          </a:p>
          <a:p>
            <a:pPr marL="553720" marR="549910" indent="-541020">
              <a:lnSpc>
                <a:spcPts val="1320"/>
              </a:lnSpc>
              <a:spcBef>
                <a:spcPts val="815"/>
              </a:spcBef>
            </a:pP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4.1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Tilldelning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av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lägenhet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och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4.2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Riktlinjer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för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förfarandet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vid </a:t>
            </a:r>
            <a:r>
              <a:rPr dirty="0" sz="1200">
                <a:latin typeface="Calibri"/>
                <a:cs typeface="Calibri"/>
              </a:rPr>
              <a:t>tilldelning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av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lägenhet</a:t>
            </a:r>
            <a:endParaRPr sz="1200">
              <a:latin typeface="Calibri"/>
              <a:cs typeface="Calibri"/>
            </a:endParaRPr>
          </a:p>
          <a:p>
            <a:pPr marL="192405" marR="2780665">
              <a:lnSpc>
                <a:spcPts val="1310"/>
              </a:lnSpc>
              <a:spcBef>
                <a:spcPts val="130"/>
              </a:spcBef>
            </a:pPr>
            <a:r>
              <a:rPr dirty="0" sz="1100">
                <a:latin typeface="Calibri"/>
                <a:cs typeface="Calibri"/>
              </a:rPr>
              <a:t>Bifall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eget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förslag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§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4.1. </a:t>
            </a:r>
            <a:r>
              <a:rPr dirty="0" sz="1100">
                <a:latin typeface="Calibri"/>
                <a:cs typeface="Calibri"/>
              </a:rPr>
              <a:t>Avslag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på </a:t>
            </a:r>
            <a:r>
              <a:rPr dirty="0" sz="1100" spc="-10">
                <a:latin typeface="Calibri"/>
                <a:cs typeface="Calibri"/>
              </a:rPr>
              <a:t>förslaget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§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0">
                <a:latin typeface="Calibri"/>
                <a:cs typeface="Calibri"/>
              </a:rPr>
              <a:t>4.2.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4.3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Grunderna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för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beräkning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av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hyran</a:t>
            </a:r>
            <a:endParaRPr sz="1200">
              <a:latin typeface="Calibri"/>
              <a:cs typeface="Calibri"/>
            </a:endParaRPr>
          </a:p>
          <a:p>
            <a:pPr marL="373380" marR="5080" indent="-181610">
              <a:lnSpc>
                <a:spcPts val="1210"/>
              </a:lnSpc>
              <a:spcBef>
                <a:spcPts val="219"/>
              </a:spcBef>
            </a:pPr>
            <a:r>
              <a:rPr dirty="0" sz="1100">
                <a:latin typeface="Calibri"/>
                <a:cs typeface="Calibri"/>
              </a:rPr>
              <a:t>Ändring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av </a:t>
            </a:r>
            <a:r>
              <a:rPr dirty="0" sz="1100" spc="-10">
                <a:latin typeface="Calibri"/>
                <a:cs typeface="Calibri"/>
              </a:rPr>
              <a:t>rubriken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”Hyror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och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hyressättning”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10">
                <a:latin typeface="Calibri"/>
                <a:cs typeface="Calibri"/>
              </a:rPr>
              <a:t> ”Grunderna </a:t>
            </a:r>
            <a:r>
              <a:rPr dirty="0" sz="1100">
                <a:latin typeface="Calibri"/>
                <a:cs typeface="Calibri"/>
              </a:rPr>
              <a:t>för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beräkning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av hyran”,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som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enligt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lagen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kooperativ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hyresrätt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ska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finnas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10">
                <a:latin typeface="Calibri"/>
                <a:cs typeface="Calibri"/>
              </a:rPr>
              <a:t> stadgarna.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1200">
                <a:latin typeface="Calibri"/>
                <a:cs typeface="Calibri"/>
              </a:rPr>
              <a:t>Motion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70.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Nej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till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digitala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val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av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fullmäktige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(§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8.1.§</a:t>
            </a:r>
            <a:r>
              <a:rPr dirty="0" sz="1200" spc="229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8.2,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16)</a:t>
            </a:r>
            <a:endParaRPr sz="1200">
              <a:latin typeface="Calibri"/>
              <a:cs typeface="Calibri"/>
            </a:endParaRPr>
          </a:p>
          <a:p>
            <a:pPr marL="373380" marR="43180" indent="-181610">
              <a:lnSpc>
                <a:spcPts val="1210"/>
              </a:lnSpc>
              <a:spcBef>
                <a:spcPts val="234"/>
              </a:spcBef>
            </a:pPr>
            <a:r>
              <a:rPr dirty="0" sz="1100">
                <a:latin typeface="Calibri"/>
                <a:cs typeface="Calibri"/>
              </a:rPr>
              <a:t>Bifall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motionerna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65,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67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och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70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första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att-</a:t>
            </a:r>
            <a:r>
              <a:rPr dirty="0" sz="1100">
                <a:latin typeface="Calibri"/>
                <a:cs typeface="Calibri"/>
              </a:rPr>
              <a:t>satsen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om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avslag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på</a:t>
            </a:r>
            <a:r>
              <a:rPr dirty="0" sz="1100" spc="-10">
                <a:latin typeface="Calibri"/>
                <a:cs typeface="Calibri"/>
              </a:rPr>
              <a:t> förslaget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25">
                <a:latin typeface="Calibri"/>
                <a:cs typeface="Calibri"/>
              </a:rPr>
              <a:t>om </a:t>
            </a:r>
            <a:r>
              <a:rPr dirty="0" sz="1100">
                <a:latin typeface="Calibri"/>
                <a:cs typeface="Calibri"/>
              </a:rPr>
              <a:t>digitala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val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boende.</a:t>
            </a:r>
            <a:endParaRPr sz="1100">
              <a:latin typeface="Calibri"/>
              <a:cs typeface="Calibri"/>
            </a:endParaRPr>
          </a:p>
          <a:p>
            <a:pPr marL="192405">
              <a:lnSpc>
                <a:spcPts val="1290"/>
              </a:lnSpc>
            </a:pPr>
            <a:r>
              <a:rPr dirty="0" sz="1100">
                <a:latin typeface="Calibri"/>
                <a:cs typeface="Calibri"/>
              </a:rPr>
              <a:t>Bifall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motion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70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andra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30">
                <a:latin typeface="Calibri"/>
                <a:cs typeface="Calibri"/>
              </a:rPr>
              <a:t>att-</a:t>
            </a:r>
            <a:r>
              <a:rPr dirty="0" sz="1100">
                <a:latin typeface="Calibri"/>
                <a:cs typeface="Calibri"/>
              </a:rPr>
              <a:t>satsen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om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detsamma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köande.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8.19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Röstlängd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ts val="126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Bifall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mitt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förslag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§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8.19:</a:t>
            </a:r>
            <a:endParaRPr sz="1100">
              <a:latin typeface="Calibri"/>
              <a:cs typeface="Calibri"/>
            </a:endParaRPr>
          </a:p>
          <a:p>
            <a:pPr marL="373380">
              <a:lnSpc>
                <a:spcPts val="1205"/>
              </a:lnSpc>
            </a:pPr>
            <a:r>
              <a:rPr dirty="0" sz="1100">
                <a:latin typeface="Calibri"/>
                <a:cs typeface="Calibri"/>
              </a:rPr>
              <a:t>Styrelsen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ska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att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röstlängd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upprättas.</a:t>
            </a:r>
            <a:endParaRPr sz="1100">
              <a:latin typeface="Calibri"/>
              <a:cs typeface="Calibri"/>
            </a:endParaRPr>
          </a:p>
          <a:p>
            <a:pPr marL="373380">
              <a:lnSpc>
                <a:spcPts val="1265"/>
              </a:lnSpc>
            </a:pPr>
            <a:r>
              <a:rPr dirty="0" sz="1100">
                <a:latin typeface="Calibri"/>
                <a:cs typeface="Calibri"/>
              </a:rPr>
              <a:t>Ska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upprättas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viss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tid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före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medlemsmöte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–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även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extra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medlemsmöte.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17.5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Övrig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lagstiftning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ts val="1315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Ändring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av </a:t>
            </a:r>
            <a:r>
              <a:rPr dirty="0" sz="1100" spc="-10">
                <a:latin typeface="Calibri"/>
                <a:cs typeface="Calibri"/>
              </a:rPr>
              <a:t>rubriken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”Övrig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lagstiftning”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10">
                <a:latin typeface="Calibri"/>
                <a:cs typeface="Calibri"/>
              </a:rPr>
              <a:t> ”Lagstiftning”.</a:t>
            </a:r>
            <a:endParaRPr sz="1100">
              <a:latin typeface="Calibri"/>
              <a:cs typeface="Calibri"/>
            </a:endParaRPr>
          </a:p>
          <a:p>
            <a:pPr marL="373380" marR="132715" indent="-181610">
              <a:lnSpc>
                <a:spcPts val="1220"/>
              </a:lnSpc>
              <a:spcBef>
                <a:spcPts val="114"/>
              </a:spcBef>
            </a:pPr>
            <a:r>
              <a:rPr dirty="0" sz="1100">
                <a:latin typeface="Calibri"/>
                <a:cs typeface="Calibri"/>
              </a:rPr>
              <a:t>Stadgarna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gäller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om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något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annat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anges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lagarna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–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inte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tvärtom,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att</a:t>
            </a:r>
            <a:r>
              <a:rPr dirty="0" sz="1100" spc="-25">
                <a:latin typeface="Calibri"/>
                <a:cs typeface="Calibri"/>
              </a:rPr>
              <a:t> man </a:t>
            </a:r>
            <a:r>
              <a:rPr dirty="0" sz="1100">
                <a:latin typeface="Calibri"/>
                <a:cs typeface="Calibri"/>
              </a:rPr>
              <a:t>tittar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lagarna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först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om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det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finns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något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skrivet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stadgarna.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200">
                <a:latin typeface="Calibri"/>
                <a:cs typeface="Calibri"/>
              </a:rPr>
              <a:t>Motion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81.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Tiden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för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att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motionera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bör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förlängas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inte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förkortas</a:t>
            </a:r>
            <a:endParaRPr sz="1200">
              <a:latin typeface="Calibri"/>
              <a:cs typeface="Calibri"/>
            </a:endParaRPr>
          </a:p>
          <a:p>
            <a:pPr marL="330200" indent="-137795">
              <a:lnSpc>
                <a:spcPts val="1315"/>
              </a:lnSpc>
              <a:spcBef>
                <a:spcPts val="100"/>
              </a:spcBef>
              <a:buAutoNum type="arabicPeriod"/>
              <a:tabLst>
                <a:tab pos="330200" algn="l"/>
              </a:tabLst>
            </a:pPr>
            <a:r>
              <a:rPr dirty="0" sz="1100">
                <a:latin typeface="Calibri"/>
                <a:cs typeface="Calibri"/>
              </a:rPr>
              <a:t>Avslag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på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ändring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den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15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januari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(motionerna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77–80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samt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81:1).</a:t>
            </a:r>
            <a:endParaRPr sz="1100">
              <a:latin typeface="Calibri"/>
              <a:cs typeface="Calibri"/>
            </a:endParaRPr>
          </a:p>
          <a:p>
            <a:pPr marL="330200" indent="-137795">
              <a:lnSpc>
                <a:spcPts val="1315"/>
              </a:lnSpc>
              <a:buAutoNum type="arabicPeriod"/>
              <a:tabLst>
                <a:tab pos="330200" algn="l"/>
              </a:tabLst>
            </a:pPr>
            <a:r>
              <a:rPr dirty="0" sz="1100">
                <a:latin typeface="Calibri"/>
                <a:cs typeface="Calibri"/>
              </a:rPr>
              <a:t>Ändra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15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februari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(motion</a:t>
            </a:r>
            <a:r>
              <a:rPr dirty="0" sz="1100" spc="-20">
                <a:latin typeface="Calibri"/>
                <a:cs typeface="Calibri"/>
              </a:rPr>
              <a:t> 81:2.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dirty="0" sz="1200">
                <a:latin typeface="Calibri"/>
                <a:cs typeface="Calibri"/>
              </a:rPr>
              <a:t>§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10.5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Samråd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inför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hyresändring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Eget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förslag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§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4.1:</a:t>
            </a:r>
            <a:r>
              <a:rPr dirty="0" sz="1100" spc="-10">
                <a:latin typeface="Calibri"/>
                <a:cs typeface="Calibri"/>
              </a:rPr>
              <a:t> extrastämma </a:t>
            </a:r>
            <a:r>
              <a:rPr dirty="0" sz="1100">
                <a:latin typeface="Calibri"/>
                <a:cs typeface="Calibri"/>
              </a:rPr>
              <a:t>ska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hållas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om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hyresutskottet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avstyrker.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200">
                <a:latin typeface="Calibri"/>
                <a:cs typeface="Calibri"/>
              </a:rPr>
              <a:t>Motion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88.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Avsluta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hyrestillägg </a:t>
            </a:r>
            <a:r>
              <a:rPr dirty="0" sz="1200">
                <a:latin typeface="Calibri"/>
                <a:cs typeface="Calibri"/>
              </a:rPr>
              <a:t>för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bredband.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Calibri"/>
                <a:cs typeface="Calibri"/>
              </a:rPr>
              <a:t>Bifall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till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motionen.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432425" y="540969"/>
            <a:ext cx="9525" cy="6591300"/>
          </a:xfrm>
          <a:custGeom>
            <a:avLst/>
            <a:gdLst/>
            <a:ahLst/>
            <a:cxnLst/>
            <a:rect l="l" t="t" r="r" b="b"/>
            <a:pathLst>
              <a:path w="9525" h="6591300">
                <a:moveTo>
                  <a:pt x="9144" y="0"/>
                </a:moveTo>
                <a:lnTo>
                  <a:pt x="0" y="0"/>
                </a:lnTo>
                <a:lnTo>
                  <a:pt x="0" y="6591046"/>
                </a:lnTo>
                <a:lnTo>
                  <a:pt x="9144" y="6591046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8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/>
          <p:nvPr/>
        </p:nvSpPr>
        <p:spPr>
          <a:xfrm>
            <a:off x="10175240" y="7137354"/>
            <a:ext cx="173355" cy="18478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100" spc="-25">
                <a:latin typeface="Georgia"/>
                <a:cs typeface="Georgia"/>
              </a:rPr>
              <a:t>10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482853"/>
            <a:ext cx="9582785" cy="1026160"/>
          </a:xfrm>
          <a:prstGeom prst="rect"/>
        </p:spPr>
        <p:txBody>
          <a:bodyPr wrap="square" lIns="0" tIns="57785" rIns="0" bIns="0" rtlCol="0" vert="horz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455"/>
              </a:spcBef>
            </a:pPr>
            <a:r>
              <a:rPr dirty="0" sz="3400">
                <a:solidFill>
                  <a:srgbClr val="0000FF"/>
                </a:solidFill>
              </a:rPr>
              <a:t>Motion</a:t>
            </a:r>
            <a:r>
              <a:rPr dirty="0" sz="3400" spc="-114">
                <a:solidFill>
                  <a:srgbClr val="0000FF"/>
                </a:solidFill>
              </a:rPr>
              <a:t> </a:t>
            </a:r>
            <a:r>
              <a:rPr dirty="0" sz="3400">
                <a:solidFill>
                  <a:srgbClr val="0000FF"/>
                </a:solidFill>
              </a:rPr>
              <a:t>25.</a:t>
            </a:r>
            <a:r>
              <a:rPr dirty="0" sz="3400" spc="-105">
                <a:solidFill>
                  <a:srgbClr val="0000FF"/>
                </a:solidFill>
              </a:rPr>
              <a:t> </a:t>
            </a:r>
            <a:r>
              <a:rPr dirty="0" sz="3400"/>
              <a:t>Ändra</a:t>
            </a:r>
            <a:r>
              <a:rPr dirty="0" sz="3400" spc="-110"/>
              <a:t> </a:t>
            </a:r>
            <a:r>
              <a:rPr dirty="0" sz="3400" spc="-10"/>
              <a:t>hyreshöjningsfördelningsmodellen, </a:t>
            </a:r>
            <a:r>
              <a:rPr dirty="0" sz="3400"/>
              <a:t>som</a:t>
            </a:r>
            <a:r>
              <a:rPr dirty="0" sz="3400" spc="-85"/>
              <a:t> </a:t>
            </a:r>
            <a:r>
              <a:rPr dirty="0" sz="3400"/>
              <a:t>strider</a:t>
            </a:r>
            <a:r>
              <a:rPr dirty="0" sz="3400" spc="-75"/>
              <a:t> </a:t>
            </a:r>
            <a:r>
              <a:rPr dirty="0" sz="3400"/>
              <a:t>mot</a:t>
            </a:r>
            <a:r>
              <a:rPr dirty="0" sz="3400" spc="-65"/>
              <a:t> </a:t>
            </a:r>
            <a:r>
              <a:rPr dirty="0" sz="3400" spc="-10"/>
              <a:t>stadgarna</a:t>
            </a:r>
            <a:endParaRPr sz="3400"/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1679193"/>
            <a:ext cx="9284970" cy="88646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30"/>
              </a:spcBef>
            </a:pP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§</a:t>
            </a:r>
            <a:r>
              <a:rPr dirty="0" sz="28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41</a:t>
            </a:r>
            <a:r>
              <a:rPr dirty="0" sz="2800" spc="-6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om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grunderna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för</a:t>
            </a:r>
            <a:r>
              <a:rPr dirty="0" sz="2800" spc="-75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beräkningen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av</a:t>
            </a:r>
            <a:r>
              <a:rPr dirty="0" sz="2800" spc="-8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hyran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har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särskild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tyngd. Krävs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enligt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2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kap.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4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§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lagen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(2002:93)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om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kooperativ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hyresrätt.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09269" y="2835656"/>
          <a:ext cx="9736455" cy="3342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8810"/>
                <a:gridCol w="1035685"/>
                <a:gridCol w="4750435"/>
                <a:gridCol w="1964054"/>
              </a:tblGrid>
              <a:tr h="433705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dirty="0" sz="2800" spc="-10" i="1">
                          <a:latin typeface="Calibri"/>
                          <a:cs typeface="Calibri"/>
                        </a:rPr>
                        <a:t>Stadgarna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93675">
                        <a:lnSpc>
                          <a:spcPts val="2655"/>
                        </a:lnSpc>
                      </a:pPr>
                      <a:r>
                        <a:rPr dirty="0" sz="2800" spc="-10" i="1">
                          <a:latin typeface="Calibri"/>
                          <a:cs typeface="Calibri"/>
                        </a:rPr>
                        <a:t>Motsvarighet</a:t>
                      </a:r>
                      <a:r>
                        <a:rPr dirty="0" sz="2800" spc="-6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i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800" spc="-5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i="1">
                          <a:latin typeface="Calibri"/>
                          <a:cs typeface="Calibri"/>
                        </a:rPr>
                        <a:t>modellen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2655"/>
                        </a:lnSpc>
                      </a:pPr>
                      <a:r>
                        <a:rPr dirty="0" sz="2800" spc="-1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34340">
                <a:tc>
                  <a:txBody>
                    <a:bodyPr/>
                    <a:lstStyle/>
                    <a:p>
                      <a:pPr marL="31750">
                        <a:lnSpc>
                          <a:spcPts val="3279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1.</a:t>
                      </a:r>
                      <a:r>
                        <a:rPr dirty="0" sz="2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Storlek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93675">
                        <a:lnSpc>
                          <a:spcPts val="3279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(automatiskt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genom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hyra</a:t>
                      </a:r>
                      <a:r>
                        <a:rPr dirty="0" sz="28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per</a:t>
                      </a:r>
                      <a:r>
                        <a:rPr dirty="0" sz="28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kvm)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3279"/>
                        </a:lnSpc>
                      </a:pPr>
                      <a:r>
                        <a:rPr dirty="0" sz="2800" spc="-50">
                          <a:latin typeface="Calibri"/>
                          <a:cs typeface="Calibri"/>
                        </a:rPr>
                        <a:t>–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41325">
                <a:tc>
                  <a:txBody>
                    <a:bodyPr/>
                    <a:lstStyle/>
                    <a:p>
                      <a:pPr marL="31750">
                        <a:lnSpc>
                          <a:spcPts val="311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2.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>
                          <a:latin typeface="Calibri"/>
                          <a:cs typeface="Calibri"/>
                        </a:rPr>
                        <a:t>Standard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ts val="311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3115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28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saknas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3115"/>
                        </a:lnSpc>
                      </a:pPr>
                      <a:r>
                        <a:rPr dirty="0" sz="28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Klassificera!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12115">
                <a:tc>
                  <a:txBody>
                    <a:bodyPr/>
                    <a:lstStyle/>
                    <a:p>
                      <a:pPr marL="31750">
                        <a:lnSpc>
                          <a:spcPts val="2880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3.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 b="1">
                          <a:latin typeface="Calibri"/>
                          <a:cs typeface="Calibri"/>
                        </a:rPr>
                        <a:t>Läge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9700">
                        <a:lnSpc>
                          <a:spcPts val="2880"/>
                        </a:lnSpc>
                      </a:pP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28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2880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centralt/perifert</a:t>
                      </a:r>
                      <a:r>
                        <a:rPr dirty="0" sz="2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>
                          <a:latin typeface="Calibri"/>
                          <a:cs typeface="Calibri"/>
                        </a:rPr>
                        <a:t>attraktivitet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2880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max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12115">
                <a:tc>
                  <a:txBody>
                    <a:bodyPr/>
                    <a:lstStyle/>
                    <a:p>
                      <a:pPr marL="31750">
                        <a:lnSpc>
                          <a:spcPts val="288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4.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>
                          <a:latin typeface="Calibri"/>
                          <a:cs typeface="Calibri"/>
                        </a:rPr>
                        <a:t>Ålder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ts val="288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2885"/>
                        </a:lnSpc>
                      </a:pPr>
                      <a:r>
                        <a:rPr dirty="0" sz="2800" spc="-10" b="1">
                          <a:latin typeface="Calibri"/>
                          <a:cs typeface="Calibri"/>
                        </a:rPr>
                        <a:t>värdeår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288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minst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12115">
                <a:tc>
                  <a:txBody>
                    <a:bodyPr/>
                    <a:lstStyle/>
                    <a:p>
                      <a:pPr marL="31750">
                        <a:lnSpc>
                          <a:spcPts val="2880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(saknas)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9700">
                        <a:lnSpc>
                          <a:spcPts val="2880"/>
                        </a:lnSpc>
                      </a:pP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40</a:t>
                      </a:r>
                      <a:r>
                        <a:rPr dirty="0" sz="28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2880"/>
                        </a:lnSpc>
                      </a:pPr>
                      <a:r>
                        <a:rPr dirty="0" sz="2800" b="1">
                          <a:latin typeface="Calibri"/>
                          <a:cs typeface="Calibri"/>
                        </a:rPr>
                        <a:t>kötid</a:t>
                      </a:r>
                      <a:r>
                        <a:rPr dirty="0" sz="28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>
                          <a:latin typeface="Calibri"/>
                          <a:cs typeface="Calibri"/>
                        </a:rPr>
                        <a:t>attraktivitet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2880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12750">
                <a:tc>
                  <a:txBody>
                    <a:bodyPr/>
                    <a:lstStyle/>
                    <a:p>
                      <a:pPr marL="31750">
                        <a:lnSpc>
                          <a:spcPts val="2885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(saknas)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39700">
                        <a:lnSpc>
                          <a:spcPts val="288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2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2885"/>
                        </a:lnSpc>
                      </a:pPr>
                      <a:r>
                        <a:rPr dirty="0" sz="2800" b="1">
                          <a:latin typeface="Calibri"/>
                          <a:cs typeface="Calibri"/>
                        </a:rPr>
                        <a:t>hyra</a:t>
                      </a:r>
                      <a:r>
                        <a:rPr dirty="0" sz="2800" spc="-1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2600" spc="-50">
                          <a:solidFill>
                            <a:srgbClr val="808080"/>
                          </a:solidFill>
                          <a:latin typeface="Calibri"/>
                          <a:cs typeface="Calibri"/>
                        </a:rPr>
                        <a:t>beslut</a:t>
                      </a:r>
                      <a:r>
                        <a:rPr dirty="0" sz="2600" spc="-95">
                          <a:solidFill>
                            <a:srgbClr val="80808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30">
                          <a:solidFill>
                            <a:srgbClr val="80808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600" spc="-114">
                          <a:solidFill>
                            <a:srgbClr val="80808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808080"/>
                          </a:solidFill>
                          <a:latin typeface="Calibri"/>
                          <a:cs typeface="Calibri"/>
                        </a:rPr>
                        <a:t>hyresutjämning?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288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83540">
                <a:tc>
                  <a:txBody>
                    <a:bodyPr/>
                    <a:lstStyle/>
                    <a:p>
                      <a:pPr marL="31750">
                        <a:lnSpc>
                          <a:spcPts val="2885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(saknas)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8115">
                        <a:lnSpc>
                          <a:spcPts val="288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2885"/>
                        </a:lnSpc>
                      </a:pPr>
                      <a:r>
                        <a:rPr dirty="0" sz="2800" spc="-10" b="1">
                          <a:latin typeface="Calibri"/>
                          <a:cs typeface="Calibri"/>
                        </a:rPr>
                        <a:t>upplåtelseinsats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288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%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528319" y="6367983"/>
            <a:ext cx="93205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808080"/>
                </a:solidFill>
                <a:latin typeface="Calibri"/>
                <a:cs typeface="Calibri"/>
              </a:rPr>
              <a:t>”SKB</a:t>
            </a:r>
            <a:r>
              <a:rPr dirty="0" sz="2400" spc="-4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808080"/>
                </a:solidFill>
                <a:latin typeface="Calibri"/>
                <a:cs typeface="Calibri"/>
              </a:rPr>
              <a:t>har</a:t>
            </a:r>
            <a:r>
              <a:rPr dirty="0" sz="2400" spc="-4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808080"/>
                </a:solidFill>
                <a:latin typeface="Calibri"/>
                <a:cs typeface="Calibri"/>
              </a:rPr>
              <a:t>inga</a:t>
            </a:r>
            <a:r>
              <a:rPr dirty="0" sz="2400" spc="-4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808080"/>
                </a:solidFill>
                <a:latin typeface="Calibri"/>
                <a:cs typeface="Calibri"/>
              </a:rPr>
              <a:t>lägenheter</a:t>
            </a:r>
            <a:r>
              <a:rPr dirty="0" sz="2400" spc="-4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808080"/>
                </a:solidFill>
                <a:latin typeface="Calibri"/>
                <a:cs typeface="Calibri"/>
              </a:rPr>
              <a:t>med</a:t>
            </a:r>
            <a:r>
              <a:rPr dirty="0" sz="2400" spc="-4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808080"/>
                </a:solidFill>
                <a:latin typeface="Calibri"/>
                <a:cs typeface="Calibri"/>
              </a:rPr>
              <a:t>dålig</a:t>
            </a:r>
            <a:r>
              <a:rPr dirty="0" sz="2400" spc="-3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808080"/>
                </a:solidFill>
                <a:latin typeface="Calibri"/>
                <a:cs typeface="Calibri"/>
              </a:rPr>
              <a:t>standard</a:t>
            </a:r>
            <a:r>
              <a:rPr dirty="0" sz="2400" spc="-4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808080"/>
                </a:solidFill>
                <a:latin typeface="Calibri"/>
                <a:cs typeface="Calibri"/>
              </a:rPr>
              <a:t>utan</a:t>
            </a:r>
            <a:r>
              <a:rPr dirty="0" sz="2400" spc="-4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808080"/>
                </a:solidFill>
                <a:latin typeface="Calibri"/>
                <a:cs typeface="Calibri"/>
              </a:rPr>
              <a:t>har</a:t>
            </a:r>
            <a:r>
              <a:rPr dirty="0" sz="2400" spc="-4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808080"/>
                </a:solidFill>
                <a:latin typeface="Calibri"/>
                <a:cs typeface="Calibri"/>
              </a:rPr>
              <a:t>en</a:t>
            </a:r>
            <a:r>
              <a:rPr dirty="0" sz="2400" spc="-4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808080"/>
                </a:solidFill>
                <a:latin typeface="Calibri"/>
                <a:cs typeface="Calibri"/>
              </a:rPr>
              <a:t>mindre</a:t>
            </a:r>
            <a:r>
              <a:rPr dirty="0" sz="2400" spc="-3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808080"/>
                </a:solidFill>
                <a:latin typeface="Calibri"/>
                <a:cs typeface="Calibri"/>
              </a:rPr>
              <a:t>variation.”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648970"/>
            <a:ext cx="8617585" cy="1407160"/>
          </a:xfrm>
          <a:prstGeom prst="rect"/>
        </p:spPr>
        <p:txBody>
          <a:bodyPr wrap="square" lIns="0" tIns="61594" rIns="0" bIns="0" rtlCol="0" vert="horz">
            <a:spAutoFit/>
          </a:bodyPr>
          <a:lstStyle/>
          <a:p>
            <a:pPr algn="just" marL="12700" marR="5080">
              <a:lnSpc>
                <a:spcPts val="3520"/>
              </a:lnSpc>
              <a:spcBef>
                <a:spcPts val="484"/>
              </a:spcBef>
            </a:pPr>
            <a:r>
              <a:rPr dirty="0" sz="3200">
                <a:solidFill>
                  <a:srgbClr val="0000FF"/>
                </a:solidFill>
              </a:rPr>
              <a:t>Motion</a:t>
            </a:r>
            <a:r>
              <a:rPr dirty="0" sz="3200" spc="-40">
                <a:solidFill>
                  <a:srgbClr val="0000FF"/>
                </a:solidFill>
              </a:rPr>
              <a:t> </a:t>
            </a:r>
            <a:r>
              <a:rPr dirty="0" sz="3200">
                <a:solidFill>
                  <a:srgbClr val="0000FF"/>
                </a:solidFill>
              </a:rPr>
              <a:t>26.</a:t>
            </a:r>
            <a:r>
              <a:rPr dirty="0" sz="3200" spc="-50">
                <a:solidFill>
                  <a:srgbClr val="0000FF"/>
                </a:solidFill>
              </a:rPr>
              <a:t> </a:t>
            </a:r>
            <a:r>
              <a:rPr dirty="0" sz="3200" spc="-10"/>
              <a:t>Hyreshöjningsfördelningsmodellen</a:t>
            </a:r>
            <a:r>
              <a:rPr dirty="0" sz="3200" spc="-35"/>
              <a:t> </a:t>
            </a:r>
            <a:r>
              <a:rPr dirty="0" sz="3200" spc="-25"/>
              <a:t>bör </a:t>
            </a:r>
            <a:r>
              <a:rPr dirty="0" sz="3200"/>
              <a:t>bestämma</a:t>
            </a:r>
            <a:r>
              <a:rPr dirty="0" sz="3200" spc="-60"/>
              <a:t> </a:t>
            </a:r>
            <a:r>
              <a:rPr dirty="0" sz="3200" spc="-10"/>
              <a:t>hyreshöjningen</a:t>
            </a:r>
            <a:r>
              <a:rPr dirty="0" sz="3200" spc="-55"/>
              <a:t> </a:t>
            </a:r>
            <a:r>
              <a:rPr dirty="0" sz="3200"/>
              <a:t>i</a:t>
            </a:r>
            <a:r>
              <a:rPr dirty="0" sz="3200" spc="-55"/>
              <a:t> </a:t>
            </a:r>
            <a:r>
              <a:rPr dirty="0" sz="3200"/>
              <a:t>procent</a:t>
            </a:r>
            <a:r>
              <a:rPr dirty="0" sz="3200" spc="-50"/>
              <a:t> </a:t>
            </a:r>
            <a:r>
              <a:rPr dirty="0" sz="3200"/>
              <a:t>–</a:t>
            </a:r>
            <a:r>
              <a:rPr dirty="0" sz="3200" spc="-60"/>
              <a:t> </a:t>
            </a:r>
            <a:r>
              <a:rPr dirty="0" sz="3200"/>
              <a:t>inte</a:t>
            </a:r>
            <a:r>
              <a:rPr dirty="0" sz="3200" spc="-75"/>
              <a:t> </a:t>
            </a:r>
            <a:r>
              <a:rPr dirty="0" sz="3200"/>
              <a:t>i</a:t>
            </a:r>
            <a:r>
              <a:rPr dirty="0" sz="3200" spc="-60"/>
              <a:t> </a:t>
            </a:r>
            <a:r>
              <a:rPr dirty="0" sz="3200" spc="-20"/>
              <a:t>kronor, </a:t>
            </a:r>
            <a:r>
              <a:rPr dirty="0" sz="3200"/>
              <a:t>vilket</a:t>
            </a:r>
            <a:r>
              <a:rPr dirty="0" sz="3200" spc="-55"/>
              <a:t> </a:t>
            </a:r>
            <a:r>
              <a:rPr dirty="0" sz="3200"/>
              <a:t>gynnar</a:t>
            </a:r>
            <a:r>
              <a:rPr dirty="0" sz="3200" spc="-55"/>
              <a:t> </a:t>
            </a:r>
            <a:r>
              <a:rPr dirty="0" sz="3200"/>
              <a:t>vissa</a:t>
            </a:r>
            <a:r>
              <a:rPr dirty="0" sz="3200" spc="-70"/>
              <a:t> </a:t>
            </a:r>
            <a:r>
              <a:rPr dirty="0" sz="3200"/>
              <a:t>kvarter</a:t>
            </a:r>
            <a:r>
              <a:rPr dirty="0" sz="3200" spc="-55"/>
              <a:t> </a:t>
            </a:r>
            <a:r>
              <a:rPr dirty="0" sz="3200"/>
              <a:t>och</a:t>
            </a:r>
            <a:r>
              <a:rPr dirty="0" sz="3200" spc="-50"/>
              <a:t> </a:t>
            </a:r>
            <a:r>
              <a:rPr dirty="0" sz="3200"/>
              <a:t>missgynnar</a:t>
            </a:r>
            <a:r>
              <a:rPr dirty="0" sz="3200" spc="-60"/>
              <a:t> </a:t>
            </a:r>
            <a:r>
              <a:rPr dirty="0" sz="3200" spc="-10"/>
              <a:t>andra</a:t>
            </a:r>
            <a:endParaRPr sz="3200"/>
          </a:p>
        </p:txBody>
      </p:sp>
      <p:sp>
        <p:nvSpPr>
          <p:cNvPr id="3" name="object 3" descr=""/>
          <p:cNvSpPr/>
          <p:nvPr/>
        </p:nvSpPr>
        <p:spPr>
          <a:xfrm>
            <a:off x="4961255" y="2287777"/>
            <a:ext cx="701675" cy="442595"/>
          </a:xfrm>
          <a:custGeom>
            <a:avLst/>
            <a:gdLst/>
            <a:ahLst/>
            <a:cxnLst/>
            <a:rect l="l" t="t" r="r" b="b"/>
            <a:pathLst>
              <a:path w="701675" h="442594">
                <a:moveTo>
                  <a:pt x="701294" y="27508"/>
                </a:moveTo>
                <a:lnTo>
                  <a:pt x="673862" y="27508"/>
                </a:lnTo>
                <a:lnTo>
                  <a:pt x="673862" y="414909"/>
                </a:lnTo>
                <a:lnTo>
                  <a:pt x="27432" y="414909"/>
                </a:lnTo>
                <a:lnTo>
                  <a:pt x="27432" y="27508"/>
                </a:lnTo>
                <a:lnTo>
                  <a:pt x="0" y="27508"/>
                </a:lnTo>
                <a:lnTo>
                  <a:pt x="0" y="414909"/>
                </a:lnTo>
                <a:lnTo>
                  <a:pt x="0" y="442341"/>
                </a:lnTo>
                <a:lnTo>
                  <a:pt x="27432" y="442341"/>
                </a:lnTo>
                <a:lnTo>
                  <a:pt x="673862" y="442341"/>
                </a:lnTo>
                <a:lnTo>
                  <a:pt x="701294" y="442341"/>
                </a:lnTo>
                <a:lnTo>
                  <a:pt x="701294" y="414909"/>
                </a:lnTo>
                <a:lnTo>
                  <a:pt x="701294" y="27508"/>
                </a:lnTo>
                <a:close/>
              </a:path>
              <a:path w="701675" h="442594">
                <a:moveTo>
                  <a:pt x="701294" y="0"/>
                </a:moveTo>
                <a:lnTo>
                  <a:pt x="673912" y="0"/>
                </a:lnTo>
                <a:lnTo>
                  <a:pt x="27432" y="0"/>
                </a:lnTo>
                <a:lnTo>
                  <a:pt x="0" y="0"/>
                </a:lnTo>
                <a:lnTo>
                  <a:pt x="0" y="27432"/>
                </a:lnTo>
                <a:lnTo>
                  <a:pt x="27432" y="27432"/>
                </a:lnTo>
                <a:lnTo>
                  <a:pt x="673862" y="27432"/>
                </a:lnTo>
                <a:lnTo>
                  <a:pt x="701294" y="27432"/>
                </a:lnTo>
                <a:lnTo>
                  <a:pt x="70129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28319" y="2251075"/>
            <a:ext cx="9764395" cy="3126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20"/>
              </a:lnSpc>
              <a:spcBef>
                <a:spcPts val="95"/>
              </a:spcBef>
            </a:pPr>
            <a:r>
              <a:rPr dirty="0" sz="2800">
                <a:latin typeface="Calibri"/>
                <a:cs typeface="Calibri"/>
              </a:rPr>
              <a:t>En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av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faktorerna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modellen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är</a:t>
            </a:r>
            <a:r>
              <a:rPr dirty="0" sz="2800" spc="16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hyra</a:t>
            </a:r>
            <a:r>
              <a:rPr dirty="0" sz="2800" spc="-1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12700" marR="377190">
              <a:lnSpc>
                <a:spcPts val="3080"/>
              </a:lnSpc>
              <a:spcBef>
                <a:spcPts val="295"/>
              </a:spcBef>
            </a:pPr>
            <a:r>
              <a:rPr dirty="0" sz="2800">
                <a:latin typeface="Calibri"/>
                <a:cs typeface="Calibri"/>
              </a:rPr>
              <a:t>kvarter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låg</a:t>
            </a:r>
            <a:r>
              <a:rPr dirty="0" sz="2800" spc="-6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hyra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får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högre</a:t>
            </a:r>
            <a:r>
              <a:rPr dirty="0" sz="2800" spc="-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poäng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därmed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högre</a:t>
            </a:r>
            <a:r>
              <a:rPr dirty="0" sz="2800" spc="-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höjning, </a:t>
            </a:r>
            <a:r>
              <a:rPr dirty="0" sz="2800">
                <a:latin typeface="Calibri"/>
                <a:cs typeface="Calibri"/>
              </a:rPr>
              <a:t>kvarter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hög</a:t>
            </a:r>
            <a:r>
              <a:rPr dirty="0" sz="2800" spc="-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hyra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får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lägre</a:t>
            </a:r>
            <a:r>
              <a:rPr dirty="0" sz="2800" spc="-6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poäng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därmed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lägre</a:t>
            </a:r>
            <a:r>
              <a:rPr dirty="0" sz="2800" spc="-6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höjning.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070"/>
              </a:lnSpc>
              <a:spcBef>
                <a:spcPts val="1200"/>
              </a:spcBef>
            </a:pPr>
            <a:r>
              <a:rPr dirty="0" sz="2800" spc="-20" b="1">
                <a:solidFill>
                  <a:srgbClr val="6F2F9F"/>
                </a:solidFill>
                <a:latin typeface="Calibri"/>
                <a:cs typeface="Calibri"/>
              </a:rPr>
              <a:t>Men</a:t>
            </a:r>
            <a:r>
              <a:rPr dirty="0" sz="2800" spc="-11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modellens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45" b="1">
                <a:latin typeface="Calibri"/>
                <a:cs typeface="Calibri"/>
              </a:rPr>
              <a:t>totalpoäng</a:t>
            </a:r>
            <a:r>
              <a:rPr dirty="0" sz="2800" spc="-105" b="1">
                <a:latin typeface="Calibri"/>
                <a:cs typeface="Calibri"/>
              </a:rPr>
              <a:t> </a:t>
            </a:r>
            <a:r>
              <a:rPr dirty="0" sz="2800" spc="-60">
                <a:latin typeface="Calibri"/>
                <a:cs typeface="Calibri"/>
              </a:rPr>
              <a:t>används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som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spc="-45" b="1">
                <a:latin typeface="Calibri"/>
                <a:cs typeface="Calibri"/>
              </a:rPr>
              <a:t>procent</a:t>
            </a:r>
            <a:r>
              <a:rPr dirty="0" sz="2800" spc="-105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av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den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totala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hyres- </a:t>
            </a:r>
            <a:r>
              <a:rPr dirty="0" sz="2800" spc="-50">
                <a:latin typeface="Calibri"/>
                <a:cs typeface="Calibri"/>
              </a:rPr>
              <a:t>höjningen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för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att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50">
                <a:latin typeface="Calibri"/>
                <a:cs typeface="Calibri"/>
              </a:rPr>
              <a:t>räkna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ut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50">
                <a:latin typeface="Calibri"/>
                <a:cs typeface="Calibri"/>
              </a:rPr>
              <a:t>respektive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55">
                <a:latin typeface="Calibri"/>
                <a:cs typeface="Calibri"/>
              </a:rPr>
              <a:t>kvarters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55">
                <a:latin typeface="Calibri"/>
                <a:cs typeface="Calibri"/>
              </a:rPr>
              <a:t>hyreshöjning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kronor</a:t>
            </a:r>
            <a:r>
              <a:rPr dirty="0" sz="2800" spc="-1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422275">
              <a:lnSpc>
                <a:spcPts val="3070"/>
              </a:lnSpc>
              <a:spcBef>
                <a:spcPts val="1220"/>
              </a:spcBef>
            </a:pPr>
            <a:r>
              <a:rPr dirty="0" sz="2800" spc="-10">
                <a:latin typeface="Calibri"/>
                <a:cs typeface="Calibri"/>
              </a:rPr>
              <a:t>Kvarter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låg</a:t>
            </a:r>
            <a:r>
              <a:rPr dirty="0" sz="2800" spc="-8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hyra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får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därmed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ännu</a:t>
            </a:r>
            <a:r>
              <a:rPr dirty="0" sz="28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högre</a:t>
            </a:r>
            <a:r>
              <a:rPr dirty="0" sz="2800" spc="-9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procentuell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höjning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kvarter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hög</a:t>
            </a:r>
            <a:r>
              <a:rPr dirty="0" sz="2800" spc="-6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hyra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får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ännu</a:t>
            </a:r>
            <a:r>
              <a:rPr dirty="0" sz="2800" spc="-6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lägre</a:t>
            </a:r>
            <a:r>
              <a:rPr dirty="0" sz="2800" spc="-5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procentuell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höjning.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1</a:t>
            </a:r>
            <a:r>
              <a:rPr dirty="0" spc="-25"/>
              <a:t>1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733042" y="5546725"/>
            <a:ext cx="675640" cy="415290"/>
          </a:xfrm>
          <a:prstGeom prst="rect">
            <a:avLst/>
          </a:prstGeom>
          <a:ln w="27431">
            <a:solidFill>
              <a:srgbClr val="FF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3335">
              <a:lnSpc>
                <a:spcPts val="3060"/>
              </a:lnSpc>
            </a:pPr>
            <a:r>
              <a:rPr dirty="0" sz="2800" spc="-20" b="1">
                <a:latin typeface="Calibri"/>
                <a:cs typeface="Calibri"/>
              </a:rPr>
              <a:t>hyra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28319" y="5496305"/>
            <a:ext cx="92163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74214" algn="l"/>
              </a:tabLst>
            </a:pPr>
            <a:r>
              <a:rPr dirty="0" sz="2800" spc="-10">
                <a:latin typeface="Calibri"/>
                <a:cs typeface="Calibri"/>
              </a:rPr>
              <a:t>Faktorn</a:t>
            </a:r>
            <a:r>
              <a:rPr dirty="0" sz="2800">
                <a:latin typeface="Calibri"/>
                <a:cs typeface="Calibri"/>
              </a:rPr>
              <a:t>	i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modellen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inte</a:t>
            </a:r>
            <a:r>
              <a:rPr dirty="0" sz="2800" spc="-4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godkänd</a:t>
            </a:r>
            <a:r>
              <a:rPr dirty="0" sz="2800" spc="-3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i</a:t>
            </a:r>
            <a:r>
              <a:rPr dirty="0" sz="2800" spc="-4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§</a:t>
            </a:r>
            <a:r>
              <a:rPr dirty="0" sz="2800" spc="-3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41</a:t>
            </a:r>
            <a:r>
              <a:rPr dirty="0" sz="2800" spc="-40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ger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alltså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högre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28319" y="5912358"/>
            <a:ext cx="9475470" cy="842010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marL="12700" marR="5080">
              <a:lnSpc>
                <a:spcPts val="3070"/>
              </a:lnSpc>
              <a:spcBef>
                <a:spcPts val="440"/>
              </a:spcBef>
            </a:pP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hyreshöjning</a:t>
            </a:r>
            <a:r>
              <a:rPr dirty="0" sz="2800" spc="-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två</a:t>
            </a:r>
            <a:r>
              <a:rPr dirty="0" sz="2800" spc="-8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led:</a:t>
            </a:r>
            <a:r>
              <a:rPr dirty="0" sz="2800" spc="-75" b="1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först</a:t>
            </a:r>
            <a:r>
              <a:rPr dirty="0" sz="2800" spc="-7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när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poängen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räknas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ut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sedan</a:t>
            </a:r>
            <a:r>
              <a:rPr dirty="0" sz="2800" spc="-7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när </a:t>
            </a:r>
            <a:r>
              <a:rPr dirty="0" sz="2800">
                <a:latin typeface="Calibri"/>
                <a:cs typeface="Calibri"/>
              </a:rPr>
              <a:t>poängen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används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som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procent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för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räkna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höjningen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kronor.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1</a:t>
            </a:r>
            <a:r>
              <a:rPr dirty="0" spc="-25"/>
              <a:t>2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1577594" y="1097534"/>
            <a:ext cx="866140" cy="414655"/>
          </a:xfrm>
          <a:prstGeom prst="rect">
            <a:avLst/>
          </a:prstGeom>
          <a:ln w="27431">
            <a:solidFill>
              <a:srgbClr val="FF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3335">
              <a:lnSpc>
                <a:spcPts val="3055"/>
              </a:lnSpc>
            </a:pPr>
            <a:r>
              <a:rPr dirty="0" sz="2800" spc="-10" b="1">
                <a:latin typeface="Calibri"/>
                <a:cs typeface="Calibri"/>
              </a:rPr>
              <a:t>hyran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8319" y="1046734"/>
            <a:ext cx="564642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09139" algn="l"/>
              </a:tabLst>
            </a:pPr>
            <a:r>
              <a:rPr dirty="0" sz="2800" b="0">
                <a:latin typeface="Calibri"/>
                <a:cs typeface="Calibri"/>
              </a:rPr>
              <a:t>För</a:t>
            </a:r>
            <a:r>
              <a:rPr dirty="0" sz="2800" spc="-85" b="0">
                <a:latin typeface="Calibri"/>
                <a:cs typeface="Calibri"/>
              </a:rPr>
              <a:t> </a:t>
            </a:r>
            <a:r>
              <a:rPr dirty="0" sz="2800" spc="-25" b="0">
                <a:latin typeface="Calibri"/>
                <a:cs typeface="Calibri"/>
              </a:rPr>
              <a:t>att</a:t>
            </a:r>
            <a:r>
              <a:rPr dirty="0" sz="2800" b="0">
                <a:latin typeface="Calibri"/>
                <a:cs typeface="Calibri"/>
              </a:rPr>
              <a:t>	</a:t>
            </a:r>
            <a:r>
              <a:rPr dirty="0" sz="2800"/>
              <a:t>inte</a:t>
            </a:r>
            <a:r>
              <a:rPr dirty="0" sz="2800" spc="-105"/>
              <a:t> </a:t>
            </a:r>
            <a:r>
              <a:rPr dirty="0" sz="2800"/>
              <a:t>ska</a:t>
            </a:r>
            <a:r>
              <a:rPr dirty="0" sz="2800" spc="-105"/>
              <a:t> </a:t>
            </a:r>
            <a:r>
              <a:rPr dirty="0" sz="2800" spc="-10"/>
              <a:t>påverka</a:t>
            </a:r>
            <a:r>
              <a:rPr dirty="0" sz="2800" spc="-90"/>
              <a:t> </a:t>
            </a:r>
            <a:r>
              <a:rPr dirty="0" sz="2800" spc="-10"/>
              <a:t>dubbelt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28319" y="1312443"/>
            <a:ext cx="9186545" cy="2481580"/>
          </a:xfrm>
          <a:prstGeom prst="rect">
            <a:avLst/>
          </a:prstGeom>
        </p:spPr>
        <p:txBody>
          <a:bodyPr wrap="square" lIns="0" tIns="162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dirty="0" sz="2800">
                <a:latin typeface="Calibri"/>
                <a:cs typeface="Calibri"/>
              </a:rPr>
              <a:t>föreslår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vi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2800" spc="-6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26</a:t>
            </a:r>
            <a:r>
              <a:rPr dirty="0" sz="2800" spc="-5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föreningsstämman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beslutar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1800"/>
              </a:lnSpc>
              <a:spcBef>
                <a:spcPts val="1115"/>
              </a:spcBef>
            </a:pPr>
            <a:r>
              <a:rPr dirty="0" sz="2800" i="1">
                <a:solidFill>
                  <a:srgbClr val="FF0000"/>
                </a:solidFill>
                <a:latin typeface="Calibri"/>
                <a:cs typeface="Calibri"/>
              </a:rPr>
              <a:t>att</a:t>
            </a:r>
            <a:r>
              <a:rPr dirty="0" sz="2800" spc="-9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styrelsen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uppdrag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utarbeta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förslag</a:t>
            </a:r>
            <a:r>
              <a:rPr dirty="0" sz="2800" spc="-80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för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beslut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på </a:t>
            </a:r>
            <a:r>
              <a:rPr dirty="0" sz="2800" spc="-20">
                <a:latin typeface="Calibri"/>
                <a:cs typeface="Calibri"/>
              </a:rPr>
              <a:t>föreningsstämman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till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ändrad</a:t>
            </a:r>
            <a:r>
              <a:rPr dirty="0" sz="2800" spc="-5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tillämpning</a:t>
            </a:r>
            <a:r>
              <a:rPr dirty="0" sz="2800" spc="-40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av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hyreshöjnings- fördelningsmodellen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som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innebär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totalpoängen</a:t>
            </a:r>
            <a:r>
              <a:rPr dirty="0" sz="2800" spc="-9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bestämmer hyreshöjningen</a:t>
            </a:r>
            <a:r>
              <a:rPr dirty="0" sz="2800" spc="-7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i</a:t>
            </a:r>
            <a:r>
              <a:rPr dirty="0" sz="2800" spc="-7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procent</a:t>
            </a:r>
            <a:r>
              <a:rPr dirty="0" sz="2800" spc="-50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(som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används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på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aktuella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hyror).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32816" y="4418965"/>
            <a:ext cx="10010140" cy="1922145"/>
          </a:xfrm>
          <a:prstGeom prst="rect">
            <a:avLst/>
          </a:prstGeom>
          <a:ln w="27431">
            <a:solidFill>
              <a:srgbClr val="C00000"/>
            </a:solidFill>
          </a:ln>
        </p:spPr>
        <p:txBody>
          <a:bodyPr wrap="square" lIns="0" tIns="73660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580"/>
              </a:spcBef>
            </a:pPr>
            <a:r>
              <a:rPr dirty="0" sz="2600" spc="-10" b="1">
                <a:solidFill>
                  <a:srgbClr val="0000FF"/>
                </a:solidFill>
                <a:latin typeface="Calibri"/>
                <a:cs typeface="Calibri"/>
              </a:rPr>
              <a:t>Procent</a:t>
            </a:r>
            <a:r>
              <a:rPr dirty="0" sz="2600" spc="-8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är</a:t>
            </a:r>
            <a:r>
              <a:rPr dirty="0" sz="26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för</a:t>
            </a:r>
            <a:r>
              <a:rPr dirty="0" sz="2600" spc="-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20" b="1">
                <a:solidFill>
                  <a:srgbClr val="0000FF"/>
                </a:solidFill>
                <a:latin typeface="Calibri"/>
                <a:cs typeface="Calibri"/>
              </a:rPr>
              <a:t>rättvisa</a:t>
            </a:r>
            <a:r>
              <a:rPr dirty="0" sz="2600" spc="-8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0000FF"/>
                </a:solidFill>
                <a:latin typeface="Calibri"/>
                <a:cs typeface="Calibri"/>
              </a:rPr>
              <a:t>jämförelser</a:t>
            </a:r>
            <a:r>
              <a:rPr dirty="0" sz="2600" spc="-8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–</a:t>
            </a:r>
            <a:r>
              <a:rPr dirty="0" sz="2600" spc="-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styrelsen</a:t>
            </a:r>
            <a:r>
              <a:rPr dirty="0" sz="2600" spc="-8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verkar</a:t>
            </a:r>
            <a:r>
              <a:rPr dirty="0" sz="26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inte</a:t>
            </a:r>
            <a:r>
              <a:rPr dirty="0" sz="2600" spc="-8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20">
                <a:solidFill>
                  <a:srgbClr val="0000FF"/>
                </a:solidFill>
                <a:latin typeface="Calibri"/>
                <a:cs typeface="Calibri"/>
              </a:rPr>
              <a:t>förstå</a:t>
            </a:r>
            <a:r>
              <a:rPr dirty="0" sz="2600" spc="-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20">
                <a:solidFill>
                  <a:srgbClr val="0000FF"/>
                </a:solidFill>
                <a:latin typeface="Calibri"/>
                <a:cs typeface="Calibri"/>
              </a:rPr>
              <a:t>det.</a:t>
            </a:r>
            <a:endParaRPr sz="2600">
              <a:latin typeface="Calibri"/>
              <a:cs typeface="Calibri"/>
            </a:endParaRPr>
          </a:p>
          <a:p>
            <a:pPr marL="107950" marR="277495">
              <a:lnSpc>
                <a:spcPct val="91800"/>
              </a:lnSpc>
              <a:spcBef>
                <a:spcPts val="1360"/>
              </a:spcBef>
            </a:pPr>
            <a:r>
              <a:rPr dirty="0" sz="2800" spc="-50">
                <a:solidFill>
                  <a:srgbClr val="C00000"/>
                </a:solidFill>
                <a:latin typeface="Calibri"/>
                <a:cs typeface="Calibri"/>
              </a:rPr>
              <a:t>”Det</a:t>
            </a:r>
            <a:r>
              <a:rPr dirty="0" sz="2800" spc="-8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70">
                <a:solidFill>
                  <a:srgbClr val="C00000"/>
                </a:solidFill>
                <a:latin typeface="Calibri"/>
                <a:cs typeface="Calibri"/>
              </a:rPr>
              <a:t>torde</a:t>
            </a:r>
            <a:r>
              <a:rPr dirty="0" sz="2800" spc="-9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65">
                <a:solidFill>
                  <a:srgbClr val="C00000"/>
                </a:solidFill>
                <a:latin typeface="Calibri"/>
                <a:cs typeface="Calibri"/>
              </a:rPr>
              <a:t>vara</a:t>
            </a:r>
            <a:r>
              <a:rPr dirty="0" sz="28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60">
                <a:solidFill>
                  <a:srgbClr val="C00000"/>
                </a:solidFill>
                <a:latin typeface="Calibri"/>
                <a:cs typeface="Calibri"/>
              </a:rPr>
              <a:t>ett</a:t>
            </a:r>
            <a:r>
              <a:rPr dirty="0" sz="2800" spc="-9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70">
                <a:solidFill>
                  <a:srgbClr val="C00000"/>
                </a:solidFill>
                <a:latin typeface="Calibri"/>
                <a:cs typeface="Calibri"/>
              </a:rPr>
              <a:t>faktum</a:t>
            </a:r>
            <a:r>
              <a:rPr dirty="0" sz="2800" spc="-9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60">
                <a:solidFill>
                  <a:srgbClr val="C00000"/>
                </a:solidFill>
                <a:latin typeface="Calibri"/>
                <a:cs typeface="Calibri"/>
              </a:rPr>
              <a:t>att</a:t>
            </a:r>
            <a:r>
              <a:rPr dirty="0" sz="2800" spc="-8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60">
                <a:solidFill>
                  <a:srgbClr val="C00000"/>
                </a:solidFill>
                <a:latin typeface="Calibri"/>
                <a:cs typeface="Calibri"/>
              </a:rPr>
              <a:t>medlemmars</a:t>
            </a:r>
            <a:r>
              <a:rPr dirty="0" sz="2800" spc="-7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70">
                <a:solidFill>
                  <a:srgbClr val="C00000"/>
                </a:solidFill>
                <a:latin typeface="Calibri"/>
                <a:cs typeface="Calibri"/>
              </a:rPr>
              <a:t>ekonomi</a:t>
            </a:r>
            <a:r>
              <a:rPr dirty="0" sz="2800" spc="-9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60">
                <a:solidFill>
                  <a:srgbClr val="C00000"/>
                </a:solidFill>
                <a:latin typeface="Calibri"/>
                <a:cs typeface="Calibri"/>
              </a:rPr>
              <a:t>endast</a:t>
            </a:r>
            <a:r>
              <a:rPr dirty="0" sz="2800" spc="-8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påverkas </a:t>
            </a:r>
            <a:r>
              <a:rPr dirty="0" sz="2800" spc="-45">
                <a:solidFill>
                  <a:srgbClr val="C00000"/>
                </a:solidFill>
                <a:latin typeface="Calibri"/>
                <a:cs typeface="Calibri"/>
              </a:rPr>
              <a:t>av</a:t>
            </a:r>
            <a:r>
              <a:rPr dirty="0" sz="2800" spc="-9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50">
                <a:solidFill>
                  <a:srgbClr val="C00000"/>
                </a:solidFill>
                <a:latin typeface="Calibri"/>
                <a:cs typeface="Calibri"/>
              </a:rPr>
              <a:t>hur</a:t>
            </a:r>
            <a:r>
              <a:rPr dirty="0" sz="2800" spc="-90">
                <a:solidFill>
                  <a:srgbClr val="C00000"/>
                </a:solidFill>
                <a:latin typeface="Calibri"/>
                <a:cs typeface="Calibri"/>
              </a:rPr>
              <a:t> mycket</a:t>
            </a:r>
            <a:r>
              <a:rPr dirty="0" sz="2800" spc="-8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80">
                <a:solidFill>
                  <a:srgbClr val="C00000"/>
                </a:solidFill>
                <a:latin typeface="Calibri"/>
                <a:cs typeface="Calibri"/>
              </a:rPr>
              <a:t>hyran</a:t>
            </a:r>
            <a:r>
              <a:rPr dirty="0" sz="2800" spc="-9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60">
                <a:solidFill>
                  <a:srgbClr val="C00000"/>
                </a:solidFill>
                <a:latin typeface="Calibri"/>
                <a:cs typeface="Calibri"/>
              </a:rPr>
              <a:t>ökar</a:t>
            </a:r>
            <a:r>
              <a:rPr dirty="0" sz="2800" spc="-9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dirty="0" sz="2800" spc="-9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70">
                <a:solidFill>
                  <a:srgbClr val="C00000"/>
                </a:solidFill>
                <a:latin typeface="Calibri"/>
                <a:cs typeface="Calibri"/>
              </a:rPr>
              <a:t>kronor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dirty="0" sz="2800" spc="-8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35" b="1">
                <a:solidFill>
                  <a:srgbClr val="C00000"/>
                </a:solidFill>
                <a:latin typeface="Calibri"/>
                <a:cs typeface="Calibri"/>
              </a:rPr>
              <a:t>den</a:t>
            </a:r>
            <a:r>
              <a:rPr dirty="0" sz="2800" spc="-9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60" b="1">
                <a:solidFill>
                  <a:srgbClr val="C00000"/>
                </a:solidFill>
                <a:latin typeface="Calibri"/>
                <a:cs typeface="Calibri"/>
              </a:rPr>
              <a:t>procentuella</a:t>
            </a:r>
            <a:r>
              <a:rPr dirty="0" sz="2800" spc="-9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60" b="1">
                <a:solidFill>
                  <a:srgbClr val="C00000"/>
                </a:solidFill>
                <a:latin typeface="Calibri"/>
                <a:cs typeface="Calibri"/>
              </a:rPr>
              <a:t>höjningen</a:t>
            </a:r>
            <a:r>
              <a:rPr dirty="0" sz="2800" spc="-9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C00000"/>
                </a:solidFill>
                <a:latin typeface="Calibri"/>
                <a:cs typeface="Calibri"/>
              </a:rPr>
              <a:t>är</a:t>
            </a:r>
            <a:r>
              <a:rPr dirty="0" sz="2800" spc="-8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50" b="1">
                <a:solidFill>
                  <a:srgbClr val="C00000"/>
                </a:solidFill>
                <a:latin typeface="Calibri"/>
                <a:cs typeface="Calibri"/>
              </a:rPr>
              <a:t>i </a:t>
            </a:r>
            <a:r>
              <a:rPr dirty="0" sz="2800" spc="-60" b="1">
                <a:solidFill>
                  <a:srgbClr val="C00000"/>
                </a:solidFill>
                <a:latin typeface="Calibri"/>
                <a:cs typeface="Calibri"/>
              </a:rPr>
              <a:t>sammanhanget</a:t>
            </a:r>
            <a:r>
              <a:rPr dirty="0" sz="2800" spc="-6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70" b="1">
                <a:solidFill>
                  <a:srgbClr val="C00000"/>
                </a:solidFill>
                <a:latin typeface="Calibri"/>
                <a:cs typeface="Calibri"/>
              </a:rPr>
              <a:t>inte</a:t>
            </a:r>
            <a:r>
              <a:rPr dirty="0" sz="2800" spc="-8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60" b="1">
                <a:solidFill>
                  <a:srgbClr val="C00000"/>
                </a:solidFill>
                <a:latin typeface="Calibri"/>
                <a:cs typeface="Calibri"/>
              </a:rPr>
              <a:t>intressant</a:t>
            </a:r>
            <a:r>
              <a:rPr dirty="0" sz="2800" spc="-5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u="heavy" sz="2800" spc="-8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vilket</a:t>
            </a:r>
            <a:r>
              <a:rPr dirty="0" u="heavy" sz="2800" spc="-65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läsaren behöver </a:t>
            </a:r>
            <a:r>
              <a:rPr dirty="0" u="heavy" sz="2800" spc="-10" b="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beakta</a:t>
            </a:r>
            <a:r>
              <a:rPr dirty="0" u="none" sz="2800" spc="-10">
                <a:solidFill>
                  <a:srgbClr val="C00000"/>
                </a:solidFill>
                <a:latin typeface="Calibri"/>
                <a:cs typeface="Calibri"/>
              </a:rPr>
              <a:t>.”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1</a:t>
            </a:r>
            <a:r>
              <a:rPr dirty="0" spc="-25"/>
              <a:t>3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508762"/>
            <a:ext cx="539305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Propositionen</a:t>
            </a:r>
            <a:r>
              <a:rPr dirty="0" sz="3200" spc="-75"/>
              <a:t> </a:t>
            </a:r>
            <a:r>
              <a:rPr dirty="0" sz="3200"/>
              <a:t>om</a:t>
            </a:r>
            <a:r>
              <a:rPr dirty="0" sz="3200" spc="-85"/>
              <a:t> </a:t>
            </a:r>
            <a:r>
              <a:rPr dirty="0" sz="3200" spc="-10"/>
              <a:t>hyressättning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9440671" y="737362"/>
            <a:ext cx="447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Georgia"/>
                <a:cs typeface="Georgia"/>
              </a:rPr>
              <a:t>26:17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28319" y="986383"/>
            <a:ext cx="9749790" cy="5847080"/>
          </a:xfrm>
          <a:prstGeom prst="rect">
            <a:avLst/>
          </a:prstGeom>
        </p:spPr>
        <p:txBody>
          <a:bodyPr wrap="square" lIns="0" tIns="1828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2600">
                <a:latin typeface="Calibri"/>
                <a:cs typeface="Calibri"/>
              </a:rPr>
              <a:t>❶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 spc="-10" b="1">
                <a:latin typeface="Calibri"/>
                <a:cs typeface="Calibri"/>
              </a:rPr>
              <a:t>Svårläst.</a:t>
            </a:r>
            <a:r>
              <a:rPr dirty="0" sz="2600" spc="-45" b="1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Läsbarhetsindex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61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=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”Mycket</a:t>
            </a:r>
            <a:r>
              <a:rPr dirty="0" sz="2600" spc="-55">
                <a:latin typeface="Calibri"/>
                <a:cs typeface="Calibri"/>
              </a:rPr>
              <a:t> </a:t>
            </a:r>
            <a:r>
              <a:rPr dirty="0" sz="2600" spc="-60">
                <a:latin typeface="Calibri"/>
                <a:cs typeface="Calibri"/>
              </a:rPr>
              <a:t>svår, </a:t>
            </a:r>
            <a:r>
              <a:rPr dirty="0" sz="2600" spc="-10" b="1">
                <a:solidFill>
                  <a:srgbClr val="FF0000"/>
                </a:solidFill>
                <a:latin typeface="Calibri"/>
                <a:cs typeface="Calibri"/>
              </a:rPr>
              <a:t>byråkratsvenska</a:t>
            </a:r>
            <a:r>
              <a:rPr dirty="0" sz="2600" spc="-10"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12700" marR="5080">
              <a:lnSpc>
                <a:spcPct val="91600"/>
              </a:lnSpc>
              <a:spcBef>
                <a:spcPts val="1610"/>
              </a:spcBef>
            </a:pPr>
            <a:r>
              <a:rPr dirty="0" sz="2600">
                <a:latin typeface="Calibri"/>
                <a:cs typeface="Calibri"/>
              </a:rPr>
              <a:t>❷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”Förslag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översyn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av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 spc="-35" i="1">
                <a:latin typeface="Calibri"/>
                <a:cs typeface="Calibri"/>
              </a:rPr>
              <a:t>hyressättning</a:t>
            </a:r>
            <a:r>
              <a:rPr dirty="0" sz="2600" spc="-35">
                <a:latin typeface="Calibri"/>
                <a:cs typeface="Calibri"/>
              </a:rPr>
              <a:t>”.</a:t>
            </a:r>
            <a:r>
              <a:rPr dirty="0" sz="2600" spc="-70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Saknas</a:t>
            </a:r>
            <a:r>
              <a:rPr dirty="0" sz="2600">
                <a:latin typeface="Calibri"/>
                <a:cs typeface="Calibri"/>
              </a:rPr>
              <a:t>: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 spc="-20">
                <a:latin typeface="Calibri"/>
                <a:cs typeface="Calibri"/>
              </a:rPr>
              <a:t>”och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 spc="-10" b="1" i="1">
                <a:solidFill>
                  <a:srgbClr val="FF0000"/>
                </a:solidFill>
                <a:latin typeface="Calibri"/>
                <a:cs typeface="Calibri"/>
              </a:rPr>
              <a:t>upplåtelseinsatser</a:t>
            </a:r>
            <a:r>
              <a:rPr dirty="0" sz="2600" spc="-10">
                <a:latin typeface="Calibri"/>
                <a:cs typeface="Calibri"/>
              </a:rPr>
              <a:t>”. </a:t>
            </a:r>
            <a:r>
              <a:rPr dirty="0" sz="2600">
                <a:latin typeface="Calibri"/>
                <a:cs typeface="Calibri"/>
              </a:rPr>
              <a:t>Styrelsen</a:t>
            </a:r>
            <a:r>
              <a:rPr dirty="0" sz="2600" spc="-85">
                <a:latin typeface="Calibri"/>
                <a:cs typeface="Calibri"/>
              </a:rPr>
              <a:t> </a:t>
            </a:r>
            <a:r>
              <a:rPr dirty="0" sz="2600" spc="-20">
                <a:latin typeface="Calibri"/>
                <a:cs typeface="Calibri"/>
              </a:rPr>
              <a:t>”gömmer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undan”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förslag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om</a:t>
            </a:r>
            <a:r>
              <a:rPr dirty="0" sz="2600" spc="-90"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lika</a:t>
            </a:r>
            <a:r>
              <a:rPr dirty="0" sz="26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höga</a:t>
            </a:r>
            <a:r>
              <a:rPr dirty="0" sz="2600" spc="-7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insatser</a:t>
            </a:r>
            <a:r>
              <a:rPr dirty="0" sz="26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för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gamla</a:t>
            </a:r>
            <a:r>
              <a:rPr dirty="0" sz="2600" spc="-90">
                <a:latin typeface="Calibri"/>
                <a:cs typeface="Calibri"/>
              </a:rPr>
              <a:t> </a:t>
            </a:r>
            <a:r>
              <a:rPr dirty="0" sz="2600" spc="-25">
                <a:latin typeface="Calibri"/>
                <a:cs typeface="Calibri"/>
              </a:rPr>
              <a:t>och </a:t>
            </a:r>
            <a:r>
              <a:rPr dirty="0" sz="2600">
                <a:latin typeface="Calibri"/>
                <a:cs typeface="Calibri"/>
              </a:rPr>
              <a:t>nya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lägenheter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–</a:t>
            </a:r>
            <a:r>
              <a:rPr dirty="0" sz="2600" spc="-7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som</a:t>
            </a:r>
            <a:r>
              <a:rPr dirty="0" sz="2600" spc="-8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styrelsen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vet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att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det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finns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en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kraftig</a:t>
            </a:r>
            <a:r>
              <a:rPr dirty="0" sz="2600" spc="-6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opinion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emot.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45"/>
              </a:lnSpc>
              <a:spcBef>
                <a:spcPts val="670"/>
              </a:spcBef>
            </a:pPr>
            <a:r>
              <a:rPr dirty="0" sz="2300" i="1">
                <a:solidFill>
                  <a:srgbClr val="6F2F9F"/>
                </a:solidFill>
                <a:latin typeface="Calibri"/>
                <a:cs typeface="Calibri"/>
              </a:rPr>
              <a:t>Styrelsen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:</a:t>
            </a:r>
            <a:r>
              <a:rPr dirty="0" sz="2300" spc="-6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 spc="-10">
                <a:solidFill>
                  <a:srgbClr val="6F2F9F"/>
                </a:solidFill>
                <a:latin typeface="Calibri"/>
                <a:cs typeface="Calibri"/>
              </a:rPr>
              <a:t>”Slutsatserna</a:t>
            </a:r>
            <a:r>
              <a:rPr dirty="0" sz="2300" spc="-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dirty="0" sz="2300" spc="-6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rapporten</a:t>
            </a:r>
            <a:r>
              <a:rPr dirty="0" sz="2300" spc="-5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om</a:t>
            </a:r>
            <a:r>
              <a:rPr dirty="0" sz="2300" spc="-5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 spc="-10">
                <a:solidFill>
                  <a:srgbClr val="6F2F9F"/>
                </a:solidFill>
                <a:latin typeface="Calibri"/>
                <a:cs typeface="Calibri"/>
              </a:rPr>
              <a:t>insatssystem</a:t>
            </a:r>
            <a:r>
              <a:rPr dirty="0" sz="2300" spc="-6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2019</a:t>
            </a:r>
            <a:r>
              <a:rPr dirty="0" sz="2300" spc="-5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ska</a:t>
            </a:r>
            <a:r>
              <a:rPr dirty="0" sz="2300" spc="-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 spc="-10">
                <a:solidFill>
                  <a:srgbClr val="6F2F9F"/>
                </a:solidFill>
                <a:latin typeface="Calibri"/>
                <a:cs typeface="Calibri"/>
              </a:rPr>
              <a:t>beaktas”.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ts val="2645"/>
              </a:lnSpc>
            </a:pPr>
            <a:r>
              <a:rPr dirty="0" sz="2300" spc="-10" i="1">
                <a:solidFill>
                  <a:srgbClr val="6F2F9F"/>
                </a:solidFill>
                <a:latin typeface="Calibri"/>
                <a:cs typeface="Calibri"/>
              </a:rPr>
              <a:t>Rapporten</a:t>
            </a:r>
            <a:r>
              <a:rPr dirty="0" sz="2300" spc="-10">
                <a:solidFill>
                  <a:srgbClr val="6F2F9F"/>
                </a:solidFill>
                <a:latin typeface="Calibri"/>
                <a:cs typeface="Calibri"/>
              </a:rPr>
              <a:t>:</a:t>
            </a:r>
            <a:r>
              <a:rPr dirty="0" sz="2300" spc="-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 spc="-10">
                <a:solidFill>
                  <a:srgbClr val="6F2F9F"/>
                </a:solidFill>
                <a:latin typeface="Calibri"/>
                <a:cs typeface="Calibri"/>
              </a:rPr>
              <a:t>”Upplåtelseinsatserna</a:t>
            </a:r>
            <a:r>
              <a:rPr dirty="0" sz="2300" spc="-2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dirty="0" sz="2300" spc="-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 spc="-10">
                <a:solidFill>
                  <a:srgbClr val="6F2F9F"/>
                </a:solidFill>
                <a:latin typeface="Calibri"/>
                <a:cs typeface="Calibri"/>
              </a:rPr>
              <a:t>enhetliga</a:t>
            </a:r>
            <a:r>
              <a:rPr dirty="0" sz="2300" spc="-3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dirty="0" sz="2300" spc="-3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 spc="-10">
                <a:solidFill>
                  <a:srgbClr val="6F2F9F"/>
                </a:solidFill>
                <a:latin typeface="Calibri"/>
                <a:cs typeface="Calibri"/>
              </a:rPr>
              <a:t>justering</a:t>
            </a:r>
            <a:r>
              <a:rPr dirty="0" sz="2300" spc="-3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under</a:t>
            </a:r>
            <a:r>
              <a:rPr dirty="0" sz="2300" spc="-3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6F2F9F"/>
                </a:solidFill>
                <a:latin typeface="Calibri"/>
                <a:cs typeface="Calibri"/>
              </a:rPr>
              <a:t>en</a:t>
            </a:r>
            <a:r>
              <a:rPr dirty="0" sz="2300" spc="-3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300" spc="-10">
                <a:solidFill>
                  <a:srgbClr val="6F2F9F"/>
                </a:solidFill>
                <a:latin typeface="Calibri"/>
                <a:cs typeface="Calibri"/>
              </a:rPr>
              <a:t>10-årsperiod”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25"/>
              </a:spcBef>
              <a:tabLst>
                <a:tab pos="5758815" algn="l"/>
              </a:tabLst>
            </a:pPr>
            <a:r>
              <a:rPr dirty="0" sz="2600">
                <a:latin typeface="Calibri"/>
                <a:cs typeface="Calibri"/>
              </a:rPr>
              <a:t>❸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Oerhört</a:t>
            </a:r>
            <a:r>
              <a:rPr dirty="0" sz="2600" spc="-7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spc="-25" b="1">
                <a:solidFill>
                  <a:srgbClr val="FF0000"/>
                </a:solidFill>
                <a:latin typeface="Calibri"/>
                <a:cs typeface="Calibri"/>
              </a:rPr>
              <a:t>omfattande</a:t>
            </a:r>
            <a:r>
              <a:rPr dirty="0" sz="2600" spc="-25">
                <a:latin typeface="Calibri"/>
                <a:cs typeface="Calibri"/>
              </a:rPr>
              <a:t>: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hyra,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 spc="-20">
                <a:latin typeface="Calibri"/>
                <a:cs typeface="Calibri"/>
              </a:rPr>
              <a:t>insatser,</a:t>
            </a:r>
            <a:r>
              <a:rPr dirty="0" sz="2600" spc="-85">
                <a:latin typeface="Calibri"/>
                <a:cs typeface="Calibri"/>
              </a:rPr>
              <a:t> </a:t>
            </a:r>
            <a:r>
              <a:rPr dirty="0" sz="2600" spc="-50">
                <a:latin typeface="Calibri"/>
                <a:cs typeface="Calibri"/>
              </a:rPr>
              <a:t>…</a:t>
            </a:r>
            <a:r>
              <a:rPr dirty="0" sz="2600">
                <a:latin typeface="Calibri"/>
                <a:cs typeface="Calibri"/>
              </a:rPr>
              <a:t>	</a:t>
            </a:r>
            <a:r>
              <a:rPr dirty="0" sz="2600" b="1">
                <a:latin typeface="Calibri"/>
                <a:cs typeface="Calibri"/>
              </a:rPr>
              <a:t>Hela</a:t>
            </a:r>
            <a:r>
              <a:rPr dirty="0" sz="2600" spc="-95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havet</a:t>
            </a:r>
            <a:r>
              <a:rPr dirty="0" sz="2600" spc="-85" b="1">
                <a:latin typeface="Calibri"/>
                <a:cs typeface="Calibri"/>
              </a:rPr>
              <a:t> </a:t>
            </a:r>
            <a:r>
              <a:rPr dirty="0" sz="2600" spc="-10" b="1">
                <a:latin typeface="Calibri"/>
                <a:cs typeface="Calibri"/>
              </a:rPr>
              <a:t>stormar!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2600">
                <a:latin typeface="Calibri"/>
                <a:cs typeface="Calibri"/>
              </a:rPr>
              <a:t>❹</a:t>
            </a:r>
            <a:r>
              <a:rPr dirty="0" sz="2600" spc="-55"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Orimlig</a:t>
            </a:r>
            <a:r>
              <a:rPr dirty="0" sz="2600" spc="-6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tidsplan</a:t>
            </a:r>
            <a:r>
              <a:rPr dirty="0" sz="2600">
                <a:latin typeface="Calibri"/>
                <a:cs typeface="Calibri"/>
              </a:rPr>
              <a:t>.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Kan</a:t>
            </a:r>
            <a:r>
              <a:rPr dirty="0" sz="2600" spc="-5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inte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göras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så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snabbt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–</a:t>
            </a:r>
            <a:r>
              <a:rPr dirty="0" sz="2600" spc="-55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om</a:t>
            </a:r>
            <a:r>
              <a:rPr dirty="0" sz="2600" spc="-50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det</a:t>
            </a:r>
            <a:r>
              <a:rPr dirty="0" sz="2600" spc="-65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ska</a:t>
            </a:r>
            <a:r>
              <a:rPr dirty="0" sz="2600" spc="-60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ske</a:t>
            </a:r>
            <a:r>
              <a:rPr dirty="0" sz="2600" spc="-60" b="1"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FF0000"/>
                </a:solidFill>
                <a:latin typeface="Calibri"/>
                <a:cs typeface="Calibri"/>
              </a:rPr>
              <a:t>seriöst</a:t>
            </a:r>
            <a:r>
              <a:rPr dirty="0" sz="2600" spc="-1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dirty="0" sz="2600">
                <a:latin typeface="Calibri"/>
                <a:cs typeface="Calibri"/>
              </a:rPr>
              <a:t>❺</a:t>
            </a:r>
            <a:r>
              <a:rPr dirty="0" sz="2600" spc="-85"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Ingen</a:t>
            </a:r>
            <a:r>
              <a:rPr dirty="0" sz="26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FF0000"/>
                </a:solidFill>
                <a:latin typeface="Calibri"/>
                <a:cs typeface="Calibri"/>
              </a:rPr>
              <a:t>förankring</a:t>
            </a:r>
            <a:r>
              <a:rPr dirty="0" sz="2600" spc="-7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före</a:t>
            </a:r>
            <a:r>
              <a:rPr dirty="0" sz="2600">
                <a:latin typeface="Calibri"/>
                <a:cs typeface="Calibri"/>
              </a:rPr>
              <a:t>.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Riktlinjerna</a:t>
            </a:r>
            <a:r>
              <a:rPr dirty="0" sz="2600" spc="-80" b="1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borde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ges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av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 spc="-10" b="1">
                <a:latin typeface="Calibri"/>
                <a:cs typeface="Calibri"/>
              </a:rPr>
              <a:t>fullmäktige</a:t>
            </a:r>
            <a:r>
              <a:rPr dirty="0" sz="2600" spc="-10">
                <a:latin typeface="Calibri"/>
                <a:cs typeface="Calibri"/>
              </a:rPr>
              <a:t>!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2600">
                <a:latin typeface="Calibri"/>
                <a:cs typeface="Calibri"/>
              </a:rPr>
              <a:t>❻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 spc="-20">
                <a:latin typeface="Calibri"/>
                <a:cs typeface="Calibri"/>
              </a:rPr>
              <a:t>Tveksamt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hur</a:t>
            </a:r>
            <a:r>
              <a:rPr dirty="0" sz="2600" spc="-3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det</a:t>
            </a:r>
            <a:r>
              <a:rPr dirty="0" sz="2600" spc="-5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blir</a:t>
            </a:r>
            <a:r>
              <a:rPr dirty="0" sz="2600" spc="-4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med</a:t>
            </a:r>
            <a:r>
              <a:rPr dirty="0" sz="2600" spc="-35">
                <a:latin typeface="Calibri"/>
                <a:cs typeface="Calibri"/>
              </a:rPr>
              <a:t> </a:t>
            </a:r>
            <a:r>
              <a:rPr dirty="0" sz="2600" spc="-20" b="1">
                <a:latin typeface="Calibri"/>
                <a:cs typeface="Calibri"/>
              </a:rPr>
              <a:t>förankringen</a:t>
            </a:r>
            <a:r>
              <a:rPr dirty="0" sz="2600" spc="-45" b="1"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under</a:t>
            </a:r>
            <a:r>
              <a:rPr dirty="0" sz="2600" spc="-4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FF0000"/>
                </a:solidFill>
                <a:latin typeface="Calibri"/>
                <a:cs typeface="Calibri"/>
              </a:rPr>
              <a:t>utredningsarbetet</a:t>
            </a:r>
            <a:r>
              <a:rPr dirty="0" sz="2600" spc="-1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990"/>
              </a:lnSpc>
              <a:spcBef>
                <a:spcPts val="635"/>
              </a:spcBef>
            </a:pPr>
            <a:r>
              <a:rPr dirty="0" sz="2600" spc="-30" i="1">
                <a:solidFill>
                  <a:srgbClr val="6F2F9F"/>
                </a:solidFill>
                <a:latin typeface="Calibri"/>
                <a:cs typeface="Calibri"/>
              </a:rPr>
              <a:t>Texten</a:t>
            </a:r>
            <a:r>
              <a:rPr dirty="0" sz="2600" spc="-30">
                <a:solidFill>
                  <a:srgbClr val="6F2F9F"/>
                </a:solidFill>
                <a:latin typeface="Calibri"/>
                <a:cs typeface="Calibri"/>
              </a:rPr>
              <a:t>:</a:t>
            </a:r>
            <a:r>
              <a:rPr dirty="0" sz="2600" spc="-8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”genomgripande</a:t>
            </a:r>
            <a:r>
              <a:rPr dirty="0" sz="26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och</a:t>
            </a:r>
            <a:r>
              <a:rPr dirty="0" sz="2600" spc="-8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brett</a:t>
            </a:r>
            <a:r>
              <a:rPr dirty="0" sz="2600" spc="-8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25">
                <a:solidFill>
                  <a:srgbClr val="6F2F9F"/>
                </a:solidFill>
                <a:latin typeface="Calibri"/>
                <a:cs typeface="Calibri"/>
              </a:rPr>
              <a:t>förankrad</a:t>
            </a:r>
            <a:r>
              <a:rPr dirty="0" sz="26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6F2F9F"/>
                </a:solidFill>
                <a:latin typeface="Calibri"/>
                <a:cs typeface="Calibri"/>
              </a:rPr>
              <a:t>dialog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”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990"/>
              </a:lnSpc>
            </a:pPr>
            <a:r>
              <a:rPr dirty="0" sz="2600" spc="-75" i="1">
                <a:solidFill>
                  <a:srgbClr val="6F2F9F"/>
                </a:solidFill>
                <a:latin typeface="Calibri"/>
                <a:cs typeface="Calibri"/>
              </a:rPr>
              <a:t>Att-</a:t>
            </a:r>
            <a:r>
              <a:rPr dirty="0" sz="2600" i="1">
                <a:solidFill>
                  <a:srgbClr val="6F2F9F"/>
                </a:solidFill>
                <a:latin typeface="Calibri"/>
                <a:cs typeface="Calibri"/>
              </a:rPr>
              <a:t>satserna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:</a:t>
            </a:r>
            <a:r>
              <a:rPr dirty="0" sz="2600" spc="-4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fortlöpande</a:t>
            </a:r>
            <a:r>
              <a:rPr dirty="0" sz="2600" spc="-3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6F2F9F"/>
                </a:solidFill>
                <a:latin typeface="Calibri"/>
                <a:cs typeface="Calibri"/>
              </a:rPr>
              <a:t>lämna</a:t>
            </a:r>
            <a:r>
              <a:rPr dirty="0" sz="2600" spc="-5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6F2F9F"/>
                </a:solidFill>
                <a:latin typeface="Calibri"/>
                <a:cs typeface="Calibri"/>
              </a:rPr>
              <a:t>information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”</a:t>
            </a:r>
            <a:r>
              <a:rPr dirty="0" sz="2600" spc="-3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–</a:t>
            </a:r>
            <a:r>
              <a:rPr dirty="0" sz="2600" spc="-3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det</a:t>
            </a:r>
            <a:r>
              <a:rPr dirty="0" sz="2600" spc="-3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ska</a:t>
            </a:r>
            <a:r>
              <a:rPr dirty="0" sz="2600" spc="-3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bli</a:t>
            </a:r>
            <a:r>
              <a:rPr dirty="0" sz="2600" spc="-3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6F2F9F"/>
                </a:solidFill>
                <a:latin typeface="Calibri"/>
                <a:cs typeface="Calibri"/>
              </a:rPr>
              <a:t>beslutet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!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1</a:t>
            </a:r>
            <a:r>
              <a:rPr dirty="0" spc="-25"/>
              <a:t>4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513334"/>
            <a:ext cx="9700260" cy="4222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0">
                <a:latin typeface="Calibri"/>
                <a:cs typeface="Calibri"/>
              </a:rPr>
              <a:t>❼</a:t>
            </a:r>
            <a:r>
              <a:rPr dirty="0" sz="2600" spc="-75" b="0"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FF0000"/>
                </a:solidFill>
              </a:rPr>
              <a:t>Viktiga</a:t>
            </a:r>
            <a:r>
              <a:rPr dirty="0" sz="2600" spc="-25">
                <a:solidFill>
                  <a:srgbClr val="FF0000"/>
                </a:solidFill>
              </a:rPr>
              <a:t> </a:t>
            </a:r>
            <a:r>
              <a:rPr dirty="0" sz="2600" spc="-20">
                <a:solidFill>
                  <a:srgbClr val="FF0000"/>
                </a:solidFill>
              </a:rPr>
              <a:t>bakgrundsfakta</a:t>
            </a:r>
            <a:r>
              <a:rPr dirty="0" sz="2600" spc="-25">
                <a:solidFill>
                  <a:srgbClr val="FF0000"/>
                </a:solidFill>
              </a:rPr>
              <a:t> </a:t>
            </a:r>
            <a:r>
              <a:rPr dirty="0" sz="2600">
                <a:solidFill>
                  <a:srgbClr val="FF0000"/>
                </a:solidFill>
              </a:rPr>
              <a:t>saknas</a:t>
            </a:r>
            <a:r>
              <a:rPr dirty="0" sz="2600" b="0">
                <a:latin typeface="Calibri"/>
                <a:cs typeface="Calibri"/>
              </a:rPr>
              <a:t>.</a:t>
            </a:r>
            <a:r>
              <a:rPr dirty="0" sz="2600" spc="-25" b="0">
                <a:latin typeface="Calibri"/>
                <a:cs typeface="Calibri"/>
              </a:rPr>
              <a:t> </a:t>
            </a:r>
            <a:r>
              <a:rPr dirty="0" sz="2600" spc="-60" b="0">
                <a:latin typeface="Calibri"/>
                <a:cs typeface="Calibri"/>
              </a:rPr>
              <a:t>Snårigt</a:t>
            </a:r>
            <a:r>
              <a:rPr dirty="0" sz="2600" spc="-105" b="0">
                <a:latin typeface="Calibri"/>
                <a:cs typeface="Calibri"/>
              </a:rPr>
              <a:t> </a:t>
            </a:r>
            <a:r>
              <a:rPr dirty="0" sz="2600" spc="-65" b="0">
                <a:latin typeface="Calibri"/>
                <a:cs typeface="Calibri"/>
              </a:rPr>
              <a:t>resonerande</a:t>
            </a:r>
            <a:r>
              <a:rPr dirty="0" sz="2600" spc="-120" b="0">
                <a:latin typeface="Calibri"/>
                <a:cs typeface="Calibri"/>
              </a:rPr>
              <a:t> </a:t>
            </a:r>
            <a:r>
              <a:rPr dirty="0" sz="2600" spc="-30" b="0">
                <a:latin typeface="Calibri"/>
                <a:cs typeface="Calibri"/>
              </a:rPr>
              <a:t>om</a:t>
            </a:r>
            <a:r>
              <a:rPr dirty="0" sz="2600" spc="-120" b="0">
                <a:latin typeface="Calibri"/>
                <a:cs typeface="Calibri"/>
              </a:rPr>
              <a:t> </a:t>
            </a:r>
            <a:r>
              <a:rPr dirty="0" sz="2600" spc="-45" b="0">
                <a:latin typeface="Calibri"/>
                <a:cs typeface="Calibri"/>
              </a:rPr>
              <a:t>invändningar.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1039114"/>
            <a:ext cx="9834880" cy="421449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 marR="170180">
              <a:lnSpc>
                <a:spcPts val="2860"/>
              </a:lnSpc>
              <a:spcBef>
                <a:spcPts val="415"/>
              </a:spcBef>
            </a:pPr>
            <a:r>
              <a:rPr dirty="0" sz="2400" spc="-55">
                <a:solidFill>
                  <a:srgbClr val="6F2F9F"/>
                </a:solidFill>
                <a:latin typeface="Calibri"/>
                <a:cs typeface="Calibri"/>
              </a:rPr>
              <a:t>1997,</a:t>
            </a:r>
            <a:r>
              <a:rPr dirty="0" sz="24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 spc="-55">
                <a:solidFill>
                  <a:srgbClr val="6F2F9F"/>
                </a:solidFill>
                <a:latin typeface="Calibri"/>
                <a:cs typeface="Calibri"/>
              </a:rPr>
              <a:t>2003* </a:t>
            </a:r>
            <a:r>
              <a:rPr dirty="0" sz="2400" spc="-45">
                <a:solidFill>
                  <a:srgbClr val="6F2F9F"/>
                </a:solidFill>
                <a:latin typeface="Calibri"/>
                <a:cs typeface="Calibri"/>
              </a:rPr>
              <a:t>och</a:t>
            </a:r>
            <a:r>
              <a:rPr dirty="0" sz="24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 spc="-50">
                <a:solidFill>
                  <a:srgbClr val="6F2F9F"/>
                </a:solidFill>
                <a:latin typeface="Calibri"/>
                <a:cs typeface="Calibri"/>
              </a:rPr>
              <a:t>2009</a:t>
            </a:r>
            <a:r>
              <a:rPr dirty="0" sz="24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 spc="-55">
                <a:solidFill>
                  <a:srgbClr val="6F2F9F"/>
                </a:solidFill>
                <a:latin typeface="Calibri"/>
                <a:cs typeface="Calibri"/>
              </a:rPr>
              <a:t>års</a:t>
            </a:r>
            <a:r>
              <a:rPr dirty="0" sz="24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0">
                <a:solidFill>
                  <a:srgbClr val="6F2F9F"/>
                </a:solidFill>
                <a:latin typeface="Calibri"/>
                <a:cs typeface="Calibri"/>
              </a:rPr>
              <a:t>riktlinjer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5">
                <a:solidFill>
                  <a:srgbClr val="6F2F9F"/>
                </a:solidFill>
                <a:latin typeface="Calibri"/>
                <a:cs typeface="Calibri"/>
              </a:rPr>
              <a:t>för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hyressättning </a:t>
            </a:r>
            <a:r>
              <a:rPr dirty="0" sz="2600" spc="-55">
                <a:solidFill>
                  <a:srgbClr val="6F2F9F"/>
                </a:solidFill>
                <a:latin typeface="Calibri"/>
                <a:cs typeface="Calibri"/>
              </a:rPr>
              <a:t>nämns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25">
                <a:solidFill>
                  <a:srgbClr val="6F2F9F"/>
                </a:solidFill>
                <a:latin typeface="Calibri"/>
                <a:cs typeface="Calibri"/>
              </a:rPr>
              <a:t>men</a:t>
            </a:r>
            <a:r>
              <a:rPr dirty="0" sz="2600" spc="-5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80" b="1">
                <a:solidFill>
                  <a:srgbClr val="6F2F9F"/>
                </a:solidFill>
                <a:latin typeface="Calibri"/>
                <a:cs typeface="Calibri"/>
              </a:rPr>
              <a:t>återges</a:t>
            </a:r>
            <a:r>
              <a:rPr dirty="0" sz="2600" spc="-6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6F2F9F"/>
                </a:solidFill>
                <a:latin typeface="Calibri"/>
                <a:cs typeface="Calibri"/>
              </a:rPr>
              <a:t>inte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. </a:t>
            </a:r>
            <a:r>
              <a:rPr dirty="0" sz="2600" spc="-70" b="1">
                <a:solidFill>
                  <a:srgbClr val="6F2F9F"/>
                </a:solidFill>
                <a:latin typeface="Calibri"/>
                <a:cs typeface="Calibri"/>
              </a:rPr>
              <a:t>Stadgereglerna</a:t>
            </a:r>
            <a:r>
              <a:rPr dirty="0" sz="2600" spc="-65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45">
                <a:solidFill>
                  <a:srgbClr val="6F2F9F"/>
                </a:solidFill>
                <a:latin typeface="Calibri"/>
                <a:cs typeface="Calibri"/>
              </a:rPr>
              <a:t>som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0">
                <a:solidFill>
                  <a:srgbClr val="6F2F9F"/>
                </a:solidFill>
                <a:latin typeface="Calibri"/>
                <a:cs typeface="Calibri"/>
              </a:rPr>
              <a:t>lagen</a:t>
            </a:r>
            <a:r>
              <a:rPr dirty="0" sz="2600" spc="-6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30">
                <a:solidFill>
                  <a:srgbClr val="6F2F9F"/>
                </a:solidFill>
                <a:latin typeface="Calibri"/>
                <a:cs typeface="Calibri"/>
              </a:rPr>
              <a:t>om</a:t>
            </a:r>
            <a:r>
              <a:rPr dirty="0" sz="2600" spc="-6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kooperativ </a:t>
            </a:r>
            <a:r>
              <a:rPr dirty="0" sz="2600" spc="-80">
                <a:solidFill>
                  <a:srgbClr val="6F2F9F"/>
                </a:solidFill>
                <a:latin typeface="Calibri"/>
                <a:cs typeface="Calibri"/>
              </a:rPr>
              <a:t>hyresrätt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80">
                <a:solidFill>
                  <a:srgbClr val="6F2F9F"/>
                </a:solidFill>
                <a:latin typeface="Calibri"/>
                <a:cs typeface="Calibri"/>
              </a:rPr>
              <a:t>kräver</a:t>
            </a:r>
            <a:r>
              <a:rPr dirty="0" sz="2600" spc="-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80" b="1">
                <a:solidFill>
                  <a:srgbClr val="6F2F9F"/>
                </a:solidFill>
                <a:latin typeface="Calibri"/>
                <a:cs typeface="Calibri"/>
              </a:rPr>
              <a:t>återges</a:t>
            </a:r>
            <a:r>
              <a:rPr dirty="0" sz="2600" spc="-6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6F2F9F"/>
                </a:solidFill>
                <a:latin typeface="Calibri"/>
                <a:cs typeface="Calibri"/>
              </a:rPr>
              <a:t>inte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800"/>
              </a:lnSpc>
            </a:pPr>
            <a:r>
              <a:rPr dirty="0" sz="2600" spc="-30">
                <a:solidFill>
                  <a:srgbClr val="6F2F9F"/>
                </a:solidFill>
                <a:latin typeface="Calibri"/>
                <a:cs typeface="Calibri"/>
              </a:rPr>
              <a:t>”…</a:t>
            </a:r>
            <a:r>
              <a:rPr dirty="0" sz="26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0">
                <a:solidFill>
                  <a:srgbClr val="6F2F9F"/>
                </a:solidFill>
                <a:latin typeface="Calibri"/>
                <a:cs typeface="Calibri"/>
              </a:rPr>
              <a:t>lägenhetens</a:t>
            </a:r>
            <a:r>
              <a:rPr dirty="0" sz="26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5" i="1">
                <a:solidFill>
                  <a:srgbClr val="6F2F9F"/>
                </a:solidFill>
                <a:latin typeface="Calibri"/>
                <a:cs typeface="Calibri"/>
              </a:rPr>
              <a:t>storlek,</a:t>
            </a:r>
            <a:r>
              <a:rPr dirty="0" sz="2600" spc="-85" i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0" i="1">
                <a:solidFill>
                  <a:srgbClr val="6F2F9F"/>
                </a:solidFill>
                <a:latin typeface="Calibri"/>
                <a:cs typeface="Calibri"/>
              </a:rPr>
              <a:t>standard,</a:t>
            </a:r>
            <a:r>
              <a:rPr dirty="0" sz="2600" spc="-80" i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55" i="1">
                <a:solidFill>
                  <a:srgbClr val="6F2F9F"/>
                </a:solidFill>
                <a:latin typeface="Calibri"/>
                <a:cs typeface="Calibri"/>
              </a:rPr>
              <a:t>läge,</a:t>
            </a:r>
            <a:r>
              <a:rPr dirty="0" sz="2600" spc="-75" i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50" i="1">
                <a:solidFill>
                  <a:srgbClr val="6F2F9F"/>
                </a:solidFill>
                <a:latin typeface="Calibri"/>
                <a:cs typeface="Calibri"/>
              </a:rPr>
              <a:t>ålder</a:t>
            </a:r>
            <a:r>
              <a:rPr dirty="0" sz="2600" spc="-70" i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50">
                <a:solidFill>
                  <a:srgbClr val="6F2F9F"/>
                </a:solidFill>
                <a:latin typeface="Calibri"/>
                <a:cs typeface="Calibri"/>
              </a:rPr>
              <a:t>och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5">
                <a:solidFill>
                  <a:srgbClr val="6F2F9F"/>
                </a:solidFill>
                <a:latin typeface="Calibri"/>
                <a:cs typeface="Calibri"/>
              </a:rPr>
              <a:t>övriga</a:t>
            </a:r>
            <a:r>
              <a:rPr dirty="0" sz="2600" spc="-9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förmåner.”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2600" b="1">
                <a:latin typeface="Calibri"/>
                <a:cs typeface="Calibri"/>
              </a:rPr>
              <a:t>❽</a:t>
            </a:r>
            <a:r>
              <a:rPr dirty="0" sz="2600" spc="-80" b="1"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FF0000"/>
                </a:solidFill>
                <a:latin typeface="Calibri"/>
                <a:cs typeface="Calibri"/>
              </a:rPr>
              <a:t>Oklara</a:t>
            </a:r>
            <a:r>
              <a:rPr dirty="0" sz="26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FF0000"/>
                </a:solidFill>
                <a:latin typeface="Calibri"/>
                <a:cs typeface="Calibri"/>
              </a:rPr>
              <a:t>formuleringar</a:t>
            </a:r>
            <a:r>
              <a:rPr dirty="0" sz="26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som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kanske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låter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bra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men</a:t>
            </a:r>
            <a:r>
              <a:rPr dirty="0" sz="2600" spc="-8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inte</a:t>
            </a:r>
            <a:r>
              <a:rPr dirty="0" sz="2600" spc="-9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går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att</a:t>
            </a:r>
            <a:r>
              <a:rPr dirty="0" sz="2600" spc="-8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förstå</a:t>
            </a:r>
            <a:endParaRPr sz="2600">
              <a:latin typeface="Calibri"/>
              <a:cs typeface="Calibri"/>
            </a:endParaRPr>
          </a:p>
          <a:p>
            <a:pPr marL="12700" marR="5080">
              <a:lnSpc>
                <a:spcPts val="2860"/>
              </a:lnSpc>
              <a:spcBef>
                <a:spcPts val="1055"/>
              </a:spcBef>
            </a:pPr>
            <a:r>
              <a:rPr dirty="0" sz="2600" spc="-55">
                <a:solidFill>
                  <a:srgbClr val="6F2F9F"/>
                </a:solidFill>
                <a:latin typeface="Calibri"/>
                <a:cs typeface="Calibri"/>
              </a:rPr>
              <a:t>”belysa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45">
                <a:solidFill>
                  <a:srgbClr val="6F2F9F"/>
                </a:solidFill>
                <a:latin typeface="Calibri"/>
                <a:cs typeface="Calibri"/>
              </a:rPr>
              <a:t>hur</a:t>
            </a:r>
            <a:r>
              <a:rPr dirty="0" sz="26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45">
                <a:solidFill>
                  <a:srgbClr val="6F2F9F"/>
                </a:solidFill>
                <a:latin typeface="Calibri"/>
                <a:cs typeface="Calibri"/>
              </a:rPr>
              <a:t>SKB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ekonomiskt</a:t>
            </a:r>
            <a:r>
              <a:rPr dirty="0" sz="26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5">
                <a:solidFill>
                  <a:srgbClr val="6F2F9F"/>
                </a:solidFill>
                <a:latin typeface="Calibri"/>
                <a:cs typeface="Calibri"/>
              </a:rPr>
              <a:t>ska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kompenseras</a:t>
            </a:r>
            <a:r>
              <a:rPr dirty="0" sz="2600" spc="-9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5">
                <a:solidFill>
                  <a:srgbClr val="6F2F9F"/>
                </a:solidFill>
                <a:latin typeface="Calibri"/>
                <a:cs typeface="Calibri"/>
              </a:rPr>
              <a:t>för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65">
                <a:solidFill>
                  <a:srgbClr val="6F2F9F"/>
                </a:solidFill>
                <a:latin typeface="Calibri"/>
                <a:cs typeface="Calibri"/>
              </a:rPr>
              <a:t>standardhöjande</a:t>
            </a:r>
            <a:r>
              <a:rPr dirty="0" sz="26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åtgärder” </a:t>
            </a:r>
            <a:r>
              <a:rPr dirty="0" sz="2600" spc="-35">
                <a:solidFill>
                  <a:srgbClr val="6F2F9F"/>
                </a:solidFill>
                <a:latin typeface="Calibri"/>
                <a:cs typeface="Calibri"/>
              </a:rPr>
              <a:t>”en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viktig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grund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som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aktivt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bidrar</a:t>
            </a:r>
            <a:r>
              <a:rPr dirty="0" sz="26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till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att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trygga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föreningen</a:t>
            </a:r>
            <a:r>
              <a:rPr dirty="0" sz="26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6F2F9F"/>
                </a:solidFill>
                <a:latin typeface="Calibri"/>
                <a:cs typeface="Calibri"/>
              </a:rPr>
              <a:t>för</a:t>
            </a:r>
            <a:r>
              <a:rPr dirty="0" sz="26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6F2F9F"/>
                </a:solidFill>
                <a:latin typeface="Calibri"/>
                <a:cs typeface="Calibri"/>
              </a:rPr>
              <a:t>framtiden”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dirty="0" sz="2600" b="1">
                <a:latin typeface="Calibri"/>
                <a:cs typeface="Calibri"/>
              </a:rPr>
              <a:t>❾</a:t>
            </a:r>
            <a:r>
              <a:rPr dirty="0" sz="2600" spc="-45" b="1"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FF0000"/>
                </a:solidFill>
                <a:latin typeface="Calibri"/>
                <a:cs typeface="Calibri"/>
              </a:rPr>
              <a:t>Skenbart</a:t>
            </a:r>
            <a:r>
              <a:rPr dirty="0" sz="2600" spc="-4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sakliga</a:t>
            </a:r>
            <a:r>
              <a:rPr dirty="0" sz="2600" spc="-4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ord</a:t>
            </a:r>
            <a:r>
              <a:rPr dirty="0" sz="2600" spc="-5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med</a:t>
            </a:r>
            <a:r>
              <a:rPr dirty="0" sz="2600" spc="-45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oklar</a:t>
            </a:r>
            <a:r>
              <a:rPr dirty="0" sz="2600" spc="-55" b="1">
                <a:latin typeface="Calibri"/>
                <a:cs typeface="Calibri"/>
              </a:rPr>
              <a:t> </a:t>
            </a:r>
            <a:r>
              <a:rPr dirty="0" sz="2600" spc="-10" b="1">
                <a:latin typeface="Calibri"/>
                <a:cs typeface="Calibri"/>
              </a:rPr>
              <a:t>betydelse</a:t>
            </a:r>
            <a:r>
              <a:rPr dirty="0" sz="2600" spc="-10">
                <a:latin typeface="Calibri"/>
                <a:cs typeface="Calibri"/>
              </a:rPr>
              <a:t>.</a:t>
            </a:r>
            <a:r>
              <a:rPr dirty="0" sz="2600" spc="-4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Balans?</a:t>
            </a:r>
            <a:r>
              <a:rPr dirty="0" sz="2600" spc="-6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Medlemsnytta?</a:t>
            </a:r>
            <a:endParaRPr sz="2600">
              <a:latin typeface="Calibri"/>
              <a:cs typeface="Calibri"/>
            </a:endParaRPr>
          </a:p>
          <a:p>
            <a:pPr marL="12700" marR="354330">
              <a:lnSpc>
                <a:spcPts val="2630"/>
              </a:lnSpc>
              <a:spcBef>
                <a:spcPts val="1070"/>
              </a:spcBef>
            </a:pP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”Härvid</a:t>
            </a:r>
            <a:r>
              <a:rPr dirty="0" sz="24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ska</a:t>
            </a:r>
            <a:r>
              <a:rPr dirty="0" sz="2400" spc="-9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6F2F9F"/>
                </a:solidFill>
                <a:latin typeface="Calibri"/>
                <a:cs typeface="Calibri"/>
              </a:rPr>
              <a:t>medlemsnyttan</a:t>
            </a:r>
            <a:r>
              <a:rPr dirty="0" sz="2400" spc="-8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beaktas</a:t>
            </a:r>
            <a:r>
              <a:rPr dirty="0" sz="24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utifrån</a:t>
            </a:r>
            <a:r>
              <a:rPr dirty="0" sz="2400" spc="-8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ett</a:t>
            </a:r>
            <a:r>
              <a:rPr dirty="0" sz="2400" spc="-8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6F2F9F"/>
                </a:solidFill>
                <a:latin typeface="Calibri"/>
                <a:cs typeface="Calibri"/>
              </a:rPr>
              <a:t>perspektiv</a:t>
            </a:r>
            <a:r>
              <a:rPr dirty="0" sz="2400" spc="-8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där</a:t>
            </a:r>
            <a:r>
              <a:rPr dirty="0" sz="24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såväl</a:t>
            </a:r>
            <a:r>
              <a:rPr dirty="0" sz="24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hyra</a:t>
            </a:r>
            <a:r>
              <a:rPr dirty="0" sz="24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6F2F9F"/>
                </a:solidFill>
                <a:latin typeface="Calibri"/>
                <a:cs typeface="Calibri"/>
              </a:rPr>
              <a:t>som </a:t>
            </a:r>
            <a:r>
              <a:rPr dirty="0" sz="2400" spc="-10">
                <a:solidFill>
                  <a:srgbClr val="6F2F9F"/>
                </a:solidFill>
                <a:latin typeface="Calibri"/>
                <a:cs typeface="Calibri"/>
              </a:rPr>
              <a:t>upplåtelseinsats</a:t>
            </a:r>
            <a:r>
              <a:rPr dirty="0" sz="2400" spc="-5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ska</a:t>
            </a:r>
            <a:r>
              <a:rPr dirty="0" sz="2400" spc="-5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vägas</a:t>
            </a:r>
            <a:r>
              <a:rPr dirty="0" sz="2400" spc="-5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in</a:t>
            </a:r>
            <a:r>
              <a:rPr dirty="0" sz="2400" spc="-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…</a:t>
            </a:r>
            <a:r>
              <a:rPr dirty="0" sz="2400" spc="-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god</a:t>
            </a:r>
            <a:r>
              <a:rPr dirty="0" sz="2400" spc="-5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balans</a:t>
            </a:r>
            <a:r>
              <a:rPr dirty="0" sz="2400" spc="-5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mellan</a:t>
            </a:r>
            <a:r>
              <a:rPr dirty="0" sz="2400" spc="-5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6F2F9F"/>
                </a:solidFill>
                <a:latin typeface="Calibri"/>
                <a:cs typeface="Calibri"/>
              </a:rPr>
              <a:t>köande</a:t>
            </a:r>
            <a:r>
              <a:rPr dirty="0" sz="2400" spc="-4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och</a:t>
            </a:r>
            <a:r>
              <a:rPr dirty="0" sz="2400" spc="-5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6F2F9F"/>
                </a:solidFill>
                <a:latin typeface="Calibri"/>
                <a:cs typeface="Calibri"/>
              </a:rPr>
              <a:t>boende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</a:pP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medlemmar</a:t>
            </a:r>
            <a:r>
              <a:rPr dirty="0" sz="2400" spc="-6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samt</a:t>
            </a:r>
            <a:r>
              <a:rPr dirty="0" sz="2400" spc="-6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mellan</a:t>
            </a:r>
            <a:r>
              <a:rPr dirty="0" sz="24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boende</a:t>
            </a:r>
            <a:r>
              <a:rPr dirty="0" sz="2400" spc="-5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medlemmar</a:t>
            </a:r>
            <a:r>
              <a:rPr dirty="0" sz="2400" spc="-6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dirty="0" sz="2400" spc="-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6F2F9F"/>
                </a:solidFill>
                <a:latin typeface="Calibri"/>
                <a:cs typeface="Calibri"/>
              </a:rPr>
              <a:t>olika</a:t>
            </a:r>
            <a:r>
              <a:rPr dirty="0" sz="2400" spc="-6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6F2F9F"/>
                </a:solidFill>
                <a:latin typeface="Calibri"/>
                <a:cs typeface="Calibri"/>
              </a:rPr>
              <a:t>förvaltningsenheter”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95300" y="5713222"/>
            <a:ext cx="9255760" cy="108839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marL="135255">
              <a:lnSpc>
                <a:spcPct val="100000"/>
              </a:lnSpc>
              <a:spcBef>
                <a:spcPts val="565"/>
              </a:spcBef>
            </a:pPr>
            <a:r>
              <a:rPr dirty="0" sz="2600" spc="-50" i="1">
                <a:solidFill>
                  <a:srgbClr val="C00000"/>
                </a:solidFill>
                <a:latin typeface="Calibri"/>
                <a:cs typeface="Calibri"/>
              </a:rPr>
              <a:t>En</a:t>
            </a:r>
            <a:r>
              <a:rPr dirty="0" sz="2600" spc="-8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600" spc="-55" i="1">
                <a:solidFill>
                  <a:srgbClr val="C00000"/>
                </a:solidFill>
                <a:latin typeface="Calibri"/>
                <a:cs typeface="Calibri"/>
              </a:rPr>
              <a:t>utredning</a:t>
            </a:r>
            <a:r>
              <a:rPr dirty="0" sz="2600" spc="-8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600" spc="-55" i="1">
                <a:solidFill>
                  <a:srgbClr val="C00000"/>
                </a:solidFill>
                <a:latin typeface="Calibri"/>
                <a:cs typeface="Calibri"/>
              </a:rPr>
              <a:t>för</a:t>
            </a:r>
            <a:r>
              <a:rPr dirty="0" sz="2600" spc="-8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600" spc="-75" i="1">
                <a:solidFill>
                  <a:srgbClr val="C00000"/>
                </a:solidFill>
                <a:latin typeface="Calibri"/>
                <a:cs typeface="Calibri"/>
              </a:rPr>
              <a:t>lika</a:t>
            </a:r>
            <a:r>
              <a:rPr dirty="0" sz="2600" spc="-8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600" spc="-55" i="1">
                <a:solidFill>
                  <a:srgbClr val="C00000"/>
                </a:solidFill>
                <a:latin typeface="Calibri"/>
                <a:cs typeface="Calibri"/>
              </a:rPr>
              <a:t>insatser!</a:t>
            </a:r>
            <a:r>
              <a:rPr dirty="0" sz="2600" spc="-8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600" spc="-45" i="1">
                <a:solidFill>
                  <a:srgbClr val="C00000"/>
                </a:solidFill>
                <a:latin typeface="Calibri"/>
                <a:cs typeface="Calibri"/>
              </a:rPr>
              <a:t>Och</a:t>
            </a:r>
            <a:r>
              <a:rPr dirty="0" sz="2600" spc="-8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600" spc="-50" i="1">
                <a:solidFill>
                  <a:srgbClr val="C00000"/>
                </a:solidFill>
                <a:latin typeface="Calibri"/>
                <a:cs typeface="Calibri"/>
              </a:rPr>
              <a:t>mer?</a:t>
            </a:r>
            <a:r>
              <a:rPr dirty="0" sz="2600" spc="-8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600" spc="-55" i="1">
                <a:solidFill>
                  <a:srgbClr val="C00000"/>
                </a:solidFill>
                <a:latin typeface="Calibri"/>
                <a:cs typeface="Calibri"/>
              </a:rPr>
              <a:t>Inget</a:t>
            </a:r>
            <a:r>
              <a:rPr dirty="0" sz="2600" spc="-7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600" spc="-55" i="1">
                <a:solidFill>
                  <a:srgbClr val="C00000"/>
                </a:solidFill>
                <a:latin typeface="Calibri"/>
                <a:cs typeface="Calibri"/>
              </a:rPr>
              <a:t>inflytande</a:t>
            </a:r>
            <a:r>
              <a:rPr dirty="0" sz="2600" spc="-80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600" spc="-10" i="1">
                <a:solidFill>
                  <a:srgbClr val="C00000"/>
                </a:solidFill>
                <a:latin typeface="Calibri"/>
                <a:cs typeface="Calibri"/>
              </a:rPr>
              <a:t>garanterat!</a:t>
            </a:r>
            <a:endParaRPr sz="2600">
              <a:latin typeface="Calibri"/>
              <a:cs typeface="Calibri"/>
            </a:endParaRPr>
          </a:p>
          <a:p>
            <a:pPr marL="135255">
              <a:lnSpc>
                <a:spcPct val="100000"/>
              </a:lnSpc>
              <a:spcBef>
                <a:spcPts val="720"/>
              </a:spcBef>
            </a:pPr>
            <a:r>
              <a:rPr dirty="0" sz="2600" b="1">
                <a:latin typeface="Calibri"/>
                <a:cs typeface="Calibri"/>
              </a:rPr>
              <a:t>Jag</a:t>
            </a:r>
            <a:r>
              <a:rPr dirty="0" sz="2600" spc="-95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yrkar</a:t>
            </a:r>
            <a:r>
              <a:rPr dirty="0" sz="2600" spc="-100" b="1">
                <a:latin typeface="Calibri"/>
                <a:cs typeface="Calibri"/>
              </a:rPr>
              <a:t> </a:t>
            </a:r>
            <a:r>
              <a:rPr dirty="0" sz="2600" spc="-10" b="1">
                <a:latin typeface="Calibri"/>
                <a:cs typeface="Calibri"/>
              </a:rPr>
              <a:t>att</a:t>
            </a:r>
            <a:r>
              <a:rPr dirty="0" sz="2600" spc="-95" b="1">
                <a:latin typeface="Calibri"/>
                <a:cs typeface="Calibri"/>
              </a:rPr>
              <a:t> </a:t>
            </a:r>
            <a:r>
              <a:rPr dirty="0" sz="2600" spc="-10" b="1">
                <a:latin typeface="Calibri"/>
                <a:cs typeface="Calibri"/>
              </a:rPr>
              <a:t>föreningsstämman</a:t>
            </a:r>
            <a:r>
              <a:rPr dirty="0" sz="2600" spc="-114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beslutar</a:t>
            </a:r>
            <a:r>
              <a:rPr dirty="0" sz="2600" spc="-90" b="1">
                <a:latin typeface="Calibri"/>
                <a:cs typeface="Calibri"/>
              </a:rPr>
              <a:t> </a:t>
            </a:r>
            <a:r>
              <a:rPr dirty="0" sz="2600" spc="-10" b="1">
                <a:latin typeface="Calibri"/>
                <a:cs typeface="Calibri"/>
              </a:rPr>
              <a:t>att</a:t>
            </a:r>
            <a:r>
              <a:rPr dirty="0" sz="2600" spc="-100" b="1"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FF0000"/>
                </a:solidFill>
                <a:latin typeface="Calibri"/>
                <a:cs typeface="Calibri"/>
              </a:rPr>
              <a:t>avslå</a:t>
            </a:r>
            <a:r>
              <a:rPr dirty="0" sz="2600" spc="-1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600" spc="-10" b="1">
                <a:solidFill>
                  <a:srgbClr val="FF0000"/>
                </a:solidFill>
                <a:latin typeface="Calibri"/>
                <a:cs typeface="Calibri"/>
              </a:rPr>
              <a:t>propositionen</a:t>
            </a:r>
            <a:r>
              <a:rPr dirty="0" sz="2600" spc="-1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1</a:t>
            </a:r>
            <a:r>
              <a:rPr dirty="0" spc="-25"/>
              <a:t>5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528319" y="470662"/>
            <a:ext cx="9764395" cy="622998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 marR="5080">
              <a:lnSpc>
                <a:spcPts val="3520"/>
              </a:lnSpc>
              <a:spcBef>
                <a:spcPts val="484"/>
              </a:spcBef>
            </a:pP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3200" spc="-9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30</a:t>
            </a:r>
            <a:r>
              <a:rPr dirty="0" sz="3200" b="1">
                <a:latin typeface="Calibri"/>
                <a:cs typeface="Calibri"/>
              </a:rPr>
              <a:t>.</a:t>
            </a:r>
            <a:r>
              <a:rPr dirty="0" sz="3200" spc="-90" b="1">
                <a:latin typeface="Calibri"/>
                <a:cs typeface="Calibri"/>
              </a:rPr>
              <a:t> </a:t>
            </a:r>
            <a:r>
              <a:rPr dirty="0" sz="3200" spc="-30" b="1">
                <a:solidFill>
                  <a:srgbClr val="FF0000"/>
                </a:solidFill>
                <a:latin typeface="Calibri"/>
                <a:cs typeface="Calibri"/>
              </a:rPr>
              <a:t>Återremittera</a:t>
            </a:r>
            <a:r>
              <a:rPr dirty="0" sz="32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det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omfångsrika</a:t>
            </a:r>
            <a:r>
              <a:rPr dirty="0" sz="3200" spc="-10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stadgeförslaget </a:t>
            </a:r>
            <a:r>
              <a:rPr dirty="0" sz="3200" b="1">
                <a:latin typeface="Calibri"/>
                <a:cs typeface="Calibri"/>
              </a:rPr>
              <a:t>som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inte</a:t>
            </a:r>
            <a:r>
              <a:rPr dirty="0" sz="3200" spc="-7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hunnit</a:t>
            </a:r>
            <a:r>
              <a:rPr dirty="0" sz="3200" spc="-6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granskas</a:t>
            </a:r>
            <a:r>
              <a:rPr dirty="0" sz="3200" spc="-7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ordentligt!</a:t>
            </a:r>
            <a:endParaRPr sz="32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2010"/>
              </a:spcBef>
            </a:pPr>
            <a:r>
              <a:rPr dirty="0" sz="3200" spc="-20" b="1">
                <a:solidFill>
                  <a:srgbClr val="00AFEF"/>
                </a:solidFill>
                <a:latin typeface="Calibri"/>
                <a:cs typeface="Calibri"/>
              </a:rPr>
              <a:t>Omfattningen</a:t>
            </a:r>
            <a:r>
              <a:rPr dirty="0" sz="3200" spc="-95" b="1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AFEF"/>
                </a:solidFill>
                <a:latin typeface="Calibri"/>
                <a:cs typeface="Calibri"/>
              </a:rPr>
              <a:t>av</a:t>
            </a:r>
            <a:r>
              <a:rPr dirty="0" sz="3200" spc="-9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00AFEF"/>
                </a:solidFill>
                <a:latin typeface="Calibri"/>
                <a:cs typeface="Calibri"/>
              </a:rPr>
              <a:t>förslaget</a:t>
            </a:r>
            <a:endParaRPr sz="32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1140"/>
              </a:spcBef>
              <a:buClr>
                <a:srgbClr val="FF0000"/>
              </a:buClr>
              <a:buFont typeface="Symbol"/>
              <a:buChar char=""/>
              <a:tabLst>
                <a:tab pos="290830" algn="l"/>
              </a:tabLst>
            </a:pPr>
            <a:r>
              <a:rPr dirty="0" sz="3200" b="1">
                <a:latin typeface="Calibri"/>
                <a:cs typeface="Calibri"/>
              </a:rPr>
              <a:t>Stor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ökning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av</a:t>
            </a:r>
            <a:r>
              <a:rPr dirty="0" sz="3200" spc="-4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stadgetexten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–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ca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75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50">
                <a:latin typeface="Calibri"/>
                <a:cs typeface="Calibri"/>
              </a:rPr>
              <a:t>%</a:t>
            </a:r>
            <a:endParaRPr sz="3200">
              <a:latin typeface="Calibri"/>
              <a:cs typeface="Calibri"/>
            </a:endParaRPr>
          </a:p>
          <a:p>
            <a:pPr marL="276225" marR="245745">
              <a:lnSpc>
                <a:spcPct val="101899"/>
              </a:lnSpc>
              <a:spcBef>
                <a:spcPts val="385"/>
              </a:spcBef>
            </a:pPr>
            <a:r>
              <a:rPr dirty="0" sz="3200" spc="-40">
                <a:solidFill>
                  <a:srgbClr val="808080"/>
                </a:solidFill>
                <a:latin typeface="Calibri"/>
                <a:cs typeface="Calibri"/>
              </a:rPr>
              <a:t>Antalet</a:t>
            </a:r>
            <a:r>
              <a:rPr dirty="0" sz="3200" spc="-10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808080"/>
                </a:solidFill>
                <a:latin typeface="Calibri"/>
                <a:cs typeface="Calibri"/>
              </a:rPr>
              <a:t>ord</a:t>
            </a:r>
            <a:r>
              <a:rPr dirty="0" sz="3200" spc="-114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z="3200" spc="-12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 spc="-50">
                <a:solidFill>
                  <a:srgbClr val="808080"/>
                </a:solidFill>
                <a:latin typeface="Calibri"/>
                <a:cs typeface="Calibri"/>
              </a:rPr>
              <a:t>förslaget</a:t>
            </a:r>
            <a:r>
              <a:rPr dirty="0" sz="3200" spc="-114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är</a:t>
            </a:r>
            <a:r>
              <a:rPr dirty="0" sz="3200" spc="-10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6</a:t>
            </a:r>
            <a:r>
              <a:rPr dirty="0" sz="3200" spc="-10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 spc="-20">
                <a:solidFill>
                  <a:srgbClr val="808080"/>
                </a:solidFill>
                <a:latin typeface="Calibri"/>
                <a:cs typeface="Calibri"/>
              </a:rPr>
              <a:t>323,</a:t>
            </a:r>
            <a:r>
              <a:rPr dirty="0" sz="3200" spc="-1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z="3200" spc="-114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 spc="-50">
                <a:solidFill>
                  <a:srgbClr val="808080"/>
                </a:solidFill>
                <a:latin typeface="Calibri"/>
                <a:cs typeface="Calibri"/>
              </a:rPr>
              <a:t>nuvarande</a:t>
            </a:r>
            <a:r>
              <a:rPr dirty="0" sz="3200" spc="-9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 spc="-50">
                <a:solidFill>
                  <a:srgbClr val="808080"/>
                </a:solidFill>
                <a:latin typeface="Calibri"/>
                <a:cs typeface="Calibri"/>
              </a:rPr>
              <a:t>stadgar</a:t>
            </a:r>
            <a:r>
              <a:rPr dirty="0" sz="3200" spc="-10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3</a:t>
            </a:r>
            <a:r>
              <a:rPr dirty="0" sz="3200" spc="-114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 spc="-25">
                <a:solidFill>
                  <a:srgbClr val="808080"/>
                </a:solidFill>
                <a:latin typeface="Calibri"/>
                <a:cs typeface="Calibri"/>
              </a:rPr>
              <a:t>648 </a:t>
            </a:r>
            <a:r>
              <a:rPr dirty="0" sz="3200" spc="-40">
                <a:solidFill>
                  <a:srgbClr val="808080"/>
                </a:solidFill>
                <a:latin typeface="Calibri"/>
                <a:cs typeface="Calibri"/>
              </a:rPr>
              <a:t>Antalet</a:t>
            </a:r>
            <a:r>
              <a:rPr dirty="0" sz="3200" spc="-14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 spc="-60">
                <a:solidFill>
                  <a:srgbClr val="808080"/>
                </a:solidFill>
                <a:latin typeface="Calibri"/>
                <a:cs typeface="Calibri"/>
              </a:rPr>
              <a:t>paragrafer</a:t>
            </a:r>
            <a:r>
              <a:rPr dirty="0" sz="3200" spc="-12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mer</a:t>
            </a:r>
            <a:r>
              <a:rPr dirty="0" sz="3200" spc="-12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än</a:t>
            </a:r>
            <a:r>
              <a:rPr dirty="0" sz="3200" spc="-13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808080"/>
                </a:solidFill>
                <a:latin typeface="Calibri"/>
                <a:cs typeface="Calibri"/>
              </a:rPr>
              <a:t>fördubblat</a:t>
            </a:r>
            <a:endParaRPr sz="32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640"/>
              </a:spcBef>
              <a:buClr>
                <a:srgbClr val="FF0000"/>
              </a:buClr>
              <a:buFont typeface="Symbol"/>
              <a:buChar char=""/>
              <a:tabLst>
                <a:tab pos="290830" algn="l"/>
              </a:tabLst>
            </a:pPr>
            <a:r>
              <a:rPr dirty="0" sz="3200" b="1">
                <a:latin typeface="Calibri"/>
                <a:cs typeface="Calibri"/>
              </a:rPr>
              <a:t>Ändringar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nästan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alla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stycken</a:t>
            </a:r>
            <a:endParaRPr sz="32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635"/>
              </a:spcBef>
              <a:buClr>
                <a:srgbClr val="FF0000"/>
              </a:buClr>
              <a:buFont typeface="Symbol"/>
              <a:buChar char=""/>
              <a:tabLst>
                <a:tab pos="290830" algn="l"/>
              </a:tabLst>
            </a:pPr>
            <a:r>
              <a:rPr dirty="0" sz="3200" spc="-60" b="1">
                <a:latin typeface="Calibri"/>
                <a:cs typeface="Calibri"/>
              </a:rPr>
              <a:t>Texten</a:t>
            </a:r>
            <a:r>
              <a:rPr dirty="0" sz="3200" spc="-100" b="1">
                <a:latin typeface="Calibri"/>
                <a:cs typeface="Calibri"/>
              </a:rPr>
              <a:t> </a:t>
            </a:r>
            <a:r>
              <a:rPr dirty="0" sz="3200" spc="-20" b="1">
                <a:latin typeface="Calibri"/>
                <a:cs typeface="Calibri"/>
              </a:rPr>
              <a:t>omflyttad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så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att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det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är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svårt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att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få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överblick</a:t>
            </a:r>
            <a:endParaRPr sz="32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635"/>
              </a:spcBef>
              <a:buClr>
                <a:srgbClr val="FF0000"/>
              </a:buClr>
              <a:buFont typeface="Symbol"/>
              <a:buChar char=""/>
              <a:tabLst>
                <a:tab pos="290830" algn="l"/>
              </a:tabLst>
            </a:pPr>
            <a:r>
              <a:rPr dirty="0" sz="3200" spc="-20" b="1">
                <a:latin typeface="Calibri"/>
                <a:cs typeface="Calibri"/>
              </a:rPr>
              <a:t>Ny,</a:t>
            </a:r>
            <a:r>
              <a:rPr dirty="0" sz="3200" spc="-9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krångligare</a:t>
            </a:r>
            <a:r>
              <a:rPr dirty="0" sz="3200" spc="-10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struktur</a:t>
            </a:r>
            <a:r>
              <a:rPr dirty="0" sz="3200">
                <a:latin typeface="Calibri"/>
                <a:cs typeface="Calibri"/>
              </a:rPr>
              <a:t>,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50">
                <a:latin typeface="Calibri"/>
                <a:cs typeface="Calibri"/>
              </a:rPr>
              <a:t>dubbelnumrerade</a:t>
            </a:r>
            <a:r>
              <a:rPr dirty="0" sz="3200" spc="-13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paragrafer</a:t>
            </a:r>
            <a:endParaRPr sz="32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640"/>
              </a:spcBef>
              <a:buClr>
                <a:srgbClr val="FF0000"/>
              </a:buClr>
              <a:buFont typeface="Symbol"/>
              <a:buChar char=""/>
              <a:tabLst>
                <a:tab pos="290830" algn="l"/>
              </a:tabLst>
            </a:pPr>
            <a:r>
              <a:rPr dirty="0" sz="3200" b="1">
                <a:latin typeface="Calibri"/>
                <a:cs typeface="Calibri"/>
              </a:rPr>
              <a:t>57</a:t>
            </a:r>
            <a:r>
              <a:rPr dirty="0" sz="3200" spc="-110" b="1">
                <a:latin typeface="Calibri"/>
                <a:cs typeface="Calibri"/>
              </a:rPr>
              <a:t> </a:t>
            </a:r>
            <a:r>
              <a:rPr dirty="0" sz="3200" spc="-40" b="1">
                <a:latin typeface="Calibri"/>
                <a:cs typeface="Calibri"/>
              </a:rPr>
              <a:t>hänvisningar</a:t>
            </a:r>
            <a:r>
              <a:rPr dirty="0" sz="3200" spc="-120" b="1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inom</a:t>
            </a:r>
            <a:r>
              <a:rPr dirty="0" sz="3200" spc="-125">
                <a:latin typeface="Calibri"/>
                <a:cs typeface="Calibri"/>
              </a:rPr>
              <a:t> </a:t>
            </a:r>
            <a:r>
              <a:rPr dirty="0" sz="3200" spc="-50">
                <a:latin typeface="Calibri"/>
                <a:cs typeface="Calibri"/>
              </a:rPr>
              <a:t>stadgarna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(§</a:t>
            </a:r>
            <a:r>
              <a:rPr dirty="0" sz="2800" spc="-10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808080"/>
                </a:solidFill>
                <a:latin typeface="Calibri"/>
                <a:cs typeface="Calibri"/>
              </a:rPr>
              <a:t>9.10</a:t>
            </a:r>
            <a:r>
              <a:rPr dirty="0" sz="2800" spc="-11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=</a:t>
            </a:r>
            <a:r>
              <a:rPr dirty="0" sz="2800" spc="-10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808080"/>
                </a:solidFill>
                <a:latin typeface="Calibri"/>
                <a:cs typeface="Calibri"/>
              </a:rPr>
              <a:t>bara</a:t>
            </a:r>
            <a:r>
              <a:rPr dirty="0" sz="2800" spc="-1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808080"/>
                </a:solidFill>
                <a:latin typeface="Calibri"/>
                <a:cs typeface="Calibri"/>
              </a:rPr>
              <a:t>hänvisningar!)</a:t>
            </a:r>
            <a:endParaRPr sz="28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635"/>
              </a:spcBef>
              <a:buClr>
                <a:srgbClr val="FF0000"/>
              </a:buClr>
              <a:buFont typeface="Symbol"/>
              <a:buChar char=""/>
              <a:tabLst>
                <a:tab pos="290830" algn="l"/>
              </a:tabLst>
            </a:pPr>
            <a:r>
              <a:rPr dirty="0" sz="3200" spc="-20">
                <a:latin typeface="Calibri"/>
                <a:cs typeface="Calibri"/>
              </a:rPr>
              <a:t>Språket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delvis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förbättrat,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delvis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byråkratiserat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1</a:t>
            </a:r>
            <a:r>
              <a:rPr dirty="0" spc="-25"/>
              <a:t>6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528319" y="364592"/>
            <a:ext cx="9577070" cy="452056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287020">
              <a:lnSpc>
                <a:spcPct val="100000"/>
              </a:lnSpc>
              <a:spcBef>
                <a:spcPts val="940"/>
              </a:spcBef>
            </a:pPr>
            <a:r>
              <a:rPr dirty="0" sz="3200" b="1">
                <a:solidFill>
                  <a:srgbClr val="00AFEF"/>
                </a:solidFill>
                <a:latin typeface="Calibri"/>
                <a:cs typeface="Calibri"/>
              </a:rPr>
              <a:t>Innehållet</a:t>
            </a:r>
            <a:r>
              <a:rPr dirty="0" sz="3200" spc="-25" b="1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AFEF"/>
                </a:solidFill>
                <a:latin typeface="Calibri"/>
                <a:cs typeface="Calibri"/>
              </a:rPr>
              <a:t>i</a:t>
            </a:r>
            <a:r>
              <a:rPr dirty="0" sz="3200" spc="-3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00AFEF"/>
                </a:solidFill>
                <a:latin typeface="Calibri"/>
                <a:cs typeface="Calibri"/>
              </a:rPr>
              <a:t>förslaget</a:t>
            </a:r>
            <a:endParaRPr sz="3200">
              <a:latin typeface="Calibri"/>
              <a:cs typeface="Calibri"/>
            </a:endParaRPr>
          </a:p>
          <a:p>
            <a:pPr marL="290830" indent="-278130">
              <a:lnSpc>
                <a:spcPts val="3679"/>
              </a:lnSpc>
              <a:spcBef>
                <a:spcPts val="840"/>
              </a:spcBef>
              <a:buClr>
                <a:srgbClr val="FF0000"/>
              </a:buClr>
              <a:buFont typeface="Symbol"/>
              <a:buChar char=""/>
              <a:tabLst>
                <a:tab pos="290830" algn="l"/>
              </a:tabLst>
            </a:pPr>
            <a:r>
              <a:rPr dirty="0" sz="3200">
                <a:latin typeface="Calibri"/>
                <a:cs typeface="Calibri"/>
              </a:rPr>
              <a:t>Många</a:t>
            </a:r>
            <a:r>
              <a:rPr dirty="0" sz="3200" spc="-125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otillräckligt</a:t>
            </a:r>
            <a:r>
              <a:rPr dirty="0" sz="3200" spc="-10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diskuterade</a:t>
            </a:r>
            <a:r>
              <a:rPr dirty="0" sz="3200" spc="-105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förslag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om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grund-</a:t>
            </a:r>
            <a:endParaRPr sz="3200">
              <a:latin typeface="Calibri"/>
              <a:cs typeface="Calibri"/>
            </a:endParaRPr>
          </a:p>
          <a:p>
            <a:pPr marL="287020">
              <a:lnSpc>
                <a:spcPts val="3679"/>
              </a:lnSpc>
            </a:pPr>
            <a:r>
              <a:rPr dirty="0" sz="3200">
                <a:latin typeface="Calibri"/>
                <a:cs typeface="Calibri"/>
              </a:rPr>
              <a:t>läggande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medlemsfrågor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och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kvartersrådens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funktion</a:t>
            </a:r>
            <a:endParaRPr sz="32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445"/>
              </a:spcBef>
              <a:buClr>
                <a:srgbClr val="FF0000"/>
              </a:buClr>
              <a:buFont typeface="Symbol"/>
              <a:buChar char=""/>
              <a:tabLst>
                <a:tab pos="290830" algn="l"/>
              </a:tabLst>
            </a:pPr>
            <a:r>
              <a:rPr dirty="0" sz="3200" b="1">
                <a:latin typeface="Calibri"/>
                <a:cs typeface="Calibri"/>
              </a:rPr>
              <a:t>Många</a:t>
            </a:r>
            <a:r>
              <a:rPr dirty="0" sz="3200" spc="-6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fler</a:t>
            </a:r>
            <a:r>
              <a:rPr dirty="0" sz="3200" spc="-70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förslag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än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SKB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har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förutskickat</a:t>
            </a:r>
            <a:endParaRPr sz="32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445"/>
              </a:spcBef>
              <a:buClr>
                <a:srgbClr val="FF0000"/>
              </a:buClr>
              <a:buFont typeface="Symbol"/>
              <a:buChar char=""/>
              <a:tabLst>
                <a:tab pos="290830" algn="l"/>
              </a:tabLst>
            </a:pPr>
            <a:r>
              <a:rPr dirty="0" sz="3200">
                <a:latin typeface="Calibri"/>
                <a:cs typeface="Calibri"/>
              </a:rPr>
              <a:t>Flera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helt</a:t>
            </a:r>
            <a:r>
              <a:rPr dirty="0" sz="3200" spc="-8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nya</a:t>
            </a:r>
            <a:r>
              <a:rPr dirty="0" sz="3200" spc="-90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förslag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–</a:t>
            </a:r>
            <a:r>
              <a:rPr dirty="0" sz="32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inte</a:t>
            </a:r>
            <a:r>
              <a:rPr dirty="0" sz="32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ens</a:t>
            </a:r>
            <a:r>
              <a:rPr dirty="0" sz="3200" spc="-9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nämnda</a:t>
            </a:r>
            <a:r>
              <a:rPr dirty="0" sz="32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808080"/>
                </a:solidFill>
                <a:latin typeface="Calibri"/>
                <a:cs typeface="Calibri"/>
              </a:rPr>
              <a:t>vid</a:t>
            </a:r>
            <a:r>
              <a:rPr dirty="0" sz="32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808080"/>
                </a:solidFill>
                <a:latin typeface="Calibri"/>
                <a:cs typeface="Calibri"/>
              </a:rPr>
              <a:t>dialogforum</a:t>
            </a:r>
            <a:endParaRPr sz="32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spcBef>
                <a:spcPts val="2075"/>
              </a:spcBef>
            </a:pPr>
            <a:r>
              <a:rPr dirty="0" sz="3200" b="1">
                <a:solidFill>
                  <a:srgbClr val="00AFEF"/>
                </a:solidFill>
                <a:latin typeface="Calibri"/>
                <a:cs typeface="Calibri"/>
              </a:rPr>
              <a:t>Har</a:t>
            </a:r>
            <a:r>
              <a:rPr dirty="0" sz="3200" spc="-15" b="1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00AFEF"/>
                </a:solidFill>
                <a:latin typeface="Calibri"/>
                <a:cs typeface="Calibri"/>
              </a:rPr>
              <a:t>vi</a:t>
            </a:r>
            <a:r>
              <a:rPr dirty="0" sz="3200" spc="-10" b="1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00AFEF"/>
                </a:solidFill>
                <a:latin typeface="Calibri"/>
                <a:cs typeface="Calibri"/>
              </a:rPr>
              <a:t>hunnit</a:t>
            </a:r>
            <a:r>
              <a:rPr dirty="0" sz="3200" spc="-5" b="1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00AFEF"/>
                </a:solidFill>
                <a:latin typeface="Calibri"/>
                <a:cs typeface="Calibri"/>
              </a:rPr>
              <a:t>granska?</a:t>
            </a:r>
            <a:endParaRPr sz="3200">
              <a:latin typeface="Calibri"/>
              <a:cs typeface="Calibri"/>
            </a:endParaRPr>
          </a:p>
          <a:p>
            <a:pPr marL="287020">
              <a:lnSpc>
                <a:spcPts val="3679"/>
              </a:lnSpc>
              <a:spcBef>
                <a:spcPts val="675"/>
              </a:spcBef>
            </a:pPr>
            <a:r>
              <a:rPr dirty="0" sz="3200" spc="-40" b="1">
                <a:solidFill>
                  <a:srgbClr val="0000FF"/>
                </a:solidFill>
                <a:latin typeface="Calibri"/>
                <a:cs typeface="Calibri"/>
              </a:rPr>
              <a:t>Text</a:t>
            </a:r>
            <a:r>
              <a:rPr dirty="0" sz="3200" spc="-40">
                <a:latin typeface="Calibri"/>
                <a:cs typeface="Calibri"/>
              </a:rPr>
              <a:t>förslaget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kom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tio</a:t>
            </a:r>
            <a:r>
              <a:rPr dirty="0" sz="3200" spc="-10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dagar</a:t>
            </a:r>
            <a:r>
              <a:rPr dirty="0" sz="3200" spc="-10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före</a:t>
            </a:r>
            <a:r>
              <a:rPr dirty="0" sz="3200" spc="-10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julafton</a:t>
            </a:r>
            <a:r>
              <a:rPr dirty="0" sz="3200" spc="-1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287020">
              <a:lnSpc>
                <a:spcPts val="3679"/>
              </a:lnSpc>
            </a:pPr>
            <a:r>
              <a:rPr dirty="0" sz="3200">
                <a:latin typeface="Calibri"/>
                <a:cs typeface="Calibri"/>
              </a:rPr>
              <a:t>dessutom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med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åtskilliga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fel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ändringsmarkeringarna.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69213" y="5341747"/>
            <a:ext cx="9665335" cy="1288415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wrap="square" lIns="0" tIns="24130" rIns="0" bIns="0" rtlCol="0" vert="horz">
            <a:spAutoFit/>
          </a:bodyPr>
          <a:lstStyle/>
          <a:p>
            <a:pPr marL="151130" marR="138430">
              <a:lnSpc>
                <a:spcPts val="4510"/>
              </a:lnSpc>
              <a:spcBef>
                <a:spcPts val="190"/>
              </a:spcBef>
            </a:pPr>
            <a:r>
              <a:rPr dirty="0" sz="3200" spc="-80">
                <a:latin typeface="Calibri"/>
                <a:cs typeface="Calibri"/>
              </a:rPr>
              <a:t>Förslaget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spc="-70">
                <a:latin typeface="Calibri"/>
                <a:cs typeface="Calibri"/>
              </a:rPr>
              <a:t>behöver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3200" spc="-85" b="1">
                <a:solidFill>
                  <a:srgbClr val="FF0000"/>
                </a:solidFill>
                <a:latin typeface="Calibri"/>
                <a:cs typeface="Calibri"/>
              </a:rPr>
              <a:t>återremitteras</a:t>
            </a:r>
            <a:r>
              <a:rPr dirty="0" sz="3200" spc="-9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70">
                <a:latin typeface="Calibri"/>
                <a:cs typeface="Calibri"/>
              </a:rPr>
              <a:t>för</a:t>
            </a:r>
            <a:r>
              <a:rPr dirty="0" sz="3200" spc="-114">
                <a:latin typeface="Calibri"/>
                <a:cs typeface="Calibri"/>
              </a:rPr>
              <a:t> </a:t>
            </a:r>
            <a:r>
              <a:rPr dirty="0" sz="3200" spc="-80">
                <a:latin typeface="Calibri"/>
                <a:cs typeface="Calibri"/>
              </a:rPr>
              <a:t>ytterligare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40">
                <a:latin typeface="Calibri"/>
                <a:cs typeface="Calibri"/>
              </a:rPr>
              <a:t>granskning. </a:t>
            </a:r>
            <a:r>
              <a:rPr dirty="0" sz="3200" spc="-65">
                <a:latin typeface="Calibri"/>
                <a:cs typeface="Calibri"/>
              </a:rPr>
              <a:t>Det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spc="-75">
                <a:latin typeface="Calibri"/>
                <a:cs typeface="Calibri"/>
              </a:rPr>
              <a:t>behöver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 spc="-65">
                <a:latin typeface="Calibri"/>
                <a:cs typeface="Calibri"/>
              </a:rPr>
              <a:t>sedan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spc="-80" b="1">
                <a:solidFill>
                  <a:srgbClr val="FF0000"/>
                </a:solidFill>
                <a:latin typeface="Calibri"/>
                <a:cs typeface="Calibri"/>
              </a:rPr>
              <a:t>återkomma</a:t>
            </a:r>
            <a:r>
              <a:rPr dirty="0" sz="3200" spc="-9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60">
                <a:latin typeface="Calibri"/>
                <a:cs typeface="Calibri"/>
              </a:rPr>
              <a:t>till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spc="-75">
                <a:latin typeface="Calibri"/>
                <a:cs typeface="Calibri"/>
              </a:rPr>
              <a:t>fullmäktige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75" b="1">
                <a:solidFill>
                  <a:srgbClr val="FF0000"/>
                </a:solidFill>
                <a:latin typeface="Calibri"/>
                <a:cs typeface="Calibri"/>
              </a:rPr>
              <a:t>flera</a:t>
            </a:r>
            <a:r>
              <a:rPr dirty="0" sz="3200" spc="-9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FF0000"/>
                </a:solidFill>
                <a:latin typeface="Calibri"/>
                <a:cs typeface="Calibri"/>
              </a:rPr>
              <a:t>delar</a:t>
            </a:r>
            <a:r>
              <a:rPr dirty="0" sz="3200" spc="-1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1</a:t>
            </a:r>
            <a:r>
              <a:rPr dirty="0" spc="-25"/>
              <a:t>7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443230"/>
            <a:ext cx="8073390" cy="12509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95"/>
              </a:spcBef>
            </a:pPr>
            <a:r>
              <a:rPr dirty="0">
                <a:solidFill>
                  <a:srgbClr val="0000FF"/>
                </a:solidFill>
              </a:rPr>
              <a:t>Motion</a:t>
            </a:r>
            <a:r>
              <a:rPr dirty="0" spc="-75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86</a:t>
            </a:r>
            <a:r>
              <a:rPr dirty="0" spc="-80">
                <a:solidFill>
                  <a:srgbClr val="0000FF"/>
                </a:solidFill>
              </a:rPr>
              <a:t> </a:t>
            </a:r>
            <a:r>
              <a:rPr dirty="0" spc="-30"/>
              <a:t>Paragraftecknen</a:t>
            </a:r>
            <a:r>
              <a:rPr dirty="0" spc="-75"/>
              <a:t> </a:t>
            </a:r>
            <a:r>
              <a:rPr dirty="0"/>
              <a:t>bör</a:t>
            </a:r>
            <a:r>
              <a:rPr dirty="0" spc="-65"/>
              <a:t> </a:t>
            </a:r>
            <a:r>
              <a:rPr dirty="0"/>
              <a:t>ha</a:t>
            </a:r>
            <a:r>
              <a:rPr dirty="0" spc="-75"/>
              <a:t> </a:t>
            </a:r>
            <a:r>
              <a:rPr dirty="0"/>
              <a:t>kvar</a:t>
            </a:r>
            <a:r>
              <a:rPr dirty="0" spc="-75"/>
              <a:t> </a:t>
            </a:r>
            <a:r>
              <a:rPr dirty="0" spc="-25"/>
              <a:t>sin </a:t>
            </a:r>
            <a:r>
              <a:rPr dirty="0" spc="-10"/>
              <a:t>korrekta</a:t>
            </a:r>
            <a:r>
              <a:rPr dirty="0" spc="-150"/>
              <a:t> </a:t>
            </a:r>
            <a:r>
              <a:rPr dirty="0" spc="-10"/>
              <a:t>placering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0357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105"/>
              </a:spcBef>
            </a:pPr>
            <a:r>
              <a:rPr dirty="0"/>
              <a:t>Är</a:t>
            </a:r>
            <a:r>
              <a:rPr dirty="0" spc="-30"/>
              <a:t> </a:t>
            </a:r>
            <a:r>
              <a:rPr dirty="0"/>
              <a:t>det</a:t>
            </a:r>
            <a:r>
              <a:rPr dirty="0" spc="-15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 b="1">
                <a:solidFill>
                  <a:srgbClr val="0000FF"/>
                </a:solidFill>
                <a:latin typeface="Calibri"/>
                <a:cs typeface="Calibri"/>
              </a:rPr>
              <a:t>detaljfråga</a:t>
            </a:r>
            <a:r>
              <a:rPr dirty="0" spc="-10"/>
              <a:t>?</a:t>
            </a:r>
          </a:p>
          <a:p>
            <a:pPr marL="69850">
              <a:lnSpc>
                <a:spcPct val="100000"/>
              </a:lnSpc>
              <a:spcBef>
                <a:spcPts val="2855"/>
              </a:spcBef>
            </a:pPr>
            <a:r>
              <a:rPr dirty="0"/>
              <a:t>Nej,</a:t>
            </a:r>
            <a:r>
              <a:rPr dirty="0" spc="-35"/>
              <a:t> </a:t>
            </a:r>
            <a:r>
              <a:rPr dirty="0"/>
              <a:t>det</a:t>
            </a:r>
            <a:r>
              <a:rPr dirty="0" spc="-25"/>
              <a:t> </a:t>
            </a:r>
            <a:r>
              <a:rPr dirty="0"/>
              <a:t>är</a:t>
            </a:r>
            <a:r>
              <a:rPr dirty="0" spc="-45"/>
              <a:t> </a:t>
            </a:r>
            <a:r>
              <a:rPr dirty="0" b="1">
                <a:solidFill>
                  <a:srgbClr val="FF0000"/>
                </a:solidFill>
                <a:latin typeface="Calibri"/>
                <a:cs typeface="Calibri"/>
              </a:rPr>
              <a:t>grundläggande</a:t>
            </a:r>
            <a:r>
              <a:rPr dirty="0" spc="-3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pc="-10"/>
              <a:t>skrivregler!</a:t>
            </a:r>
          </a:p>
          <a:p>
            <a:pPr marL="69850">
              <a:lnSpc>
                <a:spcPct val="100000"/>
              </a:lnSpc>
              <a:spcBef>
                <a:spcPts val="2855"/>
              </a:spcBef>
            </a:pPr>
            <a:r>
              <a:rPr dirty="0" spc="-10"/>
              <a:t>Stadgar</a:t>
            </a:r>
            <a:r>
              <a:rPr dirty="0" spc="-100"/>
              <a:t> </a:t>
            </a:r>
            <a:r>
              <a:rPr dirty="0"/>
              <a:t>ställer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särskilda</a:t>
            </a:r>
            <a:r>
              <a:rPr dirty="0" spc="-8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krav</a:t>
            </a:r>
            <a:r>
              <a:rPr dirty="0" spc="-90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på</a:t>
            </a:r>
            <a:r>
              <a:rPr dirty="0" spc="-85" b="1">
                <a:latin typeface="Calibri"/>
                <a:cs typeface="Calibri"/>
              </a:rPr>
              <a:t> </a:t>
            </a:r>
            <a:r>
              <a:rPr dirty="0" b="1">
                <a:latin typeface="Calibri"/>
                <a:cs typeface="Calibri"/>
              </a:rPr>
              <a:t>språklig</a:t>
            </a:r>
            <a:r>
              <a:rPr dirty="0" spc="-80" b="1">
                <a:latin typeface="Calibri"/>
                <a:cs typeface="Calibri"/>
              </a:rPr>
              <a:t> </a:t>
            </a:r>
            <a:r>
              <a:rPr dirty="0" spc="-10" b="1">
                <a:latin typeface="Calibri"/>
                <a:cs typeface="Calibri"/>
              </a:rPr>
              <a:t>kvalitet</a:t>
            </a:r>
            <a:r>
              <a:rPr dirty="0" spc="-1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748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solidFill>
                  <a:srgbClr val="0000FF"/>
                </a:solidFill>
              </a:rPr>
              <a:t>Svenska</a:t>
            </a:r>
            <a:r>
              <a:rPr dirty="0" sz="3200" spc="-114">
                <a:solidFill>
                  <a:srgbClr val="0000FF"/>
                </a:solidFill>
              </a:rPr>
              <a:t> </a:t>
            </a:r>
            <a:r>
              <a:rPr dirty="0" sz="3200">
                <a:solidFill>
                  <a:srgbClr val="0000FF"/>
                </a:solidFill>
              </a:rPr>
              <a:t>skrivregler</a:t>
            </a:r>
            <a:r>
              <a:rPr dirty="0" sz="3200" b="0">
                <a:latin typeface="Calibri"/>
                <a:cs typeface="Calibri"/>
              </a:rPr>
              <a:t>,</a:t>
            </a:r>
            <a:r>
              <a:rPr dirty="0" sz="3200" spc="-100" b="0">
                <a:latin typeface="Calibri"/>
                <a:cs typeface="Calibri"/>
              </a:rPr>
              <a:t> </a:t>
            </a:r>
            <a:r>
              <a:rPr dirty="0" sz="3200" b="0">
                <a:latin typeface="Calibri"/>
                <a:cs typeface="Calibri"/>
              </a:rPr>
              <a:t>utgivna</a:t>
            </a:r>
            <a:r>
              <a:rPr dirty="0" sz="3200" spc="-100" b="0">
                <a:latin typeface="Calibri"/>
                <a:cs typeface="Calibri"/>
              </a:rPr>
              <a:t> </a:t>
            </a:r>
            <a:r>
              <a:rPr dirty="0" sz="3200" b="0">
                <a:latin typeface="Calibri"/>
                <a:cs typeface="Calibri"/>
              </a:rPr>
              <a:t>av</a:t>
            </a:r>
            <a:r>
              <a:rPr dirty="0" sz="3200" spc="-9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Språkrådet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73100" y="3497707"/>
            <a:ext cx="465963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Myndigheternas</a:t>
            </a:r>
            <a:r>
              <a:rPr dirty="0" sz="3200" spc="-12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0000FF"/>
                </a:solidFill>
                <a:latin typeface="Calibri"/>
                <a:cs typeface="Calibri"/>
              </a:rPr>
              <a:t>skrivregler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0384" y="1086612"/>
            <a:ext cx="9094089" cy="216357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7278" y="4162387"/>
            <a:ext cx="8680705" cy="2693705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1</a:t>
            </a:r>
            <a:r>
              <a:rPr dirty="0" spc="-25"/>
              <a:t>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511810"/>
            <a:ext cx="933450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0">
                <a:latin typeface="Calibri"/>
                <a:cs typeface="Calibri"/>
              </a:rPr>
              <a:t>Här</a:t>
            </a:r>
            <a:r>
              <a:rPr dirty="0" sz="2800" spc="-140" b="0">
                <a:latin typeface="Calibri"/>
                <a:cs typeface="Calibri"/>
              </a:rPr>
              <a:t> </a:t>
            </a:r>
            <a:r>
              <a:rPr dirty="0" sz="2800" spc="-20" b="0">
                <a:latin typeface="Calibri"/>
                <a:cs typeface="Calibri"/>
              </a:rPr>
              <a:t>kan</a:t>
            </a:r>
            <a:r>
              <a:rPr dirty="0" sz="2800" spc="-125" b="0">
                <a:latin typeface="Calibri"/>
                <a:cs typeface="Calibri"/>
              </a:rPr>
              <a:t> </a:t>
            </a:r>
            <a:r>
              <a:rPr dirty="0" sz="2800" spc="-10" b="0">
                <a:latin typeface="Calibri"/>
                <a:cs typeface="Calibri"/>
              </a:rPr>
              <a:t>man</a:t>
            </a:r>
            <a:r>
              <a:rPr dirty="0" sz="2800" spc="-125" b="0">
                <a:latin typeface="Calibri"/>
                <a:cs typeface="Calibri"/>
              </a:rPr>
              <a:t> </a:t>
            </a:r>
            <a:r>
              <a:rPr dirty="0" sz="2800" spc="-35" b="0">
                <a:latin typeface="Calibri"/>
                <a:cs typeface="Calibri"/>
              </a:rPr>
              <a:t>verkligen</a:t>
            </a:r>
            <a:r>
              <a:rPr dirty="0" sz="2800" spc="-125" b="0">
                <a:latin typeface="Calibri"/>
                <a:cs typeface="Calibri"/>
              </a:rPr>
              <a:t> </a:t>
            </a:r>
            <a:r>
              <a:rPr dirty="0" sz="2800" spc="-10" b="0">
                <a:latin typeface="Calibri"/>
                <a:cs typeface="Calibri"/>
              </a:rPr>
              <a:t>tala</a:t>
            </a:r>
            <a:r>
              <a:rPr dirty="0" sz="2800" spc="-114" b="0">
                <a:latin typeface="Calibri"/>
                <a:cs typeface="Calibri"/>
              </a:rPr>
              <a:t> </a:t>
            </a:r>
            <a:r>
              <a:rPr dirty="0" sz="2800" b="0">
                <a:latin typeface="Calibri"/>
                <a:cs typeface="Calibri"/>
              </a:rPr>
              <a:t>om</a:t>
            </a:r>
            <a:r>
              <a:rPr dirty="0" sz="2800" spc="-120" b="0">
                <a:latin typeface="Calibri"/>
                <a:cs typeface="Calibri"/>
              </a:rPr>
              <a:t> </a:t>
            </a:r>
            <a:r>
              <a:rPr dirty="0" sz="2800" spc="-55"/>
              <a:t>rätt</a:t>
            </a:r>
            <a:r>
              <a:rPr dirty="0" sz="2800" spc="-105"/>
              <a:t> </a:t>
            </a:r>
            <a:r>
              <a:rPr dirty="0" sz="2800" spc="-25"/>
              <a:t>eller</a:t>
            </a:r>
            <a:r>
              <a:rPr dirty="0" sz="2800" spc="-125"/>
              <a:t> </a:t>
            </a:r>
            <a:r>
              <a:rPr dirty="0" sz="2800" spc="-35"/>
              <a:t>fel</a:t>
            </a:r>
            <a:r>
              <a:rPr dirty="0" sz="2800" spc="-35" b="0">
                <a:latin typeface="Calibri"/>
                <a:cs typeface="Calibri"/>
              </a:rPr>
              <a:t>.</a:t>
            </a:r>
            <a:r>
              <a:rPr dirty="0" sz="2800" spc="-125" b="0"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FF0000"/>
                </a:solidFill>
              </a:rPr>
              <a:t>Men</a:t>
            </a:r>
            <a:r>
              <a:rPr dirty="0" sz="2800" spc="-130">
                <a:solidFill>
                  <a:srgbClr val="FF0000"/>
                </a:solidFill>
              </a:rPr>
              <a:t> </a:t>
            </a:r>
            <a:r>
              <a:rPr dirty="0" sz="2800" spc="-35" b="0">
                <a:latin typeface="Calibri"/>
                <a:cs typeface="Calibri"/>
              </a:rPr>
              <a:t>styrelsen</a:t>
            </a:r>
            <a:r>
              <a:rPr dirty="0" sz="2800" spc="-125" b="0">
                <a:latin typeface="Calibri"/>
                <a:cs typeface="Calibri"/>
              </a:rPr>
              <a:t> </a:t>
            </a:r>
            <a:r>
              <a:rPr dirty="0" sz="2800" spc="-10" b="0">
                <a:latin typeface="Calibri"/>
                <a:cs typeface="Calibri"/>
              </a:rPr>
              <a:t>skriver: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522731" y="3412871"/>
            <a:ext cx="9829800" cy="27940"/>
          </a:xfrm>
          <a:custGeom>
            <a:avLst/>
            <a:gdLst/>
            <a:ahLst/>
            <a:cxnLst/>
            <a:rect l="l" t="t" r="r" b="b"/>
            <a:pathLst>
              <a:path w="9829800" h="27939">
                <a:moveTo>
                  <a:pt x="9829800" y="0"/>
                </a:moveTo>
                <a:lnTo>
                  <a:pt x="0" y="0"/>
                </a:lnTo>
                <a:lnTo>
                  <a:pt x="0" y="27432"/>
                </a:lnTo>
                <a:lnTo>
                  <a:pt x="9829800" y="27432"/>
                </a:lnTo>
                <a:lnTo>
                  <a:pt x="9829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28319" y="1062888"/>
            <a:ext cx="9489440" cy="54140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191135">
              <a:lnSpc>
                <a:spcPct val="112000"/>
              </a:lnSpc>
              <a:spcBef>
                <a:spcPts val="105"/>
              </a:spcBef>
            </a:pP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”Motionärerna</a:t>
            </a:r>
            <a:r>
              <a:rPr dirty="0" sz="28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har</a:t>
            </a:r>
            <a:r>
              <a:rPr dirty="0" sz="2800" spc="-6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C00000"/>
                </a:solidFill>
                <a:latin typeface="Calibri"/>
                <a:cs typeface="Calibri"/>
              </a:rPr>
              <a:t>rätt</a:t>
            </a:r>
            <a:r>
              <a:rPr dirty="0" sz="28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dirty="0" sz="2800" spc="-7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att</a:t>
            </a:r>
            <a:r>
              <a:rPr dirty="0" sz="2800" spc="-6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det</a:t>
            </a:r>
            <a:r>
              <a:rPr dirty="0" sz="2800" spc="-7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C00000"/>
                </a:solidFill>
                <a:latin typeface="Calibri"/>
                <a:cs typeface="Calibri"/>
              </a:rPr>
              <a:t>vanligaste</a:t>
            </a:r>
            <a:r>
              <a:rPr dirty="0" sz="2800" spc="-7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är</a:t>
            </a:r>
            <a:r>
              <a:rPr dirty="0" sz="28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att</a:t>
            </a:r>
            <a:r>
              <a:rPr dirty="0" sz="28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paragraftecknet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står</a:t>
            </a:r>
            <a:r>
              <a:rPr dirty="0" sz="2800" spc="-7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till</a:t>
            </a:r>
            <a:r>
              <a:rPr dirty="0" sz="2800" spc="-9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vänster</a:t>
            </a:r>
            <a:r>
              <a:rPr dirty="0" sz="28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om</a:t>
            </a:r>
            <a:r>
              <a:rPr dirty="0" sz="2800" spc="-8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siffran</a:t>
            </a:r>
            <a:r>
              <a:rPr dirty="0" sz="28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dirty="0" sz="2800" spc="-8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40">
                <a:solidFill>
                  <a:srgbClr val="C00000"/>
                </a:solidFill>
                <a:latin typeface="Calibri"/>
                <a:cs typeface="Calibri"/>
              </a:rPr>
              <a:t>stadgar,</a:t>
            </a:r>
            <a:r>
              <a:rPr dirty="0" sz="2800" spc="-7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vilket</a:t>
            </a:r>
            <a:r>
              <a:rPr dirty="0" sz="2800" spc="-7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också</a:t>
            </a:r>
            <a:r>
              <a:rPr dirty="0" sz="2800" spc="-8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överensstämmer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med</a:t>
            </a:r>
            <a:r>
              <a:rPr dirty="0" sz="2800" spc="-4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en</a:t>
            </a:r>
            <a:r>
              <a:rPr dirty="0" sz="2800" spc="-3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del</a:t>
            </a:r>
            <a:r>
              <a:rPr dirty="0" sz="2800" spc="-4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C00000"/>
                </a:solidFill>
                <a:latin typeface="Calibri"/>
                <a:cs typeface="Calibri"/>
              </a:rPr>
              <a:t>rekommendationer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.”</a:t>
            </a:r>
            <a:endParaRPr sz="28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1405"/>
              </a:spcBef>
            </a:pPr>
            <a:r>
              <a:rPr dirty="0" sz="2800" b="1">
                <a:latin typeface="Calibri"/>
                <a:cs typeface="Calibri"/>
              </a:rPr>
              <a:t>Pinsamt</a:t>
            </a:r>
            <a:r>
              <a:rPr dirty="0" sz="2800" spc="-90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styrelsen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inte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kan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erkänna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det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var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fel.</a:t>
            </a:r>
            <a:endParaRPr sz="2800">
              <a:latin typeface="Calibri"/>
              <a:cs typeface="Calibri"/>
            </a:endParaRPr>
          </a:p>
          <a:p>
            <a:pPr algn="just" marL="12700" marR="238125">
              <a:lnSpc>
                <a:spcPct val="141500"/>
              </a:lnSpc>
              <a:spcBef>
                <a:spcPts val="2230"/>
              </a:spcBef>
            </a:pPr>
            <a:r>
              <a:rPr dirty="0" sz="2800">
                <a:latin typeface="Calibri"/>
                <a:cs typeface="Calibri"/>
              </a:rPr>
              <a:t>Styrelsen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har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i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praktiken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bifallit</a:t>
            </a:r>
            <a:r>
              <a:rPr dirty="0" sz="2800" spc="-6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motionen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man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har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korrigerat</a:t>
            </a:r>
            <a:r>
              <a:rPr dirty="0" sz="2800" spc="-10">
                <a:latin typeface="Calibri"/>
                <a:cs typeface="Calibri"/>
              </a:rPr>
              <a:t>.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Men</a:t>
            </a:r>
            <a:r>
              <a:rPr dirty="0" sz="28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man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yrkar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motionen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ska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anses</a:t>
            </a:r>
            <a:r>
              <a:rPr dirty="0" sz="2800" spc="-8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0000FF"/>
                </a:solidFill>
                <a:latin typeface="Calibri"/>
                <a:cs typeface="Calibri"/>
              </a:rPr>
              <a:t>besvarad</a:t>
            </a:r>
            <a:r>
              <a:rPr dirty="0" sz="2800" spc="-1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algn="just" marL="12700" marR="5080">
              <a:lnSpc>
                <a:spcPct val="111600"/>
              </a:lnSpc>
              <a:spcBef>
                <a:spcPts val="1040"/>
              </a:spcBef>
            </a:pPr>
            <a:r>
              <a:rPr dirty="0" sz="2700" spc="-10">
                <a:latin typeface="Calibri"/>
                <a:cs typeface="Calibri"/>
              </a:rPr>
              <a:t>Det</a:t>
            </a:r>
            <a:r>
              <a:rPr dirty="0" sz="2700" spc="-13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är</a:t>
            </a:r>
            <a:r>
              <a:rPr dirty="0" sz="2700" spc="-125">
                <a:latin typeface="Calibri"/>
                <a:cs typeface="Calibri"/>
              </a:rPr>
              <a:t> </a:t>
            </a:r>
            <a:r>
              <a:rPr dirty="0" sz="2700" spc="-25" b="1">
                <a:latin typeface="Calibri"/>
                <a:cs typeface="Calibri"/>
              </a:rPr>
              <a:t>lika</a:t>
            </a:r>
            <a:r>
              <a:rPr dirty="0" sz="2700" spc="-130" b="1">
                <a:latin typeface="Calibri"/>
                <a:cs typeface="Calibri"/>
              </a:rPr>
              <a:t> </a:t>
            </a:r>
            <a:r>
              <a:rPr dirty="0" sz="2700" spc="-30" b="1">
                <a:latin typeface="Calibri"/>
                <a:cs typeface="Calibri"/>
              </a:rPr>
              <a:t>fel</a:t>
            </a:r>
            <a:r>
              <a:rPr dirty="0" sz="2700" spc="-120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nu</a:t>
            </a:r>
            <a:r>
              <a:rPr dirty="0" sz="2700" spc="-120" b="1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som</a:t>
            </a:r>
            <a:r>
              <a:rPr dirty="0" sz="2700" spc="-10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när</a:t>
            </a:r>
            <a:r>
              <a:rPr dirty="0" sz="2700" spc="-13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man</a:t>
            </a:r>
            <a:r>
              <a:rPr dirty="0" sz="2700" spc="-13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2023</a:t>
            </a:r>
            <a:r>
              <a:rPr dirty="0" sz="2700" spc="-114">
                <a:latin typeface="Calibri"/>
                <a:cs typeface="Calibri"/>
              </a:rPr>
              <a:t> </a:t>
            </a:r>
            <a:r>
              <a:rPr dirty="0" sz="2700" spc="-35">
                <a:latin typeface="Calibri"/>
                <a:cs typeface="Calibri"/>
              </a:rPr>
              <a:t>godkände</a:t>
            </a:r>
            <a:r>
              <a:rPr dirty="0" sz="2700" spc="-120">
                <a:latin typeface="Calibri"/>
                <a:cs typeface="Calibri"/>
              </a:rPr>
              <a:t> </a:t>
            </a:r>
            <a:r>
              <a:rPr dirty="0" sz="2700" spc="-30">
                <a:latin typeface="Calibri"/>
                <a:cs typeface="Calibri"/>
              </a:rPr>
              <a:t>många</a:t>
            </a:r>
            <a:r>
              <a:rPr dirty="0" sz="2700" spc="-11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av</a:t>
            </a:r>
            <a:r>
              <a:rPr dirty="0" sz="2700" spc="-13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mina</a:t>
            </a:r>
            <a:r>
              <a:rPr dirty="0" sz="2700" spc="-10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stadge- </a:t>
            </a:r>
            <a:r>
              <a:rPr dirty="0" sz="2700" spc="-35">
                <a:latin typeface="Calibri"/>
                <a:cs typeface="Calibri"/>
              </a:rPr>
              <a:t>ändringar</a:t>
            </a:r>
            <a:r>
              <a:rPr dirty="0" sz="2700" spc="-12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men</a:t>
            </a:r>
            <a:r>
              <a:rPr dirty="0" sz="2700" spc="-100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bara</a:t>
            </a:r>
            <a:r>
              <a:rPr dirty="0" sz="2700" spc="-110">
                <a:latin typeface="Calibri"/>
                <a:cs typeface="Calibri"/>
              </a:rPr>
              <a:t> </a:t>
            </a:r>
            <a:r>
              <a:rPr dirty="0" sz="2700" spc="-30">
                <a:latin typeface="Calibri"/>
                <a:cs typeface="Calibri"/>
              </a:rPr>
              <a:t>yrkade</a:t>
            </a:r>
            <a:r>
              <a:rPr dirty="0" sz="2700" spc="-114">
                <a:latin typeface="Calibri"/>
                <a:cs typeface="Calibri"/>
              </a:rPr>
              <a:t> </a:t>
            </a:r>
            <a:r>
              <a:rPr dirty="0" sz="2700" spc="-30">
                <a:latin typeface="Calibri"/>
                <a:cs typeface="Calibri"/>
              </a:rPr>
              <a:t>att</a:t>
            </a:r>
            <a:r>
              <a:rPr dirty="0" sz="2700" spc="-114">
                <a:latin typeface="Calibri"/>
                <a:cs typeface="Calibri"/>
              </a:rPr>
              <a:t> </a:t>
            </a:r>
            <a:r>
              <a:rPr dirty="0" sz="2700" spc="-35">
                <a:latin typeface="Calibri"/>
                <a:cs typeface="Calibri"/>
              </a:rPr>
              <a:t>motionerna</a:t>
            </a:r>
            <a:r>
              <a:rPr dirty="0" sz="2700" spc="-110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skulle</a:t>
            </a:r>
            <a:r>
              <a:rPr dirty="0" sz="2700" spc="-11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anses</a:t>
            </a:r>
            <a:r>
              <a:rPr dirty="0" sz="2700" spc="-10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besvarade.</a:t>
            </a:r>
            <a:endParaRPr sz="27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2995"/>
              </a:spcBef>
            </a:pPr>
            <a:r>
              <a:rPr dirty="0" sz="2800">
                <a:latin typeface="Calibri"/>
                <a:cs typeface="Calibri"/>
              </a:rPr>
              <a:t>Jag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yrkar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därför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bifall</a:t>
            </a:r>
            <a:r>
              <a:rPr dirty="0" sz="2800" spc="-5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till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2800" spc="-6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0000FF"/>
                </a:solidFill>
                <a:latin typeface="Calibri"/>
                <a:cs typeface="Calibri"/>
              </a:rPr>
              <a:t>86</a:t>
            </a:r>
            <a:r>
              <a:rPr dirty="0" sz="2800" spc="-25" b="1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22731" y="5874766"/>
            <a:ext cx="9829800" cy="27940"/>
          </a:xfrm>
          <a:custGeom>
            <a:avLst/>
            <a:gdLst/>
            <a:ahLst/>
            <a:cxnLst/>
            <a:rect l="l" t="t" r="r" b="b"/>
            <a:pathLst>
              <a:path w="9829800" h="27939">
                <a:moveTo>
                  <a:pt x="9829800" y="0"/>
                </a:moveTo>
                <a:lnTo>
                  <a:pt x="0" y="0"/>
                </a:lnTo>
                <a:lnTo>
                  <a:pt x="0" y="27431"/>
                </a:lnTo>
                <a:lnTo>
                  <a:pt x="9829800" y="27431"/>
                </a:lnTo>
                <a:lnTo>
                  <a:pt x="9829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29209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1</a:t>
            </a:r>
            <a:r>
              <a:rPr dirty="0" spc="-25"/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8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Dagordningens</a:t>
            </a:r>
            <a:r>
              <a:rPr dirty="0" spc="-55"/>
              <a:t> </a:t>
            </a:r>
            <a:r>
              <a:rPr dirty="0"/>
              <a:t>punkt</a:t>
            </a:r>
            <a:r>
              <a:rPr dirty="0" spc="-55"/>
              <a:t> </a:t>
            </a:r>
            <a:r>
              <a:rPr dirty="0"/>
              <a:t>6</a:t>
            </a:r>
            <a:r>
              <a:rPr dirty="0" spc="-50"/>
              <a:t> </a:t>
            </a:r>
            <a:r>
              <a:rPr dirty="0"/>
              <a:t>–</a:t>
            </a:r>
            <a:r>
              <a:rPr dirty="0" spc="-55"/>
              <a:t> </a:t>
            </a:r>
            <a:r>
              <a:rPr dirty="0" spc="-10"/>
              <a:t>arbetsordning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1249426"/>
            <a:ext cx="710438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Fjärde</a:t>
            </a:r>
            <a:r>
              <a:rPr dirty="0" sz="3200" spc="-10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0000FF"/>
                </a:solidFill>
                <a:latin typeface="Calibri"/>
                <a:cs typeface="Calibri"/>
              </a:rPr>
              <a:t>stycket</a:t>
            </a:r>
            <a:r>
              <a:rPr dirty="0" sz="3200" spc="-8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i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förslaget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till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arbetsordning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41019" y="2056130"/>
          <a:ext cx="9733915" cy="488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/>
                <a:gridCol w="4826000"/>
              </a:tblGrid>
              <a:tr h="56261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26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600" spc="-5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26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Mitt</a:t>
                      </a:r>
                      <a:r>
                        <a:rPr dirty="0" sz="2600" spc="-1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952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9270">
                <a:tc>
                  <a:txBody>
                    <a:bodyPr/>
                    <a:lstStyle/>
                    <a:p>
                      <a:pPr marL="67945" marR="113030">
                        <a:lnSpc>
                          <a:spcPct val="96700"/>
                        </a:lnSpc>
                        <a:spcBef>
                          <a:spcPts val="275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Ordet</a:t>
                      </a:r>
                      <a:r>
                        <a:rPr dirty="0" sz="2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sakfråga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6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begärs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skriftligen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på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avsedd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blankett.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På</a:t>
                      </a:r>
                      <a:r>
                        <a:rPr dirty="0" sz="2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anges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även</a:t>
                      </a:r>
                      <a:r>
                        <a:rPr dirty="0" sz="2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yrkande.</a:t>
                      </a:r>
                      <a:r>
                        <a:rPr dirty="0" sz="2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Skriv</a:t>
                      </a:r>
                      <a:r>
                        <a:rPr dirty="0" sz="2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tydligt.</a:t>
                      </a:r>
                      <a:r>
                        <a:rPr dirty="0" sz="2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Alla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7945" marR="412115">
                        <a:lnSpc>
                          <a:spcPts val="3010"/>
                        </a:lnSpc>
                        <a:spcBef>
                          <a:spcPts val="85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yrkanden</a:t>
                      </a:r>
                      <a:r>
                        <a:rPr dirty="0" sz="26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måste</a:t>
                      </a:r>
                      <a:r>
                        <a:rPr dirty="0" sz="2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också</a:t>
                      </a:r>
                      <a:r>
                        <a:rPr dirty="0" sz="2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framföras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muntligt.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Ordet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ordningsfråga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2890"/>
                        </a:lnSpc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begärs</a:t>
                      </a:r>
                      <a:r>
                        <a:rPr dirty="0" sz="2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genom</a:t>
                      </a:r>
                      <a:r>
                        <a:rPr dirty="0" sz="2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ropa</a:t>
                      </a:r>
                      <a:r>
                        <a:rPr dirty="0" sz="2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"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ordnings-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3080"/>
                        </a:lnSpc>
                      </a:pPr>
                      <a:r>
                        <a:rPr dirty="0" sz="2600" spc="-10">
                          <a:latin typeface="Calibri"/>
                          <a:cs typeface="Calibri"/>
                        </a:rPr>
                        <a:t>fråga”.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67945" marR="452755">
                        <a:lnSpc>
                          <a:spcPts val="3020"/>
                        </a:lnSpc>
                        <a:spcBef>
                          <a:spcPts val="5"/>
                        </a:spcBef>
                      </a:pP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dirty="0" sz="2600" spc="-5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blanketten:</a:t>
                      </a:r>
                      <a:r>
                        <a:rPr dirty="0" sz="2600" spc="-5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”Fyll</a:t>
                      </a:r>
                      <a:r>
                        <a:rPr dirty="0" sz="2600" spc="-5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600" spc="-5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600" spc="-4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blankett</a:t>
                      </a:r>
                      <a:r>
                        <a:rPr dirty="0" sz="2600" spc="-2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dirty="0" sz="2600" spc="-3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gång</a:t>
                      </a:r>
                      <a:r>
                        <a:rPr dirty="0" sz="2600" spc="-2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dirty="0" sz="26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begär</a:t>
                      </a:r>
                      <a:r>
                        <a:rPr dirty="0" sz="26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ordet.”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86385">
                        <a:lnSpc>
                          <a:spcPts val="3010"/>
                        </a:lnSpc>
                        <a:spcBef>
                          <a:spcPts val="365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Ordet</a:t>
                      </a:r>
                      <a:r>
                        <a:rPr dirty="0" sz="2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sakfråga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begärs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skriftligen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på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avsedd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blankett</a:t>
                      </a:r>
                      <a:r>
                        <a:rPr dirty="0" sz="2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6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varje</a:t>
                      </a:r>
                      <a:r>
                        <a:rPr dirty="0" sz="26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dag-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2890"/>
                        </a:lnSpc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ordningspunkt</a:t>
                      </a:r>
                      <a:r>
                        <a:rPr dirty="0" sz="26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(som</a:t>
                      </a:r>
                      <a:r>
                        <a:rPr dirty="0" sz="26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26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6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26:18)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.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 marR="206375">
                        <a:lnSpc>
                          <a:spcPct val="96700"/>
                        </a:lnSpc>
                        <a:spcBef>
                          <a:spcPts val="45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På</a:t>
                      </a:r>
                      <a:r>
                        <a:rPr dirty="0" sz="2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anges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även</a:t>
                      </a:r>
                      <a:r>
                        <a:rPr dirty="0" sz="2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yrkande.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Skriv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tydligt.</a:t>
                      </a:r>
                      <a:r>
                        <a:rPr dirty="0" sz="2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Alla</a:t>
                      </a:r>
                      <a:r>
                        <a:rPr dirty="0" sz="26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yrkanden</a:t>
                      </a:r>
                      <a:r>
                        <a:rPr dirty="0" sz="2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måste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också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framföras</a:t>
                      </a:r>
                      <a:r>
                        <a:rPr dirty="0" sz="26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muntligt.</a:t>
                      </a:r>
                      <a:r>
                        <a:rPr dirty="0" sz="2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Ytterligare anförande</a:t>
                      </a:r>
                      <a:r>
                        <a:rPr dirty="0" sz="26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dirty="0" sz="26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samma</a:t>
                      </a:r>
                      <a:r>
                        <a:rPr dirty="0" sz="26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dagord-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ningspunkt</a:t>
                      </a:r>
                      <a:r>
                        <a:rPr dirty="0" sz="26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dirty="0" sz="26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begäras</a:t>
                      </a:r>
                      <a:r>
                        <a:rPr dirty="0" sz="26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genom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2960"/>
                        </a:lnSpc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handuppräckning.</a:t>
                      </a:r>
                      <a:r>
                        <a:rPr dirty="0" sz="2600" spc="-1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Ordet</a:t>
                      </a:r>
                      <a:r>
                        <a:rPr dirty="0" sz="26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i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 marR="507365">
                        <a:lnSpc>
                          <a:spcPts val="3040"/>
                        </a:lnSpc>
                        <a:spcBef>
                          <a:spcPts val="114"/>
                        </a:spcBef>
                      </a:pPr>
                      <a:r>
                        <a:rPr dirty="0" sz="2600" spc="-10">
                          <a:latin typeface="Calibri"/>
                          <a:cs typeface="Calibri"/>
                        </a:rPr>
                        <a:t>ordningsfråga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begärs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genom</a:t>
                      </a:r>
                      <a:r>
                        <a:rPr dirty="0" sz="2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att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ropa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”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ordningsfråga”.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1138174"/>
            <a:ext cx="62718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25"/>
              <a:t>Beträffande</a:t>
            </a:r>
            <a:r>
              <a:rPr dirty="0" sz="3200" spc="-100"/>
              <a:t> </a:t>
            </a:r>
            <a:r>
              <a:rPr dirty="0" sz="3200" spc="-20"/>
              <a:t>stadgeförslaget</a:t>
            </a:r>
            <a:r>
              <a:rPr dirty="0" sz="3200" spc="-70"/>
              <a:t> </a:t>
            </a:r>
            <a:r>
              <a:rPr dirty="0" sz="3200" spc="-10"/>
              <a:t>generellt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2419629"/>
            <a:ext cx="9103995" cy="193421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2800">
                <a:latin typeface="Calibri"/>
                <a:cs typeface="Calibri"/>
              </a:rPr>
              <a:t>Jag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yrkar</a:t>
            </a:r>
            <a:r>
              <a:rPr dirty="0" sz="2800" spc="-7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uttrycket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11800"/>
              </a:lnSpc>
            </a:pPr>
            <a:r>
              <a:rPr dirty="0" sz="2800" spc="-10">
                <a:latin typeface="Calibri"/>
                <a:cs typeface="Calibri"/>
              </a:rPr>
              <a:t>”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fullmäktig(-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e)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och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0000FF"/>
                </a:solidFill>
                <a:latin typeface="Calibri"/>
                <a:cs typeface="Calibri"/>
              </a:rPr>
              <a:t>fullmäktigesuppleant(-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er)</a:t>
            </a:r>
            <a:r>
              <a:rPr dirty="0" sz="2800">
                <a:latin typeface="Calibri"/>
                <a:cs typeface="Calibri"/>
              </a:rPr>
              <a:t>”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ska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ersättas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med </a:t>
            </a:r>
            <a:r>
              <a:rPr dirty="0" sz="2800" spc="-50">
                <a:latin typeface="Calibri"/>
                <a:cs typeface="Calibri"/>
              </a:rPr>
              <a:t>”</a:t>
            </a:r>
            <a:r>
              <a:rPr dirty="0" sz="2800" spc="-50">
                <a:solidFill>
                  <a:srgbClr val="0000FF"/>
                </a:solidFill>
                <a:latin typeface="Calibri"/>
                <a:cs typeface="Calibri"/>
              </a:rPr>
              <a:t>en</a:t>
            </a:r>
            <a:r>
              <a:rPr dirty="0" sz="2800" spc="-8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eller</a:t>
            </a:r>
            <a:r>
              <a:rPr dirty="0" sz="28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flera</a:t>
            </a:r>
            <a:r>
              <a:rPr dirty="0" sz="28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fullmäktige</a:t>
            </a:r>
            <a:r>
              <a:rPr dirty="0" sz="28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och</a:t>
            </a:r>
            <a:r>
              <a:rPr dirty="0" sz="28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fullmäktigesuppleanter</a:t>
            </a:r>
            <a:r>
              <a:rPr dirty="0" sz="2800" spc="-10">
                <a:latin typeface="Calibri"/>
                <a:cs typeface="Calibri"/>
              </a:rPr>
              <a:t>”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2800">
                <a:latin typeface="Calibri"/>
                <a:cs typeface="Calibri"/>
              </a:rPr>
              <a:t>på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sju</a:t>
            </a:r>
            <a:r>
              <a:rPr dirty="0" sz="2800" spc="-4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ställen</a:t>
            </a:r>
            <a:r>
              <a:rPr dirty="0" sz="2800" spc="-50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stadgetexten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där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uttrycket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förekommer.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12648" y="2077542"/>
            <a:ext cx="1247140" cy="317500"/>
          </a:xfrm>
          <a:custGeom>
            <a:avLst/>
            <a:gdLst/>
            <a:ahLst/>
            <a:cxnLst/>
            <a:rect l="l" t="t" r="r" b="b"/>
            <a:pathLst>
              <a:path w="1247139" h="317500">
                <a:moveTo>
                  <a:pt x="1246936" y="0"/>
                </a:moveTo>
                <a:lnTo>
                  <a:pt x="0" y="0"/>
                </a:lnTo>
                <a:lnTo>
                  <a:pt x="0" y="317296"/>
                </a:lnTo>
                <a:lnTo>
                  <a:pt x="1246936" y="317296"/>
                </a:lnTo>
                <a:lnTo>
                  <a:pt x="124693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5436996" y="2077542"/>
            <a:ext cx="1245235" cy="316230"/>
          </a:xfrm>
          <a:custGeom>
            <a:avLst/>
            <a:gdLst/>
            <a:ahLst/>
            <a:cxnLst/>
            <a:rect l="l" t="t" r="r" b="b"/>
            <a:pathLst>
              <a:path w="1245234" h="316230">
                <a:moveTo>
                  <a:pt x="1245107" y="0"/>
                </a:moveTo>
                <a:lnTo>
                  <a:pt x="0" y="0"/>
                </a:lnTo>
                <a:lnTo>
                  <a:pt x="0" y="315772"/>
                </a:lnTo>
                <a:lnTo>
                  <a:pt x="1245107" y="315772"/>
                </a:lnTo>
                <a:lnTo>
                  <a:pt x="124510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5436996" y="3342767"/>
            <a:ext cx="1789430" cy="317500"/>
          </a:xfrm>
          <a:custGeom>
            <a:avLst/>
            <a:gdLst/>
            <a:ahLst/>
            <a:cxnLst/>
            <a:rect l="l" t="t" r="r" b="b"/>
            <a:pathLst>
              <a:path w="1789429" h="317500">
                <a:moveTo>
                  <a:pt x="1789429" y="0"/>
                </a:moveTo>
                <a:lnTo>
                  <a:pt x="0" y="0"/>
                </a:lnTo>
                <a:lnTo>
                  <a:pt x="0" y="316991"/>
                </a:lnTo>
                <a:lnTo>
                  <a:pt x="1789429" y="316991"/>
                </a:lnTo>
                <a:lnTo>
                  <a:pt x="178942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541019" y="541019"/>
          <a:ext cx="9733915" cy="6535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/>
                <a:gridCol w="4826000"/>
              </a:tblGrid>
              <a:tr h="48005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4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Nuvarande</a:t>
                      </a:r>
                      <a:r>
                        <a:rPr dirty="0" sz="2400" spc="-3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stadgar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4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400" spc="-9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55360">
                <a:tc>
                  <a:txBody>
                    <a:bodyPr/>
                    <a:lstStyle/>
                    <a:p>
                      <a:pPr marL="67945" marR="135890">
                        <a:lnSpc>
                          <a:spcPct val="91100"/>
                        </a:lnSpc>
                        <a:spcBef>
                          <a:spcPts val="220"/>
                        </a:spcBef>
                      </a:pPr>
                      <a:r>
                        <a:rPr dirty="0" sz="24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8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 i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2400" spc="-7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Ändamål</a:t>
                      </a:r>
                      <a:r>
                        <a:rPr dirty="0" sz="2400" spc="-6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 i="1"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400" spc="-7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verksamhet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Föreningen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ändamål</a:t>
                      </a:r>
                      <a:r>
                        <a:rPr dirty="0" sz="2400" spc="-1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främja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medlemmarnas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ekonomiska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intressen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genom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att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171450" indent="488950">
                        <a:lnSpc>
                          <a:spcPts val="25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556895" algn="l"/>
                        </a:tabLst>
                      </a:pPr>
                      <a:r>
                        <a:rPr dirty="0" sz="2400" spc="-35">
                          <a:latin typeface="Calibri"/>
                          <a:cs typeface="Calibri"/>
                        </a:rPr>
                        <a:t>förvärva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äganderätt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eller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tomträtt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bebyggelse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till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bebyggda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fastigheter,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174625" indent="488950">
                        <a:lnSpc>
                          <a:spcPct val="86600"/>
                        </a:lnSpc>
                        <a:spcBef>
                          <a:spcPts val="360"/>
                        </a:spcBef>
                        <a:buAutoNum type="arabicPeriod"/>
                        <a:tabLst>
                          <a:tab pos="556895" algn="l"/>
                        </a:tabLst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bedriva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byggnadsverksamhet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första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hand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upplåta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bostads- 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lägenheter</a:t>
                      </a:r>
                      <a:r>
                        <a:rPr dirty="0" sz="2400" spc="-6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kooperativ</a:t>
                      </a:r>
                      <a:r>
                        <a:rPr dirty="0" sz="2400" spc="-6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hyresrätt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permanent</a:t>
                      </a:r>
                      <a:r>
                        <a:rPr dirty="0" sz="24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boende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åt</a:t>
                      </a:r>
                      <a:r>
                        <a:rPr dirty="0" sz="24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föreningens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medlemmar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1024890" indent="488950">
                        <a:lnSpc>
                          <a:spcPts val="25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556895" algn="l"/>
                        </a:tabLst>
                      </a:pPr>
                      <a:r>
                        <a:rPr dirty="0" sz="2400" spc="-35">
                          <a:latin typeface="Calibri"/>
                          <a:cs typeface="Calibri"/>
                        </a:rPr>
                        <a:t>förvalta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byggnad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varöver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föreningen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disponerar,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just" marL="67945" marR="634365" indent="488950">
                        <a:lnSpc>
                          <a:spcPct val="86500"/>
                        </a:lnSpc>
                        <a:spcBef>
                          <a:spcPts val="380"/>
                        </a:spcBef>
                        <a:buAutoNum type="arabicPeriod"/>
                        <a:tabLst>
                          <a:tab pos="556895" algn="l"/>
                        </a:tabLst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samband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uthyrande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av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bostadslägenhet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teckna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kollektiv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hemförsäkring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hyresgäst,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samt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193040">
                        <a:lnSpc>
                          <a:spcPct val="93300"/>
                        </a:lnSpc>
                        <a:spcBef>
                          <a:spcPts val="155"/>
                        </a:spcBef>
                      </a:pPr>
                      <a:r>
                        <a:rPr dirty="0" sz="24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8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 i="1">
                          <a:latin typeface="Calibri"/>
                          <a:cs typeface="Calibri"/>
                        </a:rPr>
                        <a:t>1.3</a:t>
                      </a:r>
                      <a:r>
                        <a:rPr dirty="0" sz="2400" spc="-8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 b="1" i="1">
                          <a:latin typeface="Calibri"/>
                          <a:cs typeface="Calibri"/>
                        </a:rPr>
                        <a:t>Syfte</a:t>
                      </a:r>
                      <a:r>
                        <a:rPr dirty="0" sz="2400" spc="-8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 i="1"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400" spc="-8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verksamhet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Föreningens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syfte</a:t>
                      </a:r>
                      <a:r>
                        <a:rPr dirty="0" sz="2400" spc="-7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är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främja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med-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lemmarnas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ekonomiska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intressen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2295"/>
                        </a:lnSpc>
                      </a:pPr>
                      <a:r>
                        <a:rPr dirty="0" sz="2400" spc="-20">
                          <a:latin typeface="Calibri"/>
                          <a:cs typeface="Calibri"/>
                        </a:rPr>
                        <a:t>genom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upplåta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bostadslägenheter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6675" marR="169545">
                        <a:lnSpc>
                          <a:spcPct val="86500"/>
                        </a:lnSpc>
                        <a:spcBef>
                          <a:spcPts val="2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kooperativ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hyresrätt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för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permanent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boende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åt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föreningens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medlemmar.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Föreningens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verksamhet ska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därför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vara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att: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6675" marR="172720" indent="488950">
                        <a:lnSpc>
                          <a:spcPts val="25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555625" algn="l"/>
                        </a:tabLst>
                      </a:pPr>
                      <a:r>
                        <a:rPr dirty="0" sz="2400" spc="-35">
                          <a:latin typeface="Calibri"/>
                          <a:cs typeface="Calibri"/>
                        </a:rPr>
                        <a:t>förvärva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äganderätt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eller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tomträtt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mark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bebyggelse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till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bebyggda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fastigheter,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555625" indent="-290830">
                        <a:lnSpc>
                          <a:spcPts val="2865"/>
                        </a:lnSpc>
                        <a:buAutoNum type="arabicPeriod"/>
                        <a:tabLst>
                          <a:tab pos="555625" algn="l"/>
                        </a:tabLst>
                      </a:pPr>
                      <a:r>
                        <a:rPr dirty="0" sz="2400" spc="-25">
                          <a:latin typeface="Calibri"/>
                          <a:cs typeface="Calibri"/>
                        </a:rPr>
                        <a:t>bedriva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byggnadsverksamhet,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6675" marR="669290" indent="488950">
                        <a:lnSpc>
                          <a:spcPct val="86700"/>
                        </a:lnSpc>
                        <a:spcBef>
                          <a:spcPts val="380"/>
                        </a:spcBef>
                        <a:buAutoNum type="arabicPeriod"/>
                        <a:tabLst>
                          <a:tab pos="555625" algn="l"/>
                        </a:tabLst>
                      </a:pPr>
                      <a:r>
                        <a:rPr dirty="0" sz="2400" spc="-35">
                          <a:latin typeface="Calibri"/>
                          <a:cs typeface="Calibri"/>
                        </a:rPr>
                        <a:t>förvalta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fastigheter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(mark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och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byggnader)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föreningen disponerar,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just" marL="66675" marR="792480" indent="488950">
                        <a:lnSpc>
                          <a:spcPts val="2500"/>
                        </a:lnSpc>
                        <a:spcBef>
                          <a:spcPts val="400"/>
                        </a:spcBef>
                        <a:buAutoNum type="arabicPeriod"/>
                        <a:tabLst>
                          <a:tab pos="555625" algn="l"/>
                        </a:tabLst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samband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uthyrning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av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bostadslägenhet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teckna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kollektiv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hemförsäkring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hyresgäst,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och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176136" y="2812415"/>
            <a:ext cx="1049020" cy="315595"/>
          </a:xfrm>
          <a:custGeom>
            <a:avLst/>
            <a:gdLst/>
            <a:ahLst/>
            <a:cxnLst/>
            <a:rect l="l" t="t" r="r" b="b"/>
            <a:pathLst>
              <a:path w="1049020" h="315594">
                <a:moveTo>
                  <a:pt x="1048816" y="0"/>
                </a:moveTo>
                <a:lnTo>
                  <a:pt x="0" y="0"/>
                </a:lnTo>
                <a:lnTo>
                  <a:pt x="0" y="315467"/>
                </a:lnTo>
                <a:lnTo>
                  <a:pt x="1048816" y="315467"/>
                </a:lnTo>
                <a:lnTo>
                  <a:pt x="104881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996314" y="2255520"/>
            <a:ext cx="3867150" cy="3788410"/>
          </a:xfrm>
          <a:custGeom>
            <a:avLst/>
            <a:gdLst/>
            <a:ahLst/>
            <a:cxnLst/>
            <a:rect l="l" t="t" r="r" b="b"/>
            <a:pathLst>
              <a:path w="3867150" h="3788410">
                <a:moveTo>
                  <a:pt x="0" y="3788410"/>
                </a:moveTo>
                <a:lnTo>
                  <a:pt x="3867150" y="3788410"/>
                </a:lnTo>
                <a:lnTo>
                  <a:pt x="3867150" y="0"/>
                </a:lnTo>
                <a:lnTo>
                  <a:pt x="0" y="0"/>
                </a:lnTo>
                <a:lnTo>
                  <a:pt x="0" y="3788410"/>
                </a:lnTo>
                <a:close/>
              </a:path>
            </a:pathLst>
          </a:custGeom>
          <a:ln w="508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41019" y="541020"/>
          <a:ext cx="9733915" cy="5903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/>
                <a:gridCol w="4826000"/>
              </a:tblGrid>
              <a:tr h="5903595">
                <a:tc>
                  <a:txBody>
                    <a:bodyPr/>
                    <a:lstStyle/>
                    <a:p>
                      <a:pPr marL="266700">
                        <a:lnSpc>
                          <a:spcPts val="224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bedriva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sådan</a:t>
                      </a:r>
                      <a:r>
                        <a:rPr dirty="0" sz="2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annan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verksamhet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488315">
                        <a:lnSpc>
                          <a:spcPts val="2500"/>
                        </a:lnSpc>
                        <a:spcBef>
                          <a:spcPts val="204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står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samband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vad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under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1–3</a:t>
                      </a:r>
                      <a:r>
                        <a:rPr dirty="0" sz="24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sägs.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algn="just" marL="568325" marR="941069">
                        <a:lnSpc>
                          <a:spcPts val="2860"/>
                        </a:lnSpc>
                      </a:pPr>
                      <a:r>
                        <a:rPr dirty="0" sz="2600" spc="-25">
                          <a:latin typeface="Calibri"/>
                          <a:cs typeface="Calibri"/>
                        </a:rPr>
                        <a:t>Uttrycket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”</a:t>
                      </a:r>
                      <a:r>
                        <a:rPr dirty="0" sz="260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ringa</a:t>
                      </a:r>
                      <a:r>
                        <a:rPr dirty="0" sz="2600" spc="-7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”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har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uppgetts</a:t>
                      </a:r>
                      <a:r>
                        <a:rPr dirty="0" sz="2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betyda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5–10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%,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dvs.</a:t>
                      </a:r>
                      <a:r>
                        <a:rPr dirty="0" sz="2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drygt</a:t>
                      </a:r>
                      <a:r>
                        <a:rPr dirty="0" sz="2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000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568325">
                        <a:lnSpc>
                          <a:spcPts val="2795"/>
                        </a:lnSpc>
                      </a:pPr>
                      <a:r>
                        <a:rPr dirty="0" sz="2600" spc="-10">
                          <a:latin typeface="Calibri"/>
                          <a:cs typeface="Calibri"/>
                        </a:rPr>
                        <a:t>lägenheter.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568325" marR="934719">
                        <a:lnSpc>
                          <a:spcPts val="2860"/>
                        </a:lnSpc>
                        <a:spcBef>
                          <a:spcPts val="1050"/>
                        </a:spcBef>
                      </a:pPr>
                      <a:r>
                        <a:rPr dirty="0" sz="26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Men</a:t>
                      </a:r>
                      <a:r>
                        <a:rPr dirty="0" sz="2600" spc="-7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dirty="0" sz="2600" spc="-7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är</a:t>
                      </a:r>
                      <a:r>
                        <a:rPr dirty="0" sz="2600" spc="-8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bara</a:t>
                      </a:r>
                      <a:r>
                        <a:rPr dirty="0" sz="2600" spc="-7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texten</a:t>
                      </a:r>
                      <a:r>
                        <a:rPr dirty="0" sz="2600" spc="-7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5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2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stadgarna</a:t>
                      </a:r>
                      <a:r>
                        <a:rPr dirty="0" sz="2600" spc="-7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600" spc="-65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gäller.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568325" marR="1051560">
                        <a:lnSpc>
                          <a:spcPct val="91600"/>
                        </a:lnSpc>
                        <a:spcBef>
                          <a:spcPts val="950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Det</a:t>
                      </a:r>
                      <a:r>
                        <a:rPr dirty="0" sz="2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är</a:t>
                      </a:r>
                      <a:r>
                        <a:rPr dirty="0" sz="2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inget</a:t>
                      </a:r>
                      <a:r>
                        <a:rPr dirty="0" sz="2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stadgebrott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6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uppfatta</a:t>
                      </a:r>
                      <a:r>
                        <a:rPr dirty="0" sz="26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”ringa</a:t>
                      </a:r>
                      <a:r>
                        <a:rPr dirty="0" sz="26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del”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på</a:t>
                      </a:r>
                      <a:r>
                        <a:rPr dirty="0" sz="2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annat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 sätt.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224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5.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bedriva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sådan</a:t>
                      </a:r>
                      <a:r>
                        <a:rPr dirty="0" sz="2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annan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verksamhet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6675" marR="141605">
                        <a:lnSpc>
                          <a:spcPts val="2500"/>
                        </a:lnSpc>
                        <a:spcBef>
                          <a:spcPts val="204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står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samband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det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sägs under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1–3.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6675" marR="111760" indent="198120">
                        <a:lnSpc>
                          <a:spcPct val="86500"/>
                        </a:lnSpc>
                        <a:spcBef>
                          <a:spcPts val="365"/>
                        </a:spcBef>
                      </a:pP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Föreningen</a:t>
                      </a:r>
                      <a:r>
                        <a:rPr dirty="0" sz="2400" spc="-1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får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upplåta</a:t>
                      </a:r>
                      <a:r>
                        <a:rPr dirty="0" sz="24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bostads- 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lägenheter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4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lokaler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hyresrätt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åt</a:t>
                      </a:r>
                      <a:r>
                        <a:rPr dirty="0" sz="2400" spc="-1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andra</a:t>
                      </a:r>
                      <a:r>
                        <a:rPr dirty="0" sz="24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än</a:t>
                      </a:r>
                      <a:r>
                        <a:rPr dirty="0" sz="24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föreningens</a:t>
                      </a:r>
                      <a:r>
                        <a:rPr dirty="0" sz="24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medlemmar.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Denna</a:t>
                      </a:r>
                      <a:r>
                        <a:rPr dirty="0" sz="24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verksamhet</a:t>
                      </a:r>
                      <a:r>
                        <a:rPr dirty="0" sz="24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får</a:t>
                      </a:r>
                      <a:r>
                        <a:rPr dirty="0" sz="24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4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utgöra</a:t>
                      </a:r>
                      <a:r>
                        <a:rPr dirty="0" sz="24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mer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an</a:t>
                      </a:r>
                      <a:r>
                        <a:rPr dirty="0" sz="2400" spc="-10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4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ringa</a:t>
                      </a:r>
                      <a:r>
                        <a:rPr dirty="0" sz="24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sz="24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400" spc="-10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föreningens</a:t>
                      </a:r>
                      <a:r>
                        <a:rPr dirty="0" sz="24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verk- samhet.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6675" marR="584835" indent="198120">
                        <a:lnSpc>
                          <a:spcPct val="86500"/>
                        </a:lnSpc>
                        <a:spcBef>
                          <a:spcPts val="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permanent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boende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enligt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första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stycket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avses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koope-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rativa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hyresgästen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vara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bosatt,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4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mening</a:t>
                      </a:r>
                      <a:r>
                        <a:rPr dirty="0" sz="24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avses</a:t>
                      </a:r>
                      <a:r>
                        <a:rPr dirty="0" sz="24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24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§ 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folkbokföringslagen</a:t>
                      </a:r>
                      <a:r>
                        <a:rPr dirty="0" sz="2400" spc="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(1991:481)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6675" marR="111760">
                        <a:lnSpc>
                          <a:spcPts val="2500"/>
                        </a:lnSpc>
                        <a:spcBef>
                          <a:spcPts val="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bostadslägenhet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föreningen hyr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ut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medlemmen.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6675" marR="753745" indent="198120">
                        <a:lnSpc>
                          <a:spcPts val="2500"/>
                        </a:lnSpc>
                        <a:spcBef>
                          <a:spcPts val="390"/>
                        </a:spcBef>
                      </a:pPr>
                      <a:r>
                        <a:rPr dirty="0" sz="2400" spc="-35">
                          <a:latin typeface="Calibri"/>
                          <a:cs typeface="Calibri"/>
                        </a:rPr>
                        <a:t>Föreningen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är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partipolitiskt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och religiöst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obunden.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482719" y="4633848"/>
            <a:ext cx="1055370" cy="353695"/>
          </a:xfrm>
          <a:custGeom>
            <a:avLst/>
            <a:gdLst/>
            <a:ahLst/>
            <a:cxnLst/>
            <a:rect l="l" t="t" r="r" b="b"/>
            <a:pathLst>
              <a:path w="1055370" h="353695">
                <a:moveTo>
                  <a:pt x="1054912" y="0"/>
                </a:moveTo>
                <a:lnTo>
                  <a:pt x="0" y="0"/>
                </a:lnTo>
                <a:lnTo>
                  <a:pt x="0" y="353568"/>
                </a:lnTo>
                <a:lnTo>
                  <a:pt x="1054912" y="353568"/>
                </a:lnTo>
                <a:lnTo>
                  <a:pt x="105491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6374257" y="2865767"/>
            <a:ext cx="3678554" cy="707390"/>
          </a:xfrm>
          <a:custGeom>
            <a:avLst/>
            <a:gdLst/>
            <a:ahLst/>
            <a:cxnLst/>
            <a:rect l="l" t="t" r="r" b="b"/>
            <a:pathLst>
              <a:path w="3678554" h="707389">
                <a:moveTo>
                  <a:pt x="3678097" y="0"/>
                </a:moveTo>
                <a:lnTo>
                  <a:pt x="2429637" y="0"/>
                </a:lnTo>
                <a:lnTo>
                  <a:pt x="2429637" y="353555"/>
                </a:lnTo>
                <a:lnTo>
                  <a:pt x="0" y="353555"/>
                </a:lnTo>
                <a:lnTo>
                  <a:pt x="0" y="707123"/>
                </a:lnTo>
                <a:lnTo>
                  <a:pt x="2960243" y="707123"/>
                </a:lnTo>
                <a:lnTo>
                  <a:pt x="2960243" y="353555"/>
                </a:lnTo>
                <a:lnTo>
                  <a:pt x="3678097" y="353555"/>
                </a:lnTo>
                <a:lnTo>
                  <a:pt x="367809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41019" y="541019"/>
          <a:ext cx="9805670" cy="6212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1355"/>
                <a:gridCol w="3961129"/>
              </a:tblGrid>
              <a:tr h="54991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24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Nuvarande</a:t>
                      </a:r>
                      <a:r>
                        <a:rPr dirty="0" sz="2400" spc="-3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lydelse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24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400" spc="-9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62295">
                <a:tc>
                  <a:txBody>
                    <a:bodyPr/>
                    <a:lstStyle/>
                    <a:p>
                      <a:pPr marL="67945">
                        <a:lnSpc>
                          <a:spcPts val="2630"/>
                        </a:lnSpc>
                      </a:pPr>
                      <a:r>
                        <a:rPr dirty="0" sz="24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10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 i="1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2400" spc="-11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Uteslutning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204470">
                        <a:lnSpc>
                          <a:spcPts val="2780"/>
                        </a:lnSpc>
                        <a:spcBef>
                          <a:spcPts val="125"/>
                        </a:spcBef>
                      </a:pPr>
                      <a:r>
                        <a:rPr dirty="0" sz="2400" spc="-60">
                          <a:latin typeface="Calibri"/>
                          <a:cs typeface="Calibri"/>
                        </a:rPr>
                        <a:t>Bestämmelser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uteslutning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finns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24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kap.</a:t>
                      </a:r>
                      <a:r>
                        <a:rPr dirty="0" sz="24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24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§ 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lagen</a:t>
                      </a:r>
                      <a:r>
                        <a:rPr dirty="0" sz="24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(2018:672)</a:t>
                      </a:r>
                      <a:r>
                        <a:rPr dirty="0" sz="2400" spc="-7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ekonomiska</a:t>
                      </a:r>
                      <a:r>
                        <a:rPr dirty="0" sz="24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föreningar.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220345" indent="187325">
                        <a:lnSpc>
                          <a:spcPts val="2780"/>
                        </a:lnSpc>
                        <a:spcBef>
                          <a:spcPts val="10"/>
                        </a:spcBef>
                      </a:pPr>
                      <a:r>
                        <a:rPr dirty="0" sz="2400" spc="-55">
                          <a:latin typeface="Calibri"/>
                          <a:cs typeface="Calibri"/>
                        </a:rPr>
                        <a:t>Anledning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uteslutning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kan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vara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medlem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bryter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mot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stadgarna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eller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iakttar 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sina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ekonomiska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eller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övriga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förpliktelser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mot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föreningen.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just" marL="67945" marR="803275" indent="187325">
                        <a:lnSpc>
                          <a:spcPts val="2780"/>
                        </a:lnSpc>
                        <a:spcBef>
                          <a:spcPts val="20"/>
                        </a:spcBef>
                      </a:pPr>
                      <a:r>
                        <a:rPr dirty="0" sz="2400" spc="-55">
                          <a:latin typeface="Calibri"/>
                          <a:cs typeface="Calibri"/>
                        </a:rPr>
                        <a:t>Medlemmen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skall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först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ges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möjlighet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till </a:t>
                      </a:r>
                      <a:r>
                        <a:rPr dirty="0" sz="2400" spc="-7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rättelse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efter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skriftligen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ha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varnats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av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styrelsen.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just" marL="255904">
                        <a:lnSpc>
                          <a:spcPts val="2670"/>
                        </a:lnSpc>
                      </a:pPr>
                      <a:r>
                        <a:rPr dirty="0" sz="2400" spc="-50">
                          <a:latin typeface="Calibri"/>
                          <a:cs typeface="Calibri"/>
                        </a:rPr>
                        <a:t>Beslut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uteslutning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fattas 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styrelsen.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179070" indent="187325">
                        <a:lnSpc>
                          <a:spcPct val="96600"/>
                        </a:lnSpc>
                        <a:spcBef>
                          <a:spcPts val="50"/>
                        </a:spcBef>
                      </a:pPr>
                      <a:r>
                        <a:rPr dirty="0" sz="2400" spc="-50">
                          <a:latin typeface="Calibri"/>
                          <a:cs typeface="Calibri"/>
                        </a:rPr>
                        <a:t>Beslut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varning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uteslutning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skall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tillställas medlemmen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dennes 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folkbokföringsadress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samt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förekommande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fall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särskilda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adress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medlemmen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har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anmält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föreningen.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630"/>
                        </a:lnSpc>
                      </a:pPr>
                      <a:r>
                        <a:rPr dirty="0" sz="24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8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5" b="1" i="1">
                          <a:latin typeface="Calibri"/>
                          <a:cs typeface="Calibri"/>
                        </a:rPr>
                        <a:t>2.5</a:t>
                      </a:r>
                      <a:r>
                        <a:rPr dirty="0" sz="2400" spc="-9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5" b="1" i="1">
                          <a:latin typeface="Calibri"/>
                          <a:cs typeface="Calibri"/>
                        </a:rPr>
                        <a:t>Uteslutning</a:t>
                      </a:r>
                      <a:r>
                        <a:rPr dirty="0" sz="2400" spc="-8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 b="1" i="1">
                          <a:latin typeface="Calibri"/>
                          <a:cs typeface="Calibri"/>
                        </a:rPr>
                        <a:t>ur</a:t>
                      </a:r>
                      <a:r>
                        <a:rPr dirty="0" sz="2400" spc="-9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föreningen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2785"/>
                        </a:lnSpc>
                      </a:pPr>
                      <a:r>
                        <a:rPr dirty="0" sz="2400" spc="-35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medlem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får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uteslutas</a:t>
                      </a:r>
                      <a:r>
                        <a:rPr dirty="0" sz="2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hen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485140" indent="278765">
                        <a:lnSpc>
                          <a:spcPts val="2790"/>
                        </a:lnSpc>
                        <a:spcBef>
                          <a:spcPts val="120"/>
                        </a:spcBef>
                        <a:buAutoNum type="arabicPeriod"/>
                        <a:tabLst>
                          <a:tab pos="346710" algn="l"/>
                        </a:tabLst>
                      </a:pPr>
                      <a:r>
                        <a:rPr dirty="0" sz="2400" spc="-50">
                          <a:latin typeface="Calibri"/>
                          <a:cs typeface="Calibri"/>
                        </a:rPr>
                        <a:t>grovt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åsidosatt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sina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skyldigheter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mot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föreningen,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346710" indent="-278765">
                        <a:lnSpc>
                          <a:spcPts val="2655"/>
                        </a:lnSpc>
                        <a:buAutoNum type="arabicPeriod"/>
                        <a:tabLst>
                          <a:tab pos="346710" algn="l"/>
                        </a:tabLst>
                      </a:pPr>
                      <a:r>
                        <a:rPr dirty="0" sz="2400" spc="-65"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längre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deltar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före-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201295">
                        <a:lnSpc>
                          <a:spcPts val="2780"/>
                        </a:lnSpc>
                        <a:spcBef>
                          <a:spcPts val="125"/>
                        </a:spcBef>
                      </a:pPr>
                      <a:r>
                        <a:rPr dirty="0" sz="2400" spc="-55">
                          <a:latin typeface="Calibri"/>
                          <a:cs typeface="Calibri"/>
                        </a:rPr>
                        <a:t>ningens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verksamhet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på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det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sätt 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avses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dessa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95">
                          <a:latin typeface="Calibri"/>
                          <a:cs typeface="Calibri"/>
                        </a:rPr>
                        <a:t>stadgar,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eller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just" marL="67945" marR="316230" indent="278765">
                        <a:lnSpc>
                          <a:spcPts val="2780"/>
                        </a:lnSpc>
                        <a:spcBef>
                          <a:spcPts val="10"/>
                        </a:spcBef>
                        <a:buAutoNum type="arabicPeriod" startAt="3"/>
                        <a:tabLst>
                          <a:tab pos="346710" algn="l"/>
                        </a:tabLst>
                      </a:pPr>
                      <a:r>
                        <a:rPr dirty="0" sz="2400" spc="-65"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längre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uppfyller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krav 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hänsyn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arten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och 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omfattningen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av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föreningens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just" marL="67945" marR="883285">
                        <a:lnSpc>
                          <a:spcPts val="2780"/>
                        </a:lnSpc>
                        <a:spcBef>
                          <a:spcPts val="15"/>
                        </a:spcBef>
                      </a:pPr>
                      <a:r>
                        <a:rPr dirty="0" sz="2400" spc="-65">
                          <a:latin typeface="Calibri"/>
                          <a:cs typeface="Calibri"/>
                        </a:rPr>
                        <a:t>verksamhet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bör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ställas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på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medlemmarna.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just" marL="67945" marR="71755" indent="187325">
                        <a:lnSpc>
                          <a:spcPts val="2770"/>
                        </a:lnSpc>
                        <a:spcBef>
                          <a:spcPts val="20"/>
                        </a:spcBef>
                      </a:pPr>
                      <a:r>
                        <a:rPr dirty="0" sz="2400" spc="-50">
                          <a:latin typeface="Calibri"/>
                          <a:cs typeface="Calibri"/>
                        </a:rPr>
                        <a:t>Beslut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uteslutning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fattas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av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styrelsen.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753092" y="6335979"/>
            <a:ext cx="381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latin typeface="Georgia"/>
                <a:cs typeface="Georgia"/>
              </a:rPr>
              <a:t>42:2</a:t>
            </a:r>
            <a:endParaRPr sz="1400">
              <a:latin typeface="Georgia"/>
              <a:cs typeface="Georgi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0384" y="657279"/>
            <a:ext cx="9511076" cy="5487466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153972" y="1734566"/>
            <a:ext cx="1050290" cy="342900"/>
          </a:xfrm>
          <a:custGeom>
            <a:avLst/>
            <a:gdLst/>
            <a:ahLst/>
            <a:cxnLst/>
            <a:rect l="l" t="t" r="r" b="b"/>
            <a:pathLst>
              <a:path w="1050289" h="342900">
                <a:moveTo>
                  <a:pt x="1050036" y="0"/>
                </a:moveTo>
                <a:lnTo>
                  <a:pt x="0" y="0"/>
                </a:lnTo>
                <a:lnTo>
                  <a:pt x="0" y="342900"/>
                </a:lnTo>
                <a:lnTo>
                  <a:pt x="1050036" y="342900"/>
                </a:lnTo>
                <a:lnTo>
                  <a:pt x="1050036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839722" y="2763647"/>
            <a:ext cx="3028950" cy="685800"/>
            <a:chOff x="1839722" y="2763647"/>
            <a:chExt cx="3028950" cy="685800"/>
          </a:xfrm>
        </p:grpSpPr>
        <p:sp>
          <p:nvSpPr>
            <p:cNvPr id="4" name="object 4" descr=""/>
            <p:cNvSpPr/>
            <p:nvPr/>
          </p:nvSpPr>
          <p:spPr>
            <a:xfrm>
              <a:off x="1839722" y="2763647"/>
              <a:ext cx="1349375" cy="342900"/>
            </a:xfrm>
            <a:custGeom>
              <a:avLst/>
              <a:gdLst/>
              <a:ahLst/>
              <a:cxnLst/>
              <a:rect l="l" t="t" r="r" b="b"/>
              <a:pathLst>
                <a:path w="1349375" h="342900">
                  <a:moveTo>
                    <a:pt x="1348994" y="0"/>
                  </a:moveTo>
                  <a:lnTo>
                    <a:pt x="0" y="0"/>
                  </a:lnTo>
                  <a:lnTo>
                    <a:pt x="0" y="342900"/>
                  </a:lnTo>
                  <a:lnTo>
                    <a:pt x="1348994" y="342900"/>
                  </a:lnTo>
                  <a:lnTo>
                    <a:pt x="1348994" y="0"/>
                  </a:lnTo>
                  <a:close/>
                </a:path>
              </a:pathLst>
            </a:custGeom>
            <a:solidFill>
              <a:srgbClr val="E1EE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059047" y="2763647"/>
              <a:ext cx="809625" cy="342900"/>
            </a:xfrm>
            <a:custGeom>
              <a:avLst/>
              <a:gdLst/>
              <a:ahLst/>
              <a:cxnLst/>
              <a:rect l="l" t="t" r="r" b="b"/>
              <a:pathLst>
                <a:path w="809625" h="342900">
                  <a:moveTo>
                    <a:pt x="809244" y="0"/>
                  </a:moveTo>
                  <a:lnTo>
                    <a:pt x="0" y="0"/>
                  </a:lnTo>
                  <a:lnTo>
                    <a:pt x="0" y="342900"/>
                  </a:lnTo>
                  <a:lnTo>
                    <a:pt x="809244" y="342900"/>
                  </a:lnTo>
                  <a:lnTo>
                    <a:pt x="809244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990341" y="3106547"/>
              <a:ext cx="1101090" cy="342900"/>
            </a:xfrm>
            <a:custGeom>
              <a:avLst/>
              <a:gdLst/>
              <a:ahLst/>
              <a:cxnLst/>
              <a:rect l="l" t="t" r="r" b="b"/>
              <a:pathLst>
                <a:path w="1101089" h="342900">
                  <a:moveTo>
                    <a:pt x="1100632" y="0"/>
                  </a:moveTo>
                  <a:lnTo>
                    <a:pt x="0" y="0"/>
                  </a:lnTo>
                  <a:lnTo>
                    <a:pt x="0" y="342900"/>
                  </a:lnTo>
                  <a:lnTo>
                    <a:pt x="1100632" y="342900"/>
                  </a:lnTo>
                  <a:lnTo>
                    <a:pt x="1100632" y="0"/>
                  </a:lnTo>
                  <a:close/>
                </a:path>
              </a:pathLst>
            </a:custGeom>
            <a:solidFill>
              <a:srgbClr val="E1EED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2545333" y="5926582"/>
            <a:ext cx="2578100" cy="342900"/>
          </a:xfrm>
          <a:custGeom>
            <a:avLst/>
            <a:gdLst/>
            <a:ahLst/>
            <a:cxnLst/>
            <a:rect l="l" t="t" r="r" b="b"/>
            <a:pathLst>
              <a:path w="2578100" h="342900">
                <a:moveTo>
                  <a:pt x="2577719" y="0"/>
                </a:moveTo>
                <a:lnTo>
                  <a:pt x="0" y="0"/>
                </a:lnTo>
                <a:lnTo>
                  <a:pt x="0" y="342899"/>
                </a:lnTo>
                <a:lnTo>
                  <a:pt x="2577719" y="342899"/>
                </a:lnTo>
                <a:lnTo>
                  <a:pt x="2577719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7439914" y="1734566"/>
            <a:ext cx="329565" cy="342900"/>
          </a:xfrm>
          <a:custGeom>
            <a:avLst/>
            <a:gdLst/>
            <a:ahLst/>
            <a:cxnLst/>
            <a:rect l="l" t="t" r="r" b="b"/>
            <a:pathLst>
              <a:path w="329565" h="342900">
                <a:moveTo>
                  <a:pt x="329183" y="0"/>
                </a:moveTo>
                <a:lnTo>
                  <a:pt x="0" y="0"/>
                </a:lnTo>
                <a:lnTo>
                  <a:pt x="0" y="342900"/>
                </a:lnTo>
                <a:lnTo>
                  <a:pt x="329183" y="342900"/>
                </a:lnTo>
                <a:lnTo>
                  <a:pt x="329183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6234048" y="2077542"/>
            <a:ext cx="759460" cy="343535"/>
          </a:xfrm>
          <a:custGeom>
            <a:avLst/>
            <a:gdLst/>
            <a:ahLst/>
            <a:cxnLst/>
            <a:rect l="l" t="t" r="r" b="b"/>
            <a:pathLst>
              <a:path w="759459" h="343535">
                <a:moveTo>
                  <a:pt x="758951" y="0"/>
                </a:moveTo>
                <a:lnTo>
                  <a:pt x="0" y="0"/>
                </a:lnTo>
                <a:lnTo>
                  <a:pt x="0" y="343204"/>
                </a:lnTo>
                <a:lnTo>
                  <a:pt x="758951" y="343204"/>
                </a:lnTo>
                <a:lnTo>
                  <a:pt x="758951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541019" y="541020"/>
          <a:ext cx="9723120" cy="6452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5205"/>
                <a:gridCol w="4825364"/>
              </a:tblGrid>
              <a:tr h="42545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400" spc="-9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24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Mitt</a:t>
                      </a:r>
                      <a:r>
                        <a:rPr dirty="0" sz="2400" spc="-114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267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3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 i="1">
                          <a:latin typeface="Calibri"/>
                          <a:cs typeface="Calibri"/>
                        </a:rPr>
                        <a:t>3.1</a:t>
                      </a:r>
                      <a:r>
                        <a:rPr dirty="0" sz="2400" spc="-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Turordning</a:t>
                      </a:r>
                      <a:r>
                        <a:rPr dirty="0" sz="24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 i="1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lägenhet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130175">
                        <a:lnSpc>
                          <a:spcPts val="2700"/>
                        </a:lnSpc>
                        <a:spcBef>
                          <a:spcPts val="360"/>
                        </a:spcBef>
                      </a:pPr>
                      <a:r>
                        <a:rPr dirty="0" sz="2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urordning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lägenhet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räknas</a:t>
                      </a:r>
                      <a:r>
                        <a:rPr dirty="0" sz="24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från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tidpunkt</a:t>
                      </a:r>
                      <a:r>
                        <a:rPr dirty="0" sz="24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då</a:t>
                      </a:r>
                      <a:r>
                        <a:rPr dirty="0" sz="24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4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4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del</a:t>
                      </a:r>
                      <a:r>
                        <a:rPr dirty="0" u="none" sz="24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u="none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 spc="-10">
                          <a:latin typeface="Calibri"/>
                          <a:cs typeface="Calibri"/>
                        </a:rPr>
                        <a:t>medlems- </a:t>
                      </a:r>
                      <a:r>
                        <a:rPr dirty="0" u="none" sz="2400">
                          <a:latin typeface="Calibri"/>
                          <a:cs typeface="Calibri"/>
                        </a:rPr>
                        <a:t>insats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u="none" sz="24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4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u="sng" sz="2400" spc="-3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4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avses</a:t>
                      </a:r>
                      <a:r>
                        <a:rPr dirty="0" u="sng" sz="2400" spc="-4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4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u="sng" sz="2400" spc="-4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4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u="sng" sz="2400" spc="-3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4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5.2</a:t>
                      </a:r>
                      <a:r>
                        <a:rPr dirty="0" u="none" sz="24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andra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483234">
                        <a:lnSpc>
                          <a:spcPts val="2700"/>
                        </a:lnSpc>
                        <a:spcBef>
                          <a:spcPts val="5"/>
                        </a:spcBef>
                      </a:pP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stycket</a:t>
                      </a:r>
                      <a:r>
                        <a:rPr dirty="0" sz="24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4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kommit</a:t>
                      </a:r>
                      <a:r>
                        <a:rPr dirty="0" sz="24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föreningen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tillhanda.</a:t>
                      </a:r>
                      <a:r>
                        <a:rPr dirty="0" sz="24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Turordning</a:t>
                      </a:r>
                      <a:r>
                        <a:rPr dirty="0" sz="24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är</a:t>
                      </a:r>
                      <a:r>
                        <a:rPr dirty="0" sz="24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dirty="0" sz="24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400" spc="-1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datum</a:t>
                      </a:r>
                      <a:r>
                        <a:rPr dirty="0" u="none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u="none" sz="24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tillämpas</a:t>
                      </a:r>
                      <a:r>
                        <a:rPr dirty="0" u="none" sz="24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u="none" sz="24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4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ködatum</a:t>
                      </a:r>
                      <a:r>
                        <a:rPr dirty="0" u="none" sz="24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vid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2640"/>
                        </a:lnSpc>
                      </a:pP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tilldelning</a:t>
                      </a:r>
                      <a:r>
                        <a:rPr dirty="0" sz="24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4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lägenhet</a:t>
                      </a:r>
                      <a:r>
                        <a:rPr dirty="0" sz="24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enligt</a:t>
                      </a:r>
                      <a:r>
                        <a:rPr dirty="0" sz="24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4.1.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2790"/>
                        </a:lnSpc>
                        <a:spcBef>
                          <a:spcPts val="125"/>
                        </a:spcBef>
                      </a:pP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Så</a:t>
                      </a:r>
                      <a:r>
                        <a:rPr dirty="0" sz="2400" spc="-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länge</a:t>
                      </a:r>
                      <a:r>
                        <a:rPr dirty="0" sz="2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full</a:t>
                      </a:r>
                      <a:r>
                        <a:rPr dirty="0" sz="2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medlemsinsats</a:t>
                      </a:r>
                      <a:r>
                        <a:rPr dirty="0" sz="2400" spc="-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enligt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337820">
                        <a:lnSpc>
                          <a:spcPts val="2700"/>
                        </a:lnSpc>
                        <a:spcBef>
                          <a:spcPts val="15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5.2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första</a:t>
                      </a:r>
                      <a:r>
                        <a:rPr dirty="0" sz="24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stycket</a:t>
                      </a:r>
                      <a:r>
                        <a:rPr dirty="0" sz="24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betalats krävs</a:t>
                      </a:r>
                      <a:r>
                        <a:rPr dirty="0" sz="2400" spc="-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bibehålla</a:t>
                      </a:r>
                      <a:r>
                        <a:rPr dirty="0" sz="24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turordningen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medlemmen</a:t>
                      </a:r>
                      <a:r>
                        <a:rPr dirty="0" sz="24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årligen</a:t>
                      </a:r>
                      <a:r>
                        <a:rPr dirty="0" sz="2400" spc="-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betalar</a:t>
                      </a:r>
                      <a:r>
                        <a:rPr dirty="0" sz="24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lägst</a:t>
                      </a:r>
                      <a:r>
                        <a:rPr dirty="0" sz="24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000</a:t>
                      </a:r>
                      <a:r>
                        <a:rPr dirty="0" sz="2400" spc="-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kronor</a:t>
                      </a:r>
                      <a:r>
                        <a:rPr dirty="0" sz="24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dess</a:t>
                      </a:r>
                      <a:r>
                        <a:rPr dirty="0" sz="24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full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2645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medlemsinsats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4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betalats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229235" indent="205740">
                        <a:lnSpc>
                          <a:spcPts val="2700"/>
                        </a:lnSpc>
                        <a:spcBef>
                          <a:spcPts val="359"/>
                        </a:spcBef>
                      </a:pPr>
                      <a:r>
                        <a:rPr dirty="0" sz="2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Turordningen</a:t>
                      </a:r>
                      <a:r>
                        <a:rPr dirty="0" sz="24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reduceras</a:t>
                      </a:r>
                      <a:r>
                        <a:rPr dirty="0" sz="24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ett</a:t>
                      </a:r>
                      <a:r>
                        <a:rPr dirty="0" sz="24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år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varje</a:t>
                      </a:r>
                      <a:r>
                        <a:rPr dirty="0" sz="24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utebliven</a:t>
                      </a:r>
                      <a:r>
                        <a:rPr dirty="0" sz="24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årlig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inbetalning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enligt</a:t>
                      </a:r>
                      <a:r>
                        <a:rPr dirty="0" sz="24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föregående</a:t>
                      </a:r>
                      <a:r>
                        <a:rPr dirty="0" sz="24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stycke.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24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3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 i="1">
                          <a:latin typeface="Calibri"/>
                          <a:cs typeface="Calibri"/>
                        </a:rPr>
                        <a:t>3.1</a:t>
                      </a:r>
                      <a:r>
                        <a:rPr dirty="0" sz="2400" spc="-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Turordning</a:t>
                      </a:r>
                      <a:r>
                        <a:rPr dirty="0" sz="24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 i="1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 i="1">
                          <a:latin typeface="Calibri"/>
                          <a:cs typeface="Calibri"/>
                        </a:rPr>
                        <a:t>lägenhet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 marR="408940">
                        <a:lnSpc>
                          <a:spcPts val="2700"/>
                        </a:lnSpc>
                        <a:spcBef>
                          <a:spcPts val="360"/>
                        </a:spcBef>
                      </a:pP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4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medlems</a:t>
                      </a:r>
                      <a:r>
                        <a:rPr dirty="0" sz="24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urordning</a:t>
                      </a:r>
                      <a:r>
                        <a:rPr dirty="0" sz="2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(kötid)</a:t>
                      </a:r>
                      <a:r>
                        <a:rPr dirty="0" sz="24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för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lägenhet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är</a:t>
                      </a:r>
                      <a:r>
                        <a:rPr dirty="0" sz="24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4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tid</a:t>
                      </a:r>
                      <a:r>
                        <a:rPr dirty="0" u="none" sz="24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u="none" sz="24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u="none" sz="24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gått 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sedan</a:t>
                      </a:r>
                      <a:r>
                        <a:rPr dirty="0" u="none" sz="24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dagen</a:t>
                      </a:r>
                      <a:r>
                        <a:rPr dirty="0" u="none" sz="24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u="none" sz="24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första</a:t>
                      </a:r>
                      <a:r>
                        <a:rPr dirty="0" u="none" sz="24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betalning</a:t>
                      </a:r>
                      <a:r>
                        <a:rPr dirty="0" u="none" sz="24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400" spc="-25">
                          <a:latin typeface="Calibri"/>
                          <a:cs typeface="Calibri"/>
                        </a:rPr>
                        <a:t>av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 marR="251460">
                        <a:lnSpc>
                          <a:spcPts val="2700"/>
                        </a:lnSpc>
                        <a:spcBef>
                          <a:spcPts val="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medlemsinsats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dirty="0" sz="24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avdrag</a:t>
                      </a:r>
                      <a:r>
                        <a:rPr dirty="0" sz="24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24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år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då</a:t>
                      </a:r>
                      <a:r>
                        <a:rPr dirty="0" sz="24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medlemmen</a:t>
                      </a:r>
                      <a:r>
                        <a:rPr dirty="0" sz="24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4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gjorde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fyllnads-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betalning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krävdes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enligt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5.2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komma</a:t>
                      </a:r>
                      <a:r>
                        <a:rPr dirty="0" sz="24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upp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4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full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medlems-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ts val="2640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insats.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620"/>
                        </a:spcBef>
                      </a:pPr>
                      <a:r>
                        <a:rPr dirty="0" sz="24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Turordningen</a:t>
                      </a:r>
                      <a:r>
                        <a:rPr dirty="0" sz="2400" spc="-4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är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inget</a:t>
                      </a:r>
                      <a:r>
                        <a:rPr dirty="0" sz="2400" spc="-4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datum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utan</a:t>
                      </a:r>
                      <a:r>
                        <a:rPr dirty="0" sz="2400" spc="-4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tid.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 marR="897255">
                        <a:lnSpc>
                          <a:spcPts val="2700"/>
                        </a:lnSpc>
                        <a:spcBef>
                          <a:spcPts val="1860"/>
                        </a:spcBef>
                      </a:pP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Jag</a:t>
                      </a:r>
                      <a:r>
                        <a:rPr dirty="0" sz="2400" spc="-5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400" spc="-4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400" spc="-5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turordning</a:t>
                      </a:r>
                      <a:r>
                        <a:rPr dirty="0" sz="2400" spc="-4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dirty="0" sz="2400" spc="-4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56</a:t>
                      </a:r>
                      <a:r>
                        <a:rPr dirty="0" sz="2400" spc="-5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år.</a:t>
                      </a:r>
                      <a:r>
                        <a:rPr dirty="0" sz="2400" spc="-2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Jag</a:t>
                      </a:r>
                      <a:r>
                        <a:rPr dirty="0" sz="2400" spc="-5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400" spc="-4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turordning</a:t>
                      </a:r>
                      <a:r>
                        <a:rPr dirty="0" sz="2400" spc="-6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sedan</a:t>
                      </a:r>
                      <a:r>
                        <a:rPr dirty="0" sz="2400" spc="-5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1969.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ts val="2645"/>
                        </a:lnSpc>
                      </a:pP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Mitt</a:t>
                      </a:r>
                      <a:r>
                        <a:rPr dirty="0" sz="2400" spc="-55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turordningsdatum</a:t>
                      </a:r>
                      <a:r>
                        <a:rPr dirty="0" sz="2400" spc="-5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är</a:t>
                      </a:r>
                      <a:r>
                        <a:rPr dirty="0" sz="2400" spc="-4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28/1</a:t>
                      </a:r>
                      <a:r>
                        <a:rPr dirty="0" sz="2400" spc="-5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i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1969.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 marR="504190">
                        <a:lnSpc>
                          <a:spcPts val="2700"/>
                        </a:lnSpc>
                        <a:spcBef>
                          <a:spcPts val="1860"/>
                        </a:spcBef>
                      </a:pP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5.2</a:t>
                      </a:r>
                      <a:r>
                        <a:rPr dirty="0" sz="24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anges</a:t>
                      </a:r>
                      <a:r>
                        <a:rPr dirty="0" sz="24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4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någon</a:t>
                      </a:r>
                      <a:r>
                        <a:rPr dirty="0" sz="24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7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”del”,</a:t>
                      </a:r>
                      <a:r>
                        <a:rPr dirty="0" sz="24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som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dirty="0" sz="2400" spc="-6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står</a:t>
                      </a:r>
                      <a:r>
                        <a:rPr dirty="0" sz="2400" spc="-6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6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400" spc="-6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förslag.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541019" y="541020"/>
          <a:ext cx="9723120" cy="1758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5205"/>
                <a:gridCol w="4825364"/>
              </a:tblGrid>
              <a:tr h="1758950">
                <a:tc>
                  <a:txBody>
                    <a:bodyPr/>
                    <a:lstStyle/>
                    <a:p>
                      <a:pPr marL="67945" marR="542925" indent="205740">
                        <a:lnSpc>
                          <a:spcPts val="2700"/>
                        </a:lnSpc>
                        <a:spcBef>
                          <a:spcPts val="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föreningsstämma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beslutar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ändrade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medlemsinsatser</a:t>
                      </a:r>
                      <a:r>
                        <a:rPr dirty="0" sz="24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24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ska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 marR="62230">
                        <a:lnSpc>
                          <a:spcPts val="2700"/>
                        </a:lnSpc>
                      </a:pP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4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beslutet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särskilt</a:t>
                      </a:r>
                      <a:r>
                        <a:rPr dirty="0" sz="24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anges</a:t>
                      </a:r>
                      <a:r>
                        <a:rPr dirty="0" sz="24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vad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krävs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medlem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få</a:t>
                      </a:r>
                      <a:r>
                        <a:rPr dirty="0" sz="2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behålla</a:t>
                      </a:r>
                      <a:r>
                        <a:rPr dirty="0" sz="2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sin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2640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turordning.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603250" indent="205740">
                        <a:lnSpc>
                          <a:spcPts val="2700"/>
                        </a:lnSpc>
                        <a:spcBef>
                          <a:spcPts val="2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föreningsstämma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2400" spc="-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beslutar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ändrade</a:t>
                      </a:r>
                      <a:r>
                        <a:rPr dirty="0" sz="2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medlemsinsatser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ska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 marR="361315">
                        <a:lnSpc>
                          <a:spcPts val="2700"/>
                        </a:lnSpc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beslutet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inkludera</a:t>
                      </a:r>
                      <a:r>
                        <a:rPr dirty="0" sz="24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vad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krävs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av </a:t>
                      </a:r>
                      <a:r>
                        <a:rPr dirty="0" sz="24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4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medlem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4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få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behålla</a:t>
                      </a:r>
                      <a:r>
                        <a:rPr dirty="0" sz="24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sin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ts val="2640"/>
                        </a:lnSpc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turordning.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259" y="2947038"/>
            <a:ext cx="8201025" cy="771273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9934" y="3965081"/>
            <a:ext cx="8239125" cy="704327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4684" y="4896485"/>
            <a:ext cx="8048625" cy="819150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73734" y="6085738"/>
            <a:ext cx="8201025" cy="523875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541019" y="541020"/>
          <a:ext cx="9733915" cy="6222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/>
                <a:gridCol w="4826000"/>
              </a:tblGrid>
              <a:tr h="5410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26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600" spc="-5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26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Mitt</a:t>
                      </a:r>
                      <a:r>
                        <a:rPr dirty="0" sz="2600" spc="-1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26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6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4.1</a:t>
                      </a:r>
                      <a:r>
                        <a:rPr dirty="0" sz="26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Tilldelning</a:t>
                      </a:r>
                      <a:r>
                        <a:rPr dirty="0" sz="2600" spc="-2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6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latin typeface="Calibri"/>
                          <a:cs typeface="Calibri"/>
                        </a:rPr>
                        <a:t>lägenhet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7945" marR="298450">
                        <a:lnSpc>
                          <a:spcPct val="91600"/>
                        </a:lnSpc>
                        <a:spcBef>
                          <a:spcPts val="960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Lägenhet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tilldelas</a:t>
                      </a:r>
                      <a:r>
                        <a:rPr dirty="0" sz="2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medlem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26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efter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inlämnad</a:t>
                      </a:r>
                      <a:r>
                        <a:rPr dirty="0" sz="2600" spc="-1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intresseanmälan,</a:t>
                      </a:r>
                      <a:r>
                        <a:rPr dirty="0" sz="26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enligt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medlemmens</a:t>
                      </a:r>
                      <a:r>
                        <a:rPr dirty="0" sz="26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turordning.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Finns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flera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intresseanmälningar</a:t>
                      </a:r>
                      <a:r>
                        <a:rPr dirty="0" sz="26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samma</a:t>
                      </a:r>
                      <a:r>
                        <a:rPr dirty="0" sz="2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turordning</a:t>
                      </a:r>
                      <a:r>
                        <a:rPr dirty="0" sz="2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6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samma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lägenhet,</a:t>
                      </a:r>
                      <a:r>
                        <a:rPr dirty="0" sz="2600" spc="-1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avgörs</a:t>
                      </a:r>
                      <a:r>
                        <a:rPr dirty="0" sz="26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frågan</a:t>
                      </a:r>
                      <a:r>
                        <a:rPr dirty="0" sz="26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7945" marR="795020">
                        <a:lnSpc>
                          <a:spcPts val="2860"/>
                        </a:lnSpc>
                        <a:spcBef>
                          <a:spcPts val="50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tilldel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ning</a:t>
                      </a:r>
                      <a:r>
                        <a:rPr dirty="0" sz="26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6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lägenhet</a:t>
                      </a:r>
                      <a:r>
                        <a:rPr dirty="0" sz="2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genom lottning.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26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6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4.1</a:t>
                      </a:r>
                      <a:r>
                        <a:rPr dirty="0" sz="26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Tilldelning</a:t>
                      </a:r>
                      <a:r>
                        <a:rPr dirty="0" sz="2600" spc="-2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600" spc="-3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latin typeface="Calibri"/>
                          <a:cs typeface="Calibri"/>
                        </a:rPr>
                        <a:t>lägenhet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2990"/>
                        </a:lnSpc>
                        <a:spcBef>
                          <a:spcPts val="695"/>
                        </a:spcBef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Ledig</a:t>
                      </a:r>
                      <a:r>
                        <a:rPr dirty="0" sz="26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lägenhet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tilldelas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 marR="102870">
                        <a:lnSpc>
                          <a:spcPts val="2860"/>
                        </a:lnSpc>
                        <a:spcBef>
                          <a:spcPts val="180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medlem</a:t>
                      </a:r>
                      <a:r>
                        <a:rPr dirty="0" sz="2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6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6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längst</a:t>
                      </a:r>
                      <a:r>
                        <a:rPr dirty="0" sz="2600" spc="-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turordning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bland</a:t>
                      </a:r>
                      <a:r>
                        <a:rPr dirty="0" sz="26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2600" spc="-1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medlemmar</a:t>
                      </a:r>
                      <a:r>
                        <a:rPr dirty="0" sz="26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6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2670"/>
                        </a:lnSpc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anmält</a:t>
                      </a:r>
                      <a:r>
                        <a:rPr dirty="0" sz="26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intresse</a:t>
                      </a:r>
                      <a:r>
                        <a:rPr dirty="0" sz="26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6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lägenheten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.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 marR="511175">
                        <a:lnSpc>
                          <a:spcPts val="2870"/>
                        </a:lnSpc>
                        <a:spcBef>
                          <a:spcPts val="170"/>
                        </a:spcBef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6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flera</a:t>
                      </a:r>
                      <a:r>
                        <a:rPr dirty="0" sz="2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6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samma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turordning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tilldel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26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lägenhet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6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genom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2800"/>
                        </a:lnSpc>
                      </a:pPr>
                      <a:r>
                        <a:rPr dirty="0" sz="2600" spc="-10">
                          <a:latin typeface="Calibri"/>
                          <a:cs typeface="Calibri"/>
                        </a:rPr>
                        <a:t>lottning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60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bland</a:t>
                      </a:r>
                      <a:r>
                        <a:rPr dirty="0" u="sng" sz="2600" spc="-75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600" spc="-2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dem</a:t>
                      </a:r>
                      <a:r>
                        <a:rPr dirty="0" u="none" sz="2600" spc="-20">
                          <a:latin typeface="Calibri"/>
                          <a:cs typeface="Calibri"/>
                        </a:rPr>
                        <a:t>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5185">
                <a:tc>
                  <a:txBody>
                    <a:bodyPr/>
                    <a:lstStyle/>
                    <a:p>
                      <a:pPr marL="67945" marR="165100">
                        <a:lnSpc>
                          <a:spcPts val="2860"/>
                        </a:lnSpc>
                        <a:spcBef>
                          <a:spcPts val="925"/>
                        </a:spcBef>
                      </a:pPr>
                      <a:r>
                        <a:rPr dirty="0" sz="26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600" spc="-4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4.2</a:t>
                      </a:r>
                      <a:r>
                        <a:rPr dirty="0" sz="2600" spc="-4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Riktlinjer</a:t>
                      </a:r>
                      <a:r>
                        <a:rPr dirty="0" sz="2600" spc="-4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600" spc="-5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förfarandet</a:t>
                      </a:r>
                      <a:r>
                        <a:rPr dirty="0" sz="2600" spc="-6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 b="1" i="1">
                          <a:latin typeface="Calibri"/>
                          <a:cs typeface="Calibri"/>
                        </a:rPr>
                        <a:t>vid</a:t>
                      </a:r>
                      <a:r>
                        <a:rPr dirty="0" sz="2600" spc="-2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tilldelning</a:t>
                      </a:r>
                      <a:r>
                        <a:rPr dirty="0" sz="2600" spc="-5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 i="1"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600" spc="-5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latin typeface="Calibri"/>
                          <a:cs typeface="Calibri"/>
                        </a:rPr>
                        <a:t>lägenhet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7945" marR="477520">
                        <a:lnSpc>
                          <a:spcPts val="2860"/>
                        </a:lnSpc>
                        <a:spcBef>
                          <a:spcPts val="955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förfarandet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enligt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4.1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ska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finnas</a:t>
                      </a:r>
                      <a:r>
                        <a:rPr dirty="0" sz="2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riktlinjer</a:t>
                      </a:r>
                      <a:r>
                        <a:rPr dirty="0" sz="2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fastställs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av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föreningsstämman.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1174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22885">
                        <a:lnSpc>
                          <a:spcPct val="91600"/>
                        </a:lnSpc>
                        <a:spcBef>
                          <a:spcPts val="875"/>
                        </a:spcBef>
                      </a:pPr>
                      <a:r>
                        <a:rPr dirty="0" sz="26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Texten</a:t>
                      </a:r>
                      <a:r>
                        <a:rPr dirty="0" sz="2600" spc="-1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ger</a:t>
                      </a:r>
                      <a:r>
                        <a:rPr dirty="0" sz="2600" spc="-10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stämman</a:t>
                      </a:r>
                      <a:r>
                        <a:rPr dirty="0" sz="2600" spc="-1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rätt</a:t>
                      </a:r>
                      <a:r>
                        <a:rPr dirty="0" sz="26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600" spc="-1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med </a:t>
                      </a:r>
                      <a:r>
                        <a:rPr dirty="0" sz="260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enkel</a:t>
                      </a:r>
                      <a:r>
                        <a:rPr dirty="0" sz="2600" spc="-7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majoritet</a:t>
                      </a:r>
                      <a:r>
                        <a:rPr dirty="0" sz="2600" spc="-75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besluta</a:t>
                      </a:r>
                      <a:r>
                        <a:rPr dirty="0" sz="2600" spc="-7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6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regler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600" spc="-4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inskränker</a:t>
                      </a:r>
                      <a:r>
                        <a:rPr dirty="0" sz="2600" spc="-3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turordningen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 marR="2244725">
                        <a:lnSpc>
                          <a:spcPts val="2860"/>
                        </a:lnSpc>
                        <a:spcBef>
                          <a:spcPts val="1010"/>
                        </a:spcBef>
                      </a:pP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Jag</a:t>
                      </a:r>
                      <a:r>
                        <a:rPr dirty="0" sz="2600" spc="-6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yrkar</a:t>
                      </a:r>
                      <a:r>
                        <a:rPr dirty="0" sz="2600" spc="-6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avslag</a:t>
                      </a:r>
                      <a:r>
                        <a:rPr dirty="0" sz="2600" spc="-60" b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på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förslaget</a:t>
                      </a:r>
                      <a:r>
                        <a:rPr dirty="0" sz="2600" spc="-5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600" spc="-5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600" spc="-5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4.2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541019" y="541020"/>
          <a:ext cx="9733915" cy="2725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/>
                <a:gridCol w="4826000"/>
              </a:tblGrid>
              <a:tr h="61277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28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800" spc="-15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28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Mitt</a:t>
                      </a:r>
                      <a:r>
                        <a:rPr dirty="0" sz="2800" spc="-13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2645">
                <a:tc>
                  <a:txBody>
                    <a:bodyPr/>
                    <a:lstStyle/>
                    <a:p>
                      <a:pPr marL="67945" marR="273685">
                        <a:lnSpc>
                          <a:spcPct val="95600"/>
                        </a:lnSpc>
                        <a:spcBef>
                          <a:spcPts val="180"/>
                        </a:spcBef>
                      </a:pPr>
                      <a:r>
                        <a:rPr dirty="0" sz="28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800" spc="-2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latin typeface="Calibri"/>
                          <a:cs typeface="Calibri"/>
                        </a:rPr>
                        <a:t>4.3</a:t>
                      </a:r>
                      <a:r>
                        <a:rPr dirty="0" sz="28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Hyror</a:t>
                      </a:r>
                      <a:r>
                        <a:rPr dirty="0" sz="2800" spc="-25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800" spc="-15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hyressättning</a:t>
                      </a:r>
                      <a:r>
                        <a:rPr dirty="0" sz="2800" spc="-1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totala</a:t>
                      </a:r>
                      <a:r>
                        <a:rPr dirty="0" sz="2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hyresintäkterna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inom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SKB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bestämmas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så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…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knutna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lägenheten.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89560">
                        <a:lnSpc>
                          <a:spcPts val="3080"/>
                        </a:lnSpc>
                        <a:spcBef>
                          <a:spcPts val="365"/>
                        </a:spcBef>
                      </a:pPr>
                      <a:r>
                        <a:rPr dirty="0" sz="28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800" spc="-6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latin typeface="Calibri"/>
                          <a:cs typeface="Calibri"/>
                        </a:rPr>
                        <a:t>4.3</a:t>
                      </a:r>
                      <a:r>
                        <a:rPr dirty="0" sz="2800" spc="-5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Grunder</a:t>
                      </a:r>
                      <a:r>
                        <a:rPr dirty="0" u="sng" sz="2800" b="1" i="1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alibri"/>
                          <a:cs typeface="Calibri"/>
                        </a:rPr>
                        <a:t>na</a:t>
                      </a:r>
                      <a:r>
                        <a:rPr dirty="0" u="none" sz="2800" spc="-55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8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u="none" sz="2800" spc="-4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800" spc="-1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beräkning</a:t>
                      </a:r>
                      <a:r>
                        <a:rPr dirty="0" u="none" sz="2800" spc="-1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80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u="none" sz="2800" spc="-5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none" sz="2800" spc="-1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hyran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6675" marR="274955">
                        <a:lnSpc>
                          <a:spcPct val="91800"/>
                        </a:lnSpc>
                        <a:spcBef>
                          <a:spcPts val="320"/>
                        </a:spcBef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totala</a:t>
                      </a:r>
                      <a:r>
                        <a:rPr dirty="0" sz="2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hyresintäkterna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inom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SKB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bestämmas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så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…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knutna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lägenheten.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528319" y="3292627"/>
            <a:ext cx="9288780" cy="3623310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2800" spc="-10" b="1">
                <a:latin typeface="Calibri"/>
                <a:cs typeface="Calibri"/>
              </a:rPr>
              <a:t>Rubriken</a:t>
            </a:r>
            <a:r>
              <a:rPr dirty="0" sz="2800" spc="-85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”Grunder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för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beräkning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av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hyran”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har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strukits</a:t>
            </a:r>
            <a:r>
              <a:rPr dirty="0" sz="2800" spc="-1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11800"/>
              </a:lnSpc>
              <a:spcBef>
                <a:spcPts val="1010"/>
              </a:spcBef>
            </a:pPr>
            <a:r>
              <a:rPr dirty="0" sz="2800">
                <a:latin typeface="Calibri"/>
                <a:cs typeface="Calibri"/>
              </a:rPr>
              <a:t>Men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den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är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viktig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behålla</a:t>
            </a:r>
            <a:r>
              <a:rPr dirty="0" sz="2800" spc="-5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enligt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2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kap.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4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§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lagen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om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koope- </a:t>
            </a:r>
            <a:r>
              <a:rPr dirty="0" sz="2800">
                <a:latin typeface="Calibri"/>
                <a:cs typeface="Calibri"/>
              </a:rPr>
              <a:t>rativ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hyresrätt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ska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2800" spc="-25">
                <a:latin typeface="Calibri"/>
                <a:cs typeface="Calibri"/>
              </a:rPr>
              <a:t>”grunder</a:t>
            </a:r>
            <a:r>
              <a:rPr dirty="0" u="sng" sz="2800" spc="-2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na</a:t>
            </a:r>
            <a:r>
              <a:rPr dirty="0" u="none" sz="2800" spc="-85">
                <a:latin typeface="Calibri"/>
                <a:cs typeface="Calibri"/>
              </a:rPr>
              <a:t> </a:t>
            </a:r>
            <a:r>
              <a:rPr dirty="0" u="none" sz="2800" spc="-25">
                <a:latin typeface="Calibri"/>
                <a:cs typeface="Calibri"/>
              </a:rPr>
              <a:t>för</a:t>
            </a:r>
            <a:endParaRPr sz="2800">
              <a:latin typeface="Calibri"/>
              <a:cs typeface="Calibri"/>
            </a:endParaRPr>
          </a:p>
          <a:p>
            <a:pPr marL="12700" marR="7225030">
              <a:lnSpc>
                <a:spcPct val="111800"/>
              </a:lnSpc>
              <a:spcBef>
                <a:spcPts val="15"/>
              </a:spcBef>
            </a:pPr>
            <a:r>
              <a:rPr dirty="0" sz="2800" spc="-10">
                <a:latin typeface="Calibri"/>
                <a:cs typeface="Calibri"/>
              </a:rPr>
              <a:t>beräkning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av </a:t>
            </a:r>
            <a:r>
              <a:rPr dirty="0" sz="2800" spc="-10">
                <a:latin typeface="Calibri"/>
                <a:cs typeface="Calibri"/>
              </a:rPr>
              <a:t>hyran”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anges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50">
                <a:latin typeface="Calibri"/>
                <a:cs typeface="Calibri"/>
              </a:rPr>
              <a:t>i </a:t>
            </a:r>
            <a:r>
              <a:rPr dirty="0" sz="2800" spc="-10">
                <a:latin typeface="Calibri"/>
                <a:cs typeface="Calibri"/>
              </a:rPr>
              <a:t>stadgarna.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308984" y="4669612"/>
            <a:ext cx="7023734" cy="2082800"/>
            <a:chOff x="3308984" y="4669612"/>
            <a:chExt cx="7023734" cy="208280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59784" y="4763481"/>
              <a:ext cx="6792990" cy="193813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3334384" y="4695012"/>
              <a:ext cx="6972934" cy="2032000"/>
            </a:xfrm>
            <a:custGeom>
              <a:avLst/>
              <a:gdLst/>
              <a:ahLst/>
              <a:cxnLst/>
              <a:rect l="l" t="t" r="r" b="b"/>
              <a:pathLst>
                <a:path w="6972934" h="2032000">
                  <a:moveTo>
                    <a:pt x="0" y="2032000"/>
                  </a:moveTo>
                  <a:lnTo>
                    <a:pt x="6972934" y="2032000"/>
                  </a:lnTo>
                  <a:lnTo>
                    <a:pt x="6972934" y="0"/>
                  </a:lnTo>
                  <a:lnTo>
                    <a:pt x="0" y="0"/>
                  </a:lnTo>
                  <a:lnTo>
                    <a:pt x="0" y="2032000"/>
                  </a:lnTo>
                  <a:close/>
                </a:path>
              </a:pathLst>
            </a:custGeom>
            <a:ln w="508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25"/>
              <a:t>20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FF"/>
                </a:solidFill>
              </a:rPr>
              <a:t>Motion</a:t>
            </a:r>
            <a:r>
              <a:rPr dirty="0" spc="-8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70</a:t>
            </a:r>
            <a:r>
              <a:rPr dirty="0"/>
              <a:t>.</a:t>
            </a:r>
            <a:r>
              <a:rPr dirty="0" spc="-85"/>
              <a:t> </a:t>
            </a:r>
            <a:r>
              <a:rPr dirty="0"/>
              <a:t>Nej</a:t>
            </a:r>
            <a:r>
              <a:rPr dirty="0" spc="-75"/>
              <a:t> </a:t>
            </a:r>
            <a:r>
              <a:rPr dirty="0"/>
              <a:t>till</a:t>
            </a:r>
            <a:r>
              <a:rPr dirty="0" spc="-80"/>
              <a:t> </a:t>
            </a:r>
            <a:r>
              <a:rPr dirty="0"/>
              <a:t>digitala</a:t>
            </a:r>
            <a:r>
              <a:rPr dirty="0" spc="-80"/>
              <a:t> </a:t>
            </a:r>
            <a:r>
              <a:rPr dirty="0"/>
              <a:t>val</a:t>
            </a:r>
            <a:r>
              <a:rPr dirty="0" spc="-80"/>
              <a:t> </a:t>
            </a:r>
            <a:r>
              <a:rPr dirty="0"/>
              <a:t>av</a:t>
            </a:r>
            <a:r>
              <a:rPr dirty="0" spc="-85"/>
              <a:t> </a:t>
            </a:r>
            <a:r>
              <a:rPr dirty="0" spc="-10"/>
              <a:t>fullmäktige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1327463"/>
            <a:ext cx="9422130" cy="5480050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3200">
                <a:solidFill>
                  <a:srgbClr val="00AFEF"/>
                </a:solidFill>
                <a:latin typeface="Calibri"/>
                <a:cs typeface="Calibri"/>
              </a:rPr>
              <a:t>Kort</a:t>
            </a:r>
            <a:r>
              <a:rPr dirty="0" sz="3200" spc="-6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00AFEF"/>
                </a:solidFill>
                <a:latin typeface="Calibri"/>
                <a:cs typeface="Calibri"/>
              </a:rPr>
              <a:t>jämförelse</a:t>
            </a:r>
            <a:endParaRPr sz="3200">
              <a:latin typeface="Calibri"/>
              <a:cs typeface="Calibri"/>
            </a:endParaRPr>
          </a:p>
          <a:p>
            <a:pPr marL="12700" marR="1549400">
              <a:lnSpc>
                <a:spcPts val="3080"/>
              </a:lnSpc>
              <a:spcBef>
                <a:spcPts val="760"/>
              </a:spcBef>
            </a:pPr>
            <a:r>
              <a:rPr dirty="0" sz="2800" spc="-10">
                <a:latin typeface="Calibri"/>
                <a:cs typeface="Calibri"/>
              </a:rPr>
              <a:t>Rösta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vid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möte</a:t>
            </a:r>
            <a:r>
              <a:rPr dirty="0" sz="2800">
                <a:latin typeface="Calibri"/>
                <a:cs typeface="Calibri"/>
              </a:rPr>
              <a:t>: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Mer</a:t>
            </a:r>
            <a:r>
              <a:rPr dirty="0" sz="2800" spc="-7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engagerade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(men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färre</a:t>
            </a:r>
            <a:r>
              <a:rPr dirty="0" sz="2800">
                <a:latin typeface="Calibri"/>
                <a:cs typeface="Calibri"/>
              </a:rPr>
              <a:t>)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personer röstar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på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personer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kan</a:t>
            </a:r>
            <a:r>
              <a:rPr dirty="0" sz="2800" spc="-8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se,</a:t>
            </a:r>
            <a:r>
              <a:rPr dirty="0" sz="2800" spc="-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höra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och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ställa</a:t>
            </a:r>
            <a:r>
              <a:rPr dirty="0" sz="2800" spc="-6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frågor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till.</a:t>
            </a:r>
            <a:endParaRPr sz="2800">
              <a:latin typeface="Calibri"/>
              <a:cs typeface="Calibri"/>
            </a:endParaRPr>
          </a:p>
          <a:p>
            <a:pPr marL="12700" marR="2125980">
              <a:lnSpc>
                <a:spcPts val="3080"/>
              </a:lnSpc>
              <a:spcBef>
                <a:spcPts val="1190"/>
              </a:spcBef>
            </a:pPr>
            <a:r>
              <a:rPr dirty="0" sz="2800" spc="-10">
                <a:latin typeface="Calibri"/>
                <a:cs typeface="Calibri"/>
              </a:rPr>
              <a:t>Rösta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digitalt</a:t>
            </a:r>
            <a:r>
              <a:rPr dirty="0" sz="2800">
                <a:latin typeface="Calibri"/>
                <a:cs typeface="Calibri"/>
              </a:rPr>
              <a:t>: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Fler</a:t>
            </a:r>
            <a:r>
              <a:rPr dirty="0" sz="2800" spc="-5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personer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som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mindre</a:t>
            </a:r>
            <a:r>
              <a:rPr dirty="0" sz="2800" spc="-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insatta röstar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på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personer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som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bara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kunnat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läsa</a:t>
            </a:r>
            <a:r>
              <a:rPr dirty="0" sz="2800" spc="-6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0000FF"/>
                </a:solidFill>
                <a:latin typeface="Calibri"/>
                <a:cs typeface="Calibri"/>
              </a:rPr>
              <a:t>om</a:t>
            </a:r>
            <a:r>
              <a:rPr dirty="0" sz="2800" spc="-25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306705">
              <a:lnSpc>
                <a:spcPts val="3070"/>
              </a:lnSpc>
              <a:spcBef>
                <a:spcPts val="1205"/>
              </a:spcBef>
            </a:pP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Innebär</a:t>
            </a:r>
            <a:r>
              <a:rPr dirty="0" sz="2800" spc="-12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detta</a:t>
            </a:r>
            <a:r>
              <a:rPr dirty="0" sz="2800" spc="-10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att</a:t>
            </a:r>
            <a:r>
              <a:rPr dirty="0" sz="2800" spc="-10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35">
                <a:solidFill>
                  <a:srgbClr val="C00000"/>
                </a:solidFill>
                <a:latin typeface="Calibri"/>
                <a:cs typeface="Calibri"/>
              </a:rPr>
              <a:t>”stärka</a:t>
            </a:r>
            <a:r>
              <a:rPr dirty="0" sz="2800" spc="-10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den</a:t>
            </a:r>
            <a:r>
              <a:rPr dirty="0" sz="2800" spc="-10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parlamentariska</a:t>
            </a:r>
            <a:r>
              <a:rPr dirty="0" sz="2800" spc="-8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organisationen”? (Styrelsens</a:t>
            </a:r>
            <a:r>
              <a:rPr dirty="0" sz="2800" spc="-6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OH</a:t>
            </a:r>
            <a:r>
              <a:rPr dirty="0" sz="2800" spc="-6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vid</a:t>
            </a:r>
            <a:r>
              <a:rPr dirty="0" sz="2800" spc="-5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fullmäktigedagen</a:t>
            </a:r>
            <a:r>
              <a:rPr dirty="0" sz="2800" spc="-6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den</a:t>
            </a:r>
            <a:r>
              <a:rPr dirty="0" sz="2800" spc="-4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23</a:t>
            </a:r>
            <a:r>
              <a:rPr dirty="0" sz="2800" spc="-6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00000"/>
                </a:solidFill>
                <a:latin typeface="Calibri"/>
                <a:cs typeface="Calibri"/>
              </a:rPr>
              <a:t>november</a:t>
            </a:r>
            <a:r>
              <a:rPr dirty="0" sz="2800" spc="-6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00000"/>
                </a:solidFill>
                <a:latin typeface="Calibri"/>
                <a:cs typeface="Calibri"/>
              </a:rPr>
              <a:t>2023)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dirty="0" sz="3200">
                <a:solidFill>
                  <a:srgbClr val="00AFEF"/>
                </a:solidFill>
                <a:latin typeface="Calibri"/>
                <a:cs typeface="Calibri"/>
              </a:rPr>
              <a:t>Digitala</a:t>
            </a:r>
            <a:r>
              <a:rPr dirty="0" sz="3200" spc="-85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AFEF"/>
                </a:solidFill>
                <a:latin typeface="Calibri"/>
                <a:cs typeface="Calibri"/>
              </a:rPr>
              <a:t>val</a:t>
            </a:r>
            <a:r>
              <a:rPr dirty="0" sz="3200" spc="-85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AFEF"/>
                </a:solidFill>
                <a:latin typeface="Calibri"/>
                <a:cs typeface="Calibri"/>
              </a:rPr>
              <a:t>i</a:t>
            </a:r>
            <a:r>
              <a:rPr dirty="0" sz="3200" spc="-10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00AFEF"/>
                </a:solidFill>
                <a:latin typeface="Calibri"/>
                <a:cs typeface="Calibri"/>
              </a:rPr>
              <a:t>praktiken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2800">
                <a:latin typeface="Calibri"/>
                <a:cs typeface="Calibri"/>
              </a:rPr>
              <a:t>Stor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administration</a:t>
            </a:r>
            <a:r>
              <a:rPr dirty="0" sz="2800" spc="-10">
                <a:latin typeface="Calibri"/>
                <a:cs typeface="Calibri"/>
              </a:rPr>
              <a:t>,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mycket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extrajobb</a:t>
            </a:r>
            <a:r>
              <a:rPr dirty="0" sz="2800" spc="-7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AFEF"/>
                </a:solidFill>
                <a:latin typeface="Calibri"/>
                <a:cs typeface="Calibri"/>
              </a:rPr>
              <a:t>se</a:t>
            </a:r>
            <a:r>
              <a:rPr dirty="0" sz="2600" spc="-7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AFEF"/>
                </a:solidFill>
                <a:latin typeface="Calibri"/>
                <a:cs typeface="Calibri"/>
              </a:rPr>
              <a:t>bilagorna</a:t>
            </a:r>
            <a:r>
              <a:rPr dirty="0" sz="2600" spc="-80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AFEF"/>
                </a:solidFill>
                <a:latin typeface="Calibri"/>
                <a:cs typeface="Calibri"/>
              </a:rPr>
              <a:t>till</a:t>
            </a:r>
            <a:r>
              <a:rPr dirty="0" sz="2600" spc="-75">
                <a:solidFill>
                  <a:srgbClr val="00AFE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00AFEF"/>
                </a:solidFill>
                <a:latin typeface="Calibri"/>
                <a:cs typeface="Calibri"/>
              </a:rPr>
              <a:t>motionen!</a:t>
            </a:r>
            <a:endParaRPr sz="2600">
              <a:latin typeface="Calibri"/>
              <a:cs typeface="Calibri"/>
            </a:endParaRPr>
          </a:p>
          <a:p>
            <a:pPr marL="12700" marR="38100">
              <a:lnSpc>
                <a:spcPts val="3080"/>
              </a:lnSpc>
              <a:spcBef>
                <a:spcPts val="1250"/>
              </a:spcBef>
            </a:pPr>
            <a:r>
              <a:rPr dirty="0" sz="2800" spc="-10">
                <a:latin typeface="Calibri"/>
                <a:cs typeface="Calibri"/>
              </a:rPr>
              <a:t>Val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flera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steg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teknikberoende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som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innebär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osäkerheter</a:t>
            </a:r>
            <a:r>
              <a:rPr dirty="0" sz="2800" spc="-10">
                <a:latin typeface="Calibri"/>
                <a:cs typeface="Calibri"/>
              </a:rPr>
              <a:t>. </a:t>
            </a:r>
            <a:r>
              <a:rPr dirty="0" sz="2800">
                <a:latin typeface="Calibri"/>
                <a:cs typeface="Calibri"/>
              </a:rPr>
              <a:t>Inga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konkreta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uppgifter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om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genomförande,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inga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tester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har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gjorts.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8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solidFill>
                  <a:srgbClr val="0000FF"/>
                </a:solidFill>
              </a:rPr>
              <a:t>Fjärde</a:t>
            </a:r>
            <a:r>
              <a:rPr dirty="0" sz="3200" spc="-100">
                <a:solidFill>
                  <a:srgbClr val="0000FF"/>
                </a:solidFill>
              </a:rPr>
              <a:t> </a:t>
            </a:r>
            <a:r>
              <a:rPr dirty="0" sz="3200" spc="-10">
                <a:solidFill>
                  <a:srgbClr val="0000FF"/>
                </a:solidFill>
              </a:rPr>
              <a:t>stycket</a:t>
            </a:r>
            <a:r>
              <a:rPr dirty="0" sz="3200" spc="-80">
                <a:solidFill>
                  <a:srgbClr val="0000FF"/>
                </a:solidFill>
              </a:rPr>
              <a:t> </a:t>
            </a:r>
            <a:r>
              <a:rPr dirty="0" sz="3200">
                <a:solidFill>
                  <a:srgbClr val="0000FF"/>
                </a:solidFill>
              </a:rPr>
              <a:t>nedifrån</a:t>
            </a:r>
            <a:r>
              <a:rPr dirty="0" sz="3200" spc="-90">
                <a:solidFill>
                  <a:srgbClr val="0000FF"/>
                </a:solidFill>
              </a:rPr>
              <a:t> </a:t>
            </a:r>
            <a:r>
              <a:rPr dirty="0" sz="3200"/>
              <a:t>i</a:t>
            </a:r>
            <a:r>
              <a:rPr dirty="0" sz="3200" spc="-85"/>
              <a:t> </a:t>
            </a:r>
            <a:r>
              <a:rPr dirty="0" sz="3200" spc="-10"/>
              <a:t>förslaget</a:t>
            </a:r>
            <a:r>
              <a:rPr dirty="0" sz="3200" spc="-100"/>
              <a:t> </a:t>
            </a:r>
            <a:r>
              <a:rPr dirty="0" sz="3200"/>
              <a:t>till</a:t>
            </a:r>
            <a:r>
              <a:rPr dirty="0" sz="3200" spc="-85"/>
              <a:t> </a:t>
            </a:r>
            <a:r>
              <a:rPr dirty="0" sz="3200" spc="-10"/>
              <a:t>arbetsordning</a:t>
            </a:r>
            <a:endParaRPr sz="3200"/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41019" y="1544066"/>
          <a:ext cx="9733915" cy="5113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/>
                <a:gridCol w="4826000"/>
              </a:tblGrid>
              <a:tr h="5607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26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600" spc="-5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26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Mitt</a:t>
                      </a:r>
                      <a:r>
                        <a:rPr dirty="0" sz="2600" spc="-1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946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6650">
                <a:tc>
                  <a:txBody>
                    <a:bodyPr/>
                    <a:lstStyle/>
                    <a:p>
                      <a:pPr algn="just" marL="67945">
                        <a:lnSpc>
                          <a:spcPts val="3065"/>
                        </a:lnSpc>
                        <a:spcBef>
                          <a:spcPts val="185"/>
                        </a:spcBef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Även</a:t>
                      </a:r>
                      <a:r>
                        <a:rPr dirty="0" sz="26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treck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debatten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kan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algn="just" marL="67945" marR="439420">
                        <a:lnSpc>
                          <a:spcPct val="96900"/>
                        </a:lnSpc>
                        <a:spcBef>
                          <a:spcPts val="45"/>
                        </a:spcBef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begäras,</a:t>
                      </a:r>
                      <a:r>
                        <a:rPr dirty="0" sz="2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tas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då</a:t>
                      </a:r>
                      <a:r>
                        <a:rPr dirty="0" sz="2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alltid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upp</a:t>
                      </a:r>
                      <a:r>
                        <a:rPr dirty="0" sz="2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till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behandling.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Innan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streck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sättes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 justeras</a:t>
                      </a:r>
                      <a:r>
                        <a:rPr dirty="0" sz="26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samtliga</a:t>
                      </a:r>
                      <a:r>
                        <a:rPr dirty="0" sz="26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yrkanden.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59079">
                        <a:lnSpc>
                          <a:spcPts val="3010"/>
                        </a:lnSpc>
                        <a:spcBef>
                          <a:spcPts val="375"/>
                        </a:spcBef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treck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debatten</a:t>
                      </a:r>
                      <a:r>
                        <a:rPr dirty="0" sz="2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kan</a:t>
                      </a:r>
                      <a:r>
                        <a:rPr dirty="0" sz="2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begäras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latin typeface="Calibri"/>
                          <a:cs typeface="Calibri"/>
                        </a:rPr>
                        <a:t>och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tas</a:t>
                      </a:r>
                      <a:r>
                        <a:rPr dirty="0" sz="2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då</a:t>
                      </a:r>
                      <a:r>
                        <a:rPr dirty="0" sz="2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alltid</a:t>
                      </a:r>
                      <a:r>
                        <a:rPr dirty="0" sz="2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upp</a:t>
                      </a:r>
                      <a:r>
                        <a:rPr dirty="0" sz="2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behandling.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2885"/>
                        </a:lnSpc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Innan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streck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sättes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6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eventuella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 marR="184785">
                        <a:lnSpc>
                          <a:spcPts val="3010"/>
                        </a:lnSpc>
                        <a:spcBef>
                          <a:spcPts val="145"/>
                        </a:spcBef>
                      </a:pP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yrkanden</a:t>
                      </a:r>
                      <a:r>
                        <a:rPr dirty="0" sz="26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26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ännu</a:t>
                      </a:r>
                      <a:r>
                        <a:rPr dirty="0" sz="26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6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framförts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muntligt</a:t>
                      </a:r>
                      <a:r>
                        <a:rPr dirty="0" sz="26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anmälas,</a:t>
                      </a:r>
                      <a:r>
                        <a:rPr dirty="0" sz="26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varefter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2945"/>
                        </a:lnSpc>
                      </a:pPr>
                      <a:r>
                        <a:rPr dirty="0" sz="2600">
                          <a:latin typeface="Calibri"/>
                          <a:cs typeface="Calibri"/>
                        </a:rPr>
                        <a:t>samtliga</a:t>
                      </a:r>
                      <a:r>
                        <a:rPr dirty="0" sz="26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yrkanden</a:t>
                      </a:r>
                      <a:r>
                        <a:rPr dirty="0" sz="26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justeras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6300">
                <a:tc gridSpan="2">
                  <a:txBody>
                    <a:bodyPr/>
                    <a:lstStyle/>
                    <a:p>
                      <a:pPr marL="4892675" marR="559435">
                        <a:lnSpc>
                          <a:spcPts val="3010"/>
                        </a:lnSpc>
                        <a:spcBef>
                          <a:spcPts val="1764"/>
                        </a:spcBef>
                      </a:pP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6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6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alla</a:t>
                      </a:r>
                      <a:r>
                        <a:rPr dirty="0" sz="26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6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kunna</a:t>
                      </a:r>
                      <a:r>
                        <a:rPr dirty="0" sz="26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yttra</a:t>
                      </a:r>
                      <a:r>
                        <a:rPr dirty="0" sz="26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sig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över</a:t>
                      </a:r>
                      <a:r>
                        <a:rPr dirty="0" sz="2600" spc="-1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samtliga</a:t>
                      </a:r>
                      <a:r>
                        <a:rPr dirty="0" sz="26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yrkanden</a:t>
                      </a:r>
                      <a:r>
                        <a:rPr dirty="0" sz="2600" spc="-1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får</a:t>
                      </a:r>
                      <a:r>
                        <a:rPr dirty="0" sz="2600" spc="-1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inga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4892675" marR="181610">
                        <a:lnSpc>
                          <a:spcPts val="3010"/>
                        </a:lnSpc>
                        <a:spcBef>
                          <a:spcPts val="20"/>
                        </a:spcBef>
                      </a:pP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nya</a:t>
                      </a:r>
                      <a:r>
                        <a:rPr dirty="0" sz="2600" spc="-6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yrkanden</a:t>
                      </a:r>
                      <a:r>
                        <a:rPr dirty="0" sz="2600" spc="-6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framföras</a:t>
                      </a:r>
                      <a:r>
                        <a:rPr dirty="0" sz="2600" spc="-6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600" spc="-6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600" spc="-7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sista talaromgången</a:t>
                      </a:r>
                      <a:r>
                        <a:rPr dirty="0" sz="26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utan</a:t>
                      </a:r>
                      <a:r>
                        <a:rPr dirty="0" sz="2600" spc="-8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måste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4892675">
                        <a:lnSpc>
                          <a:spcPts val="2945"/>
                        </a:lnSpc>
                      </a:pP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anmälas</a:t>
                      </a:r>
                      <a:r>
                        <a:rPr dirty="0" sz="26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innan</a:t>
                      </a:r>
                      <a:r>
                        <a:rPr dirty="0" sz="2600" spc="-3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600" spc="-3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börjar.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224154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/>
          <p:nvPr/>
        </p:nvSpPr>
        <p:spPr>
          <a:xfrm>
            <a:off x="10158476" y="7137354"/>
            <a:ext cx="189865" cy="184785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100" spc="-25">
                <a:latin typeface="Georgia"/>
                <a:cs typeface="Georgia"/>
              </a:rPr>
              <a:t>30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" name="object 2" descr=""/>
          <p:cNvSpPr txBox="1"/>
          <p:nvPr/>
        </p:nvSpPr>
        <p:spPr>
          <a:xfrm>
            <a:off x="528319" y="478281"/>
            <a:ext cx="9660890" cy="4577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215"/>
              </a:lnSpc>
              <a:spcBef>
                <a:spcPts val="95"/>
              </a:spcBef>
            </a:pP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Ingegerd</a:t>
            </a:r>
            <a:r>
              <a:rPr dirty="0" sz="2800" spc="-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Rönnberg</a:t>
            </a:r>
            <a:r>
              <a:rPr dirty="0" sz="2800" spc="-6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(Göken)</a:t>
            </a:r>
            <a:r>
              <a:rPr dirty="0" sz="2800" spc="-6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dirty="0" sz="28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28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65</a:t>
            </a:r>
            <a:r>
              <a:rPr dirty="0" sz="2800">
                <a:latin typeface="Calibri"/>
                <a:cs typeface="Calibri"/>
              </a:rPr>
              <a:t>: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”Som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motiv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…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anger</a:t>
            </a:r>
            <a:endParaRPr sz="2800">
              <a:latin typeface="Calibri"/>
              <a:cs typeface="Calibri"/>
            </a:endParaRPr>
          </a:p>
          <a:p>
            <a:pPr marL="12700" marR="20320">
              <a:lnSpc>
                <a:spcPts val="3070"/>
              </a:lnSpc>
              <a:spcBef>
                <a:spcPts val="200"/>
              </a:spcBef>
            </a:pPr>
            <a:r>
              <a:rPr dirty="0" sz="2800">
                <a:latin typeface="Calibri"/>
                <a:cs typeface="Calibri"/>
              </a:rPr>
              <a:t>gruppen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skulle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ökad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transparens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få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medlemmar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mer </a:t>
            </a:r>
            <a:r>
              <a:rPr dirty="0" sz="2800" spc="-10">
                <a:latin typeface="Calibri"/>
                <a:cs typeface="Calibri"/>
              </a:rPr>
              <a:t>intresserade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av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SKB:s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verksamhet.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Men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inte</a:t>
            </a:r>
            <a:r>
              <a:rPr dirty="0" sz="2800" spc="-9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ökar</a:t>
            </a:r>
            <a:r>
              <a:rPr dirty="0" sz="2800" spc="-85" b="1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det</a:t>
            </a:r>
            <a:endParaRPr sz="2800">
              <a:latin typeface="Calibri"/>
              <a:cs typeface="Calibri"/>
            </a:endParaRPr>
          </a:p>
          <a:p>
            <a:pPr marL="12700" marR="427990">
              <a:lnSpc>
                <a:spcPts val="3080"/>
              </a:lnSpc>
              <a:spcBef>
                <a:spcPts val="5"/>
              </a:spcBef>
            </a:pPr>
            <a:r>
              <a:rPr dirty="0" sz="2800" spc="-20" b="1">
                <a:latin typeface="Calibri"/>
                <a:cs typeface="Calibri"/>
              </a:rPr>
              <a:t>engagemanget</a:t>
            </a:r>
            <a:r>
              <a:rPr dirty="0" sz="2800" spc="-4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för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vad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SKB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gör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vart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föreningen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är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på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väg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att </a:t>
            </a:r>
            <a:r>
              <a:rPr dirty="0" sz="2800" spc="-20" b="1">
                <a:latin typeface="Calibri"/>
                <a:cs typeface="Calibri"/>
              </a:rPr>
              <a:t>sitta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ensam</a:t>
            </a:r>
            <a:r>
              <a:rPr dirty="0" sz="2800" spc="-5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i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sin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lägenhet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och</a:t>
            </a:r>
            <a:r>
              <a:rPr dirty="0" sz="2800" spc="-5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rösta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på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fullmäktigekandidater.</a:t>
            </a:r>
            <a:r>
              <a:rPr dirty="0" sz="2800" spc="-10">
                <a:latin typeface="Calibri"/>
                <a:cs typeface="Calibri"/>
              </a:rPr>
              <a:t>”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220"/>
              </a:lnSpc>
              <a:spcBef>
                <a:spcPts val="2055"/>
              </a:spcBef>
            </a:pP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Göte</a:t>
            </a:r>
            <a:r>
              <a:rPr dirty="0" sz="2800" spc="-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Långberg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(köande)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dirty="0" sz="2800" spc="-7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66</a:t>
            </a:r>
            <a:r>
              <a:rPr dirty="0" sz="2800">
                <a:latin typeface="Calibri"/>
                <a:cs typeface="Calibri"/>
              </a:rPr>
              <a:t>: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”Det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befintliga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systemet</a:t>
            </a:r>
            <a:endParaRPr sz="2800">
              <a:latin typeface="Calibri"/>
              <a:cs typeface="Calibri"/>
            </a:endParaRPr>
          </a:p>
          <a:p>
            <a:pPr marL="12700" marR="386080">
              <a:lnSpc>
                <a:spcPct val="91500"/>
              </a:lnSpc>
              <a:spcBef>
                <a:spcPts val="145"/>
              </a:spcBef>
            </a:pPr>
            <a:r>
              <a:rPr dirty="0" sz="2800">
                <a:latin typeface="Calibri"/>
                <a:cs typeface="Calibri"/>
              </a:rPr>
              <a:t>för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val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uppfattas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som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bra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som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köande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nöjda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med.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Det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ger </a:t>
            </a:r>
            <a:r>
              <a:rPr dirty="0" sz="2800">
                <a:latin typeface="Calibri"/>
                <a:cs typeface="Calibri"/>
              </a:rPr>
              <a:t>engagemang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synlighet.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Rent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praktiskt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förefaller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det </a:t>
            </a:r>
            <a:r>
              <a:rPr dirty="0" sz="2800" spc="-10" b="1">
                <a:latin typeface="Calibri"/>
                <a:cs typeface="Calibri"/>
              </a:rPr>
              <a:t>svåröverblickbart</a:t>
            </a:r>
            <a:r>
              <a:rPr dirty="0" sz="2800" spc="-100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välja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ett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hundratal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delegater.”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25"/>
              </a:spcBef>
            </a:pPr>
            <a:r>
              <a:rPr dirty="0" sz="2800" spc="-35">
                <a:solidFill>
                  <a:srgbClr val="0000FF"/>
                </a:solidFill>
                <a:latin typeface="Calibri"/>
                <a:cs typeface="Calibri"/>
              </a:rPr>
              <a:t>Fullm+suppl</a:t>
            </a:r>
            <a:r>
              <a:rPr dirty="0" sz="2800" spc="-11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45">
                <a:solidFill>
                  <a:srgbClr val="0000FF"/>
                </a:solidFill>
                <a:latin typeface="Calibri"/>
                <a:cs typeface="Calibri"/>
              </a:rPr>
              <a:t>(Svetsaren)</a:t>
            </a:r>
            <a:r>
              <a:rPr dirty="0" sz="2800" spc="-9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dirty="0" sz="2800" spc="-10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30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2800" spc="-10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67</a:t>
            </a:r>
            <a:r>
              <a:rPr dirty="0" sz="2800" spc="-9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pekar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på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”</a:t>
            </a:r>
            <a:r>
              <a:rPr dirty="0" sz="2800" spc="-40" b="1">
                <a:latin typeface="Calibri"/>
                <a:cs typeface="Calibri"/>
              </a:rPr>
              <a:t>risker</a:t>
            </a:r>
            <a:r>
              <a:rPr dirty="0" sz="2800" spc="-8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och</a:t>
            </a:r>
            <a:r>
              <a:rPr dirty="0" sz="2800" spc="-110" b="1">
                <a:latin typeface="Calibri"/>
                <a:cs typeface="Calibri"/>
              </a:rPr>
              <a:t> </a:t>
            </a:r>
            <a:r>
              <a:rPr dirty="0" sz="2800" spc="-40" b="1">
                <a:latin typeface="Calibri"/>
                <a:cs typeface="Calibri"/>
              </a:rPr>
              <a:t>svagheter</a:t>
            </a:r>
            <a:r>
              <a:rPr dirty="0" sz="2800" spc="-40">
                <a:latin typeface="Calibri"/>
                <a:cs typeface="Calibri"/>
              </a:rPr>
              <a:t>”.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69213" y="5381371"/>
            <a:ext cx="8676005" cy="1223010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151130" marR="254000">
              <a:lnSpc>
                <a:spcPts val="4029"/>
              </a:lnSpc>
              <a:spcBef>
                <a:spcPts val="240"/>
              </a:spcBef>
            </a:pPr>
            <a:r>
              <a:rPr dirty="0" sz="2800" spc="-45">
                <a:latin typeface="Calibri"/>
                <a:cs typeface="Calibri"/>
              </a:rPr>
              <a:t>Demokrati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är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personligt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engagemang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meningsutbyten. </a:t>
            </a:r>
            <a:r>
              <a:rPr dirty="0" sz="2800">
                <a:latin typeface="Calibri"/>
                <a:cs typeface="Calibri"/>
              </a:rPr>
              <a:t>Jag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yrkar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bifall</a:t>
            </a:r>
            <a:r>
              <a:rPr dirty="0" sz="2800" spc="-6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till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motionerna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65,</a:t>
            </a:r>
            <a:r>
              <a:rPr dirty="0" sz="2800" spc="-6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67</a:t>
            </a:r>
            <a:r>
              <a:rPr dirty="0" sz="2800" spc="-6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och</a:t>
            </a:r>
            <a:r>
              <a:rPr dirty="0" sz="2800" spc="-4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0000FF"/>
                </a:solidFill>
                <a:latin typeface="Calibri"/>
                <a:cs typeface="Calibri"/>
              </a:rPr>
              <a:t>70</a:t>
            </a:r>
            <a:r>
              <a:rPr dirty="0" sz="2800" spc="-25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3</a:t>
            </a:r>
            <a:r>
              <a:rPr dirty="0" spc="-25"/>
              <a:t>1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688594"/>
            <a:ext cx="31470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FF"/>
                </a:solidFill>
              </a:rPr>
              <a:t>§</a:t>
            </a:r>
            <a:r>
              <a:rPr dirty="0" spc="-4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8.19</a:t>
            </a:r>
            <a:r>
              <a:rPr dirty="0" spc="-30">
                <a:solidFill>
                  <a:srgbClr val="0000FF"/>
                </a:solidFill>
              </a:rPr>
              <a:t> </a:t>
            </a:r>
            <a:r>
              <a:rPr dirty="0" spc="-10">
                <a:solidFill>
                  <a:srgbClr val="0000FF"/>
                </a:solidFill>
              </a:rPr>
              <a:t>Röstlängd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41019" y="1463294"/>
          <a:ext cx="9733915" cy="3404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7705"/>
                <a:gridCol w="5153025"/>
              </a:tblGrid>
              <a:tr h="420370">
                <a:tc>
                  <a:txBody>
                    <a:bodyPr/>
                    <a:lstStyle/>
                    <a:p>
                      <a:pPr marL="67945">
                        <a:lnSpc>
                          <a:spcPts val="2980"/>
                        </a:lnSpc>
                      </a:pPr>
                      <a:r>
                        <a:rPr dirty="0" sz="26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600" spc="-5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980"/>
                        </a:lnSpc>
                      </a:pPr>
                      <a:r>
                        <a:rPr dirty="0" sz="26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Mitt</a:t>
                      </a:r>
                      <a:r>
                        <a:rPr dirty="0" sz="2600" spc="-1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4500">
                <a:tc>
                  <a:txBody>
                    <a:bodyPr/>
                    <a:lstStyle/>
                    <a:p>
                      <a:pPr marL="67945">
                        <a:lnSpc>
                          <a:spcPts val="2945"/>
                        </a:lnSpc>
                      </a:pPr>
                      <a:r>
                        <a:rPr dirty="0" sz="26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600" spc="-9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50" b="1" i="1">
                          <a:latin typeface="Calibri"/>
                          <a:cs typeface="Calibri"/>
                        </a:rPr>
                        <a:t>8.19</a:t>
                      </a:r>
                      <a:r>
                        <a:rPr dirty="0" sz="2600" spc="-9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latin typeface="Calibri"/>
                          <a:cs typeface="Calibri"/>
                        </a:rPr>
                        <a:t>Röstlängd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7945" marR="306070">
                        <a:lnSpc>
                          <a:spcPts val="2860"/>
                        </a:lnSpc>
                        <a:spcBef>
                          <a:spcPts val="275"/>
                        </a:spcBef>
                      </a:pPr>
                      <a:r>
                        <a:rPr dirty="0" sz="2600" spc="-60">
                          <a:latin typeface="Calibri"/>
                          <a:cs typeface="Calibri"/>
                        </a:rPr>
                        <a:t>Inför</a:t>
                      </a:r>
                      <a:r>
                        <a:rPr dirty="0" sz="2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medlemsmöte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det </a:t>
                      </a:r>
                      <a:r>
                        <a:rPr dirty="0" sz="26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upprättas</a:t>
                      </a:r>
                      <a:r>
                        <a:rPr dirty="0" sz="26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förteckning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över 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röstberättigade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55">
                          <a:latin typeface="Calibri"/>
                          <a:cs typeface="Calibri"/>
                        </a:rPr>
                        <a:t>medlemmar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förvaltningsenheten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50">
                          <a:latin typeface="Calibri"/>
                          <a:cs typeface="Calibri"/>
                        </a:rPr>
                        <a:t>(röstlängd).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7945" marR="346710" indent="205740">
                        <a:lnSpc>
                          <a:spcPts val="2860"/>
                        </a:lnSpc>
                        <a:spcBef>
                          <a:spcPts val="190"/>
                        </a:spcBef>
                      </a:pPr>
                      <a:r>
                        <a:rPr dirty="0" sz="26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Röstlängden</a:t>
                      </a:r>
                      <a:r>
                        <a:rPr dirty="0" sz="26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6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upprättas</a:t>
                      </a:r>
                      <a:r>
                        <a:rPr dirty="0" sz="26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per </a:t>
                      </a:r>
                      <a:r>
                        <a:rPr dirty="0" sz="26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dirty="0" sz="26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6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april.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945"/>
                        </a:lnSpc>
                      </a:pPr>
                      <a:r>
                        <a:rPr dirty="0" sz="26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600" spc="-9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50" b="1" i="1">
                          <a:latin typeface="Calibri"/>
                          <a:cs typeface="Calibri"/>
                        </a:rPr>
                        <a:t>8.19</a:t>
                      </a:r>
                      <a:r>
                        <a:rPr dirty="0" sz="2600" spc="-9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 b="1" i="1">
                          <a:latin typeface="Calibri"/>
                          <a:cs typeface="Calibri"/>
                        </a:rPr>
                        <a:t>Röstlängd</a:t>
                      </a:r>
                      <a:endParaRPr sz="2600">
                        <a:latin typeface="Calibri"/>
                        <a:cs typeface="Calibri"/>
                      </a:endParaRPr>
                    </a:p>
                    <a:p>
                      <a:pPr marL="67945" marR="83185">
                        <a:lnSpc>
                          <a:spcPct val="91500"/>
                        </a:lnSpc>
                        <a:spcBef>
                          <a:spcPts val="229"/>
                        </a:spcBef>
                      </a:pPr>
                      <a:r>
                        <a:rPr dirty="0" sz="26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Tidigast</a:t>
                      </a:r>
                      <a:r>
                        <a:rPr dirty="0" sz="26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tre</a:t>
                      </a:r>
                      <a:r>
                        <a:rPr dirty="0" sz="2600" spc="-1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veckor</a:t>
                      </a:r>
                      <a:r>
                        <a:rPr dirty="0" sz="26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före</a:t>
                      </a:r>
                      <a:r>
                        <a:rPr dirty="0" sz="2600" spc="-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6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senast</a:t>
                      </a:r>
                      <a:r>
                        <a:rPr dirty="0" sz="26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 </a:t>
                      </a:r>
                      <a:r>
                        <a:rPr dirty="0" sz="26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vecka</a:t>
                      </a:r>
                      <a:r>
                        <a:rPr dirty="0" sz="26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före 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medlemsmöte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0">
                          <a:latin typeface="Calibri"/>
                          <a:cs typeface="Calibri"/>
                        </a:rPr>
                        <a:t>ska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genom </a:t>
                      </a:r>
                      <a:r>
                        <a:rPr dirty="0" sz="26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6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försorg</a:t>
                      </a:r>
                      <a:r>
                        <a:rPr dirty="0" sz="26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förteckning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latin typeface="Calibri"/>
                          <a:cs typeface="Calibri"/>
                        </a:rPr>
                        <a:t>över </a:t>
                      </a:r>
                      <a:r>
                        <a:rPr dirty="0" sz="2600" spc="-75">
                          <a:latin typeface="Calibri"/>
                          <a:cs typeface="Calibri"/>
                        </a:rPr>
                        <a:t>röstberättigade </a:t>
                      </a:r>
                      <a:r>
                        <a:rPr dirty="0" sz="2600" spc="-55">
                          <a:latin typeface="Calibri"/>
                          <a:cs typeface="Calibri"/>
                        </a:rPr>
                        <a:t>medlemmar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förvalt- </a:t>
                      </a:r>
                      <a:r>
                        <a:rPr dirty="0" sz="2600" spc="-55">
                          <a:latin typeface="Calibri"/>
                          <a:cs typeface="Calibri"/>
                        </a:rPr>
                        <a:t>ningsenheten</a:t>
                      </a:r>
                      <a:r>
                        <a:rPr dirty="0" sz="2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respektive </a:t>
                      </a:r>
                      <a:r>
                        <a:rPr dirty="0" sz="26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bland</a:t>
                      </a:r>
                      <a:r>
                        <a:rPr dirty="0" sz="26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boende </a:t>
                      </a:r>
                      <a:r>
                        <a:rPr dirty="0" sz="2600" spc="-65">
                          <a:latin typeface="Calibri"/>
                          <a:cs typeface="Calibri"/>
                        </a:rPr>
                        <a:t>(röstlängd)</a:t>
                      </a:r>
                      <a:r>
                        <a:rPr dirty="0" sz="2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upprättas</a:t>
                      </a:r>
                      <a:r>
                        <a:rPr dirty="0" sz="26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6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skickas</a:t>
                      </a:r>
                      <a:r>
                        <a:rPr dirty="0" sz="26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till </a:t>
                      </a:r>
                      <a:r>
                        <a:rPr dirty="0" sz="26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kvartersrådet</a:t>
                      </a:r>
                      <a:r>
                        <a:rPr dirty="0" sz="26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6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respektive </a:t>
                      </a:r>
                      <a:r>
                        <a:rPr dirty="0" sz="26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köanderådet</a:t>
                      </a:r>
                      <a:r>
                        <a:rPr dirty="0" sz="2600" spc="-10">
                          <a:latin typeface="Calibri"/>
                          <a:cs typeface="Calibri"/>
                        </a:rPr>
                        <a:t>.</a:t>
                      </a:r>
                      <a:endParaRPr sz="2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528319" y="5043297"/>
            <a:ext cx="9661525" cy="1148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990"/>
              </a:lnSpc>
              <a:spcBef>
                <a:spcPts val="100"/>
              </a:spcBef>
            </a:pP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Vem</a:t>
            </a:r>
            <a:r>
              <a:rPr dirty="0" sz="2600" spc="-9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som</a:t>
            </a:r>
            <a:r>
              <a:rPr dirty="0" sz="2600" spc="-8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20">
                <a:solidFill>
                  <a:srgbClr val="0000FF"/>
                </a:solidFill>
                <a:latin typeface="Calibri"/>
                <a:cs typeface="Calibri"/>
              </a:rPr>
              <a:t>upprättar</a:t>
            </a:r>
            <a:r>
              <a:rPr dirty="0" sz="2600" spc="-8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0000FF"/>
                </a:solidFill>
                <a:latin typeface="Calibri"/>
                <a:cs typeface="Calibri"/>
              </a:rPr>
              <a:t>röstlängden</a:t>
            </a:r>
            <a:r>
              <a:rPr dirty="0" sz="2600" spc="-9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måste</a:t>
            </a:r>
            <a:r>
              <a:rPr dirty="0" sz="2600" spc="-8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0000FF"/>
                </a:solidFill>
                <a:latin typeface="Calibri"/>
                <a:cs typeface="Calibri"/>
              </a:rPr>
              <a:t>anges.</a:t>
            </a:r>
            <a:endParaRPr sz="2600">
              <a:latin typeface="Calibri"/>
              <a:cs typeface="Calibri"/>
            </a:endParaRPr>
          </a:p>
          <a:p>
            <a:pPr marL="12700" marR="5080">
              <a:lnSpc>
                <a:spcPts val="2860"/>
              </a:lnSpc>
              <a:spcBef>
                <a:spcPts val="185"/>
              </a:spcBef>
            </a:pPr>
            <a:r>
              <a:rPr dirty="0" sz="2600" spc="-10">
                <a:solidFill>
                  <a:srgbClr val="0000FF"/>
                </a:solidFill>
                <a:latin typeface="Calibri"/>
                <a:cs typeface="Calibri"/>
              </a:rPr>
              <a:t>Röstlängd</a:t>
            </a:r>
            <a:r>
              <a:rPr dirty="0" sz="2600" spc="-10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ska</a:t>
            </a:r>
            <a:r>
              <a:rPr dirty="0" sz="2600" spc="-9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20">
                <a:solidFill>
                  <a:srgbClr val="0000FF"/>
                </a:solidFill>
                <a:latin typeface="Calibri"/>
                <a:cs typeface="Calibri"/>
              </a:rPr>
              <a:t>upprättas</a:t>
            </a:r>
            <a:r>
              <a:rPr dirty="0" sz="2600" spc="-9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också</a:t>
            </a:r>
            <a:r>
              <a:rPr dirty="0" sz="2600" spc="-10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inför</a:t>
            </a:r>
            <a:r>
              <a:rPr dirty="0" sz="2600" spc="-9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extra</a:t>
            </a:r>
            <a:r>
              <a:rPr dirty="0" sz="2600" spc="-10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medlemsmöte.</a:t>
            </a:r>
            <a:r>
              <a:rPr dirty="0" sz="2600" spc="-10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Därför</a:t>
            </a:r>
            <a:r>
              <a:rPr dirty="0" sz="2600" spc="-10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kan</a:t>
            </a:r>
            <a:r>
              <a:rPr dirty="0" sz="2600" spc="-10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20">
                <a:solidFill>
                  <a:srgbClr val="0000FF"/>
                </a:solidFill>
                <a:latin typeface="Calibri"/>
                <a:cs typeface="Calibri"/>
              </a:rPr>
              <a:t>inte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datum</a:t>
            </a:r>
            <a:r>
              <a:rPr dirty="0" sz="2600" spc="-2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anges</a:t>
            </a:r>
            <a:r>
              <a:rPr dirty="0" sz="2600" spc="-2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till</a:t>
            </a:r>
            <a:r>
              <a:rPr dirty="0" sz="2600" spc="-2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den</a:t>
            </a:r>
            <a:r>
              <a:rPr dirty="0" sz="2600" spc="-3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>
                <a:solidFill>
                  <a:srgbClr val="0000FF"/>
                </a:solidFill>
                <a:latin typeface="Calibri"/>
                <a:cs typeface="Calibri"/>
              </a:rPr>
              <a:t>1</a:t>
            </a:r>
            <a:r>
              <a:rPr dirty="0" sz="2600" spc="-4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600" spc="-10">
                <a:solidFill>
                  <a:srgbClr val="0000FF"/>
                </a:solidFill>
                <a:latin typeface="Calibri"/>
                <a:cs typeface="Calibri"/>
              </a:rPr>
              <a:t>april.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3</a:t>
            </a:r>
            <a:r>
              <a:rPr dirty="0" spc="-25"/>
              <a:t>2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FF"/>
                </a:solidFill>
              </a:rPr>
              <a:t>§</a:t>
            </a:r>
            <a:r>
              <a:rPr dirty="0" spc="-6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17.5</a:t>
            </a:r>
            <a:r>
              <a:rPr dirty="0" spc="-55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Övrig</a:t>
            </a:r>
            <a:r>
              <a:rPr dirty="0" spc="-60">
                <a:solidFill>
                  <a:srgbClr val="0000FF"/>
                </a:solidFill>
              </a:rPr>
              <a:t> </a:t>
            </a:r>
            <a:r>
              <a:rPr dirty="0" spc="-10">
                <a:solidFill>
                  <a:srgbClr val="0000FF"/>
                </a:solidFill>
              </a:rPr>
              <a:t>lagstiftning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41019" y="1281938"/>
          <a:ext cx="9733915" cy="4808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/>
                <a:gridCol w="4826000"/>
              </a:tblGrid>
              <a:tr h="71437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30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3000" spc="-10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30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Mitt</a:t>
                      </a:r>
                      <a:r>
                        <a:rPr dirty="0" sz="3000" spc="-14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9384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30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3000" spc="-10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0" b="1" i="1">
                          <a:latin typeface="Calibri"/>
                          <a:cs typeface="Calibri"/>
                        </a:rPr>
                        <a:t>17.5</a:t>
                      </a:r>
                      <a:r>
                        <a:rPr dirty="0" sz="3000" spc="-10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5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Övrig</a:t>
                      </a:r>
                      <a:r>
                        <a:rPr dirty="0" sz="3000" spc="-90" b="1" i="1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 b="1" i="1">
                          <a:latin typeface="Calibri"/>
                          <a:cs typeface="Calibri"/>
                        </a:rPr>
                        <a:t>lagstiftning</a:t>
                      </a:r>
                      <a:endParaRPr sz="3000">
                        <a:latin typeface="Calibri"/>
                        <a:cs typeface="Calibri"/>
                      </a:endParaRPr>
                    </a:p>
                    <a:p>
                      <a:pPr marL="67945" marR="494030">
                        <a:lnSpc>
                          <a:spcPct val="101899"/>
                        </a:lnSpc>
                        <a:spcBef>
                          <a:spcPts val="955"/>
                        </a:spcBef>
                      </a:pPr>
                      <a:r>
                        <a:rPr dirty="0" sz="30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30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frågor</a:t>
                      </a:r>
                      <a:r>
                        <a:rPr dirty="0" sz="3000" spc="-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3000" spc="-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30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regleras</a:t>
                      </a:r>
                      <a:r>
                        <a:rPr dirty="0" sz="30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3000" spc="-45">
                          <a:latin typeface="Calibri"/>
                          <a:cs typeface="Calibri"/>
                        </a:rPr>
                        <a:t>dessa</a:t>
                      </a:r>
                      <a:r>
                        <a:rPr dirty="0" sz="3000" spc="-80">
                          <a:latin typeface="Calibri"/>
                          <a:cs typeface="Calibri"/>
                        </a:rPr>
                        <a:t> stadgar</a:t>
                      </a:r>
                      <a:r>
                        <a:rPr dirty="0" sz="30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65">
                          <a:latin typeface="Calibri"/>
                          <a:cs typeface="Calibri"/>
                        </a:rPr>
                        <a:t>gäller</a:t>
                      </a:r>
                      <a:r>
                        <a:rPr dirty="0" sz="30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>
                          <a:latin typeface="Calibri"/>
                          <a:cs typeface="Calibri"/>
                        </a:rPr>
                        <a:t>lagen </a:t>
                      </a:r>
                      <a:r>
                        <a:rPr dirty="0" sz="3000" spc="-60">
                          <a:latin typeface="Calibri"/>
                          <a:cs typeface="Calibri"/>
                        </a:rPr>
                        <a:t>(2002:93)</a:t>
                      </a:r>
                      <a:r>
                        <a:rPr dirty="0" sz="30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2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30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>
                          <a:latin typeface="Calibri"/>
                          <a:cs typeface="Calibri"/>
                        </a:rPr>
                        <a:t>kooperativ</a:t>
                      </a:r>
                      <a:endParaRPr sz="3000">
                        <a:latin typeface="Calibri"/>
                        <a:cs typeface="Calibri"/>
                      </a:endParaRPr>
                    </a:p>
                    <a:p>
                      <a:pPr marL="67945" marR="206375">
                        <a:lnSpc>
                          <a:spcPts val="3660"/>
                        </a:lnSpc>
                        <a:spcBef>
                          <a:spcPts val="130"/>
                        </a:spcBef>
                      </a:pPr>
                      <a:r>
                        <a:rPr dirty="0" sz="3000" spc="-80">
                          <a:latin typeface="Calibri"/>
                          <a:cs typeface="Calibri"/>
                        </a:rPr>
                        <a:t>hyresrätt</a:t>
                      </a:r>
                      <a:r>
                        <a:rPr dirty="0" sz="30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30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60">
                          <a:latin typeface="Calibri"/>
                          <a:cs typeface="Calibri"/>
                        </a:rPr>
                        <a:t>lagen</a:t>
                      </a:r>
                      <a:r>
                        <a:rPr dirty="0" sz="30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45">
                          <a:latin typeface="Calibri"/>
                          <a:cs typeface="Calibri"/>
                        </a:rPr>
                        <a:t>(2018:672) </a:t>
                      </a:r>
                      <a:r>
                        <a:rPr dirty="0" sz="3000" spc="-2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30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75">
                          <a:latin typeface="Calibri"/>
                          <a:cs typeface="Calibri"/>
                        </a:rPr>
                        <a:t>ekonomiska</a:t>
                      </a:r>
                      <a:r>
                        <a:rPr dirty="0" sz="30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>
                          <a:latin typeface="Calibri"/>
                          <a:cs typeface="Calibri"/>
                        </a:rPr>
                        <a:t>föreningar </a:t>
                      </a:r>
                      <a:r>
                        <a:rPr dirty="0" sz="30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samt</a:t>
                      </a:r>
                      <a:r>
                        <a:rPr dirty="0" sz="30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övrig</a:t>
                      </a:r>
                      <a:r>
                        <a:rPr dirty="0" sz="30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tillämplig</a:t>
                      </a:r>
                      <a:r>
                        <a:rPr dirty="0" sz="30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>
                          <a:latin typeface="Calibri"/>
                          <a:cs typeface="Calibri"/>
                        </a:rPr>
                        <a:t>lag</a:t>
                      </a:r>
                      <a:r>
                        <a:rPr dirty="0" sz="30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stift-</a:t>
                      </a:r>
                      <a:endParaRPr sz="30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3529"/>
                        </a:lnSpc>
                      </a:pPr>
                      <a:r>
                        <a:rPr dirty="0" sz="30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ning</a:t>
                      </a:r>
                      <a:r>
                        <a:rPr dirty="0" sz="3000" spc="-10">
                          <a:latin typeface="Calibri"/>
                          <a:cs typeface="Calibri"/>
                        </a:rPr>
                        <a:t>.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30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3000" spc="-11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0" b="1" i="1">
                          <a:latin typeface="Calibri"/>
                          <a:cs typeface="Calibri"/>
                        </a:rPr>
                        <a:t>17.5</a:t>
                      </a:r>
                      <a:r>
                        <a:rPr dirty="0" sz="3000" spc="-11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 b="1" i="1">
                          <a:latin typeface="Calibri"/>
                          <a:cs typeface="Calibri"/>
                        </a:rPr>
                        <a:t>Lagstiftning</a:t>
                      </a:r>
                      <a:endParaRPr sz="3000">
                        <a:latin typeface="Calibri"/>
                        <a:cs typeface="Calibri"/>
                      </a:endParaRPr>
                    </a:p>
                    <a:p>
                      <a:pPr marL="66675" marR="62865">
                        <a:lnSpc>
                          <a:spcPct val="101699"/>
                        </a:lnSpc>
                        <a:spcBef>
                          <a:spcPts val="960"/>
                        </a:spcBef>
                      </a:pPr>
                      <a:r>
                        <a:rPr dirty="0" sz="30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Vad</a:t>
                      </a:r>
                      <a:r>
                        <a:rPr dirty="0" sz="30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dirty="0" sz="30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anges</a:t>
                      </a:r>
                      <a:r>
                        <a:rPr dirty="0" sz="30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3000" spc="-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5">
                          <a:latin typeface="Calibri"/>
                          <a:cs typeface="Calibri"/>
                        </a:rPr>
                        <a:t>dessa</a:t>
                      </a:r>
                      <a:r>
                        <a:rPr dirty="0" sz="30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>
                          <a:latin typeface="Calibri"/>
                          <a:cs typeface="Calibri"/>
                        </a:rPr>
                        <a:t>stadgar </a:t>
                      </a:r>
                      <a:r>
                        <a:rPr dirty="0" sz="3000" spc="-65">
                          <a:latin typeface="Calibri"/>
                          <a:cs typeface="Calibri"/>
                        </a:rPr>
                        <a:t>gäller</a:t>
                      </a:r>
                      <a:r>
                        <a:rPr dirty="0" sz="30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dirty="0" sz="30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förutsättning</a:t>
                      </a:r>
                      <a:r>
                        <a:rPr dirty="0" sz="30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att </a:t>
                      </a:r>
                      <a:r>
                        <a:rPr dirty="0" sz="30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något</a:t>
                      </a:r>
                      <a:r>
                        <a:rPr dirty="0" sz="30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annat</a:t>
                      </a:r>
                      <a:r>
                        <a:rPr dirty="0" sz="30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30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stadgas</a:t>
                      </a:r>
                      <a:r>
                        <a:rPr dirty="0" sz="30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30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>
                          <a:latin typeface="Calibri"/>
                          <a:cs typeface="Calibri"/>
                        </a:rPr>
                        <a:t>lagen </a:t>
                      </a:r>
                      <a:r>
                        <a:rPr dirty="0" sz="3000" spc="-60">
                          <a:latin typeface="Calibri"/>
                          <a:cs typeface="Calibri"/>
                        </a:rPr>
                        <a:t>(2002:93)</a:t>
                      </a:r>
                      <a:r>
                        <a:rPr dirty="0" sz="30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2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30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75">
                          <a:latin typeface="Calibri"/>
                          <a:cs typeface="Calibri"/>
                        </a:rPr>
                        <a:t>kooperativ</a:t>
                      </a:r>
                      <a:r>
                        <a:rPr dirty="0" sz="30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>
                          <a:latin typeface="Calibri"/>
                          <a:cs typeface="Calibri"/>
                        </a:rPr>
                        <a:t>hyres- </a:t>
                      </a:r>
                      <a:r>
                        <a:rPr dirty="0" sz="3000" spc="-75">
                          <a:latin typeface="Calibri"/>
                          <a:cs typeface="Calibri"/>
                        </a:rPr>
                        <a:t>rätt</a:t>
                      </a:r>
                      <a:r>
                        <a:rPr dirty="0" sz="30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30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55">
                          <a:latin typeface="Calibri"/>
                          <a:cs typeface="Calibri"/>
                        </a:rPr>
                        <a:t>lagen</a:t>
                      </a:r>
                      <a:r>
                        <a:rPr dirty="0" sz="30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60">
                          <a:latin typeface="Calibri"/>
                          <a:cs typeface="Calibri"/>
                        </a:rPr>
                        <a:t>(2018:672)</a:t>
                      </a:r>
                      <a:r>
                        <a:rPr dirty="0" sz="30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25">
                          <a:latin typeface="Calibri"/>
                          <a:cs typeface="Calibri"/>
                        </a:rPr>
                        <a:t>om </a:t>
                      </a:r>
                      <a:r>
                        <a:rPr dirty="0" sz="3000" spc="-80">
                          <a:latin typeface="Calibri"/>
                          <a:cs typeface="Calibri"/>
                        </a:rPr>
                        <a:t>ekonomiska</a:t>
                      </a:r>
                      <a:r>
                        <a:rPr dirty="0" sz="30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70">
                          <a:latin typeface="Calibri"/>
                          <a:cs typeface="Calibri"/>
                        </a:rPr>
                        <a:t>föreningar</a:t>
                      </a:r>
                      <a:r>
                        <a:rPr dirty="0" sz="30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eller </a:t>
                      </a:r>
                      <a:r>
                        <a:rPr dirty="0" sz="30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någon</a:t>
                      </a:r>
                      <a:r>
                        <a:rPr dirty="0" sz="30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annan</a:t>
                      </a:r>
                      <a:r>
                        <a:rPr dirty="0" sz="30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3000" spc="-20">
                          <a:latin typeface="Calibri"/>
                          <a:cs typeface="Calibri"/>
                        </a:rPr>
                        <a:t>lag.</a:t>
                      </a:r>
                      <a:endParaRPr sz="30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319" y="443230"/>
            <a:ext cx="7398384" cy="12509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1700"/>
              </a:lnSpc>
              <a:spcBef>
                <a:spcPts val="95"/>
              </a:spcBef>
            </a:pPr>
            <a:r>
              <a:rPr dirty="0">
                <a:solidFill>
                  <a:srgbClr val="0000FF"/>
                </a:solidFill>
              </a:rPr>
              <a:t>Motion</a:t>
            </a:r>
            <a:r>
              <a:rPr dirty="0" spc="-120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81</a:t>
            </a:r>
            <a:r>
              <a:rPr dirty="0"/>
              <a:t>.</a:t>
            </a:r>
            <a:r>
              <a:rPr dirty="0" spc="-114"/>
              <a:t> </a:t>
            </a:r>
            <a:r>
              <a:rPr dirty="0"/>
              <a:t>Tiden</a:t>
            </a:r>
            <a:r>
              <a:rPr dirty="0" spc="-110"/>
              <a:t> </a:t>
            </a:r>
            <a:r>
              <a:rPr dirty="0"/>
              <a:t>för</a:t>
            </a:r>
            <a:r>
              <a:rPr dirty="0" spc="-114"/>
              <a:t> </a:t>
            </a:r>
            <a:r>
              <a:rPr dirty="0"/>
              <a:t>att</a:t>
            </a:r>
            <a:r>
              <a:rPr dirty="0" spc="-114"/>
              <a:t> </a:t>
            </a:r>
            <a:r>
              <a:rPr dirty="0" spc="-10"/>
              <a:t>motionera</a:t>
            </a:r>
            <a:r>
              <a:rPr dirty="0" spc="-110"/>
              <a:t> </a:t>
            </a:r>
            <a:r>
              <a:rPr dirty="0" spc="-25"/>
              <a:t>bör </a:t>
            </a:r>
            <a:r>
              <a:rPr dirty="0" spc="-10"/>
              <a:t>förlängas</a:t>
            </a:r>
            <a:r>
              <a:rPr dirty="0" spc="-95"/>
              <a:t> </a:t>
            </a:r>
            <a:r>
              <a:rPr dirty="0"/>
              <a:t>–</a:t>
            </a:r>
            <a:r>
              <a:rPr dirty="0" spc="-100"/>
              <a:t> </a:t>
            </a:r>
            <a:r>
              <a:rPr dirty="0"/>
              <a:t>inte</a:t>
            </a:r>
            <a:r>
              <a:rPr dirty="0" spc="-105"/>
              <a:t> </a:t>
            </a:r>
            <a:r>
              <a:rPr dirty="0" spc="-10"/>
              <a:t>förkortas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1825498"/>
            <a:ext cx="9561195" cy="15595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 marR="5080">
              <a:lnSpc>
                <a:spcPts val="3520"/>
              </a:lnSpc>
              <a:spcBef>
                <a:spcPts val="484"/>
              </a:spcBef>
            </a:pPr>
            <a:r>
              <a:rPr dirty="0" sz="3200">
                <a:latin typeface="Calibri"/>
                <a:cs typeface="Calibri"/>
              </a:rPr>
              <a:t>Sista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dag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för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motioner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15</a:t>
            </a:r>
            <a:r>
              <a:rPr dirty="0" sz="3200" spc="-7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januari</a:t>
            </a:r>
            <a:r>
              <a:rPr dirty="0" sz="3200" spc="-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är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en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orimlig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avkortning </a:t>
            </a:r>
            <a:r>
              <a:rPr dirty="0" sz="3200" b="1">
                <a:latin typeface="Calibri"/>
                <a:cs typeface="Calibri"/>
              </a:rPr>
              <a:t>av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slutspurten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med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motioner,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från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trettonhelgen.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3200" spc="-10">
                <a:latin typeface="Calibri"/>
                <a:cs typeface="Calibri"/>
              </a:rPr>
              <a:t>Resultat: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färre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och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sämre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30">
                <a:latin typeface="Calibri"/>
                <a:cs typeface="Calibri"/>
              </a:rPr>
              <a:t>motioner,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minskat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engagemang.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41019" y="3652139"/>
            <a:ext cx="9202420" cy="1870710"/>
            <a:chOff x="541019" y="3652139"/>
            <a:chExt cx="9202420" cy="1870710"/>
          </a:xfrm>
        </p:grpSpPr>
        <p:sp>
          <p:nvSpPr>
            <p:cNvPr id="5" name="object 5" descr=""/>
            <p:cNvSpPr/>
            <p:nvPr/>
          </p:nvSpPr>
          <p:spPr>
            <a:xfrm>
              <a:off x="541020" y="3652138"/>
              <a:ext cx="9202420" cy="1870710"/>
            </a:xfrm>
            <a:custGeom>
              <a:avLst/>
              <a:gdLst/>
              <a:ahLst/>
              <a:cxnLst/>
              <a:rect l="l" t="t" r="r" b="b"/>
              <a:pathLst>
                <a:path w="9202420" h="1870710">
                  <a:moveTo>
                    <a:pt x="9201912" y="0"/>
                  </a:moveTo>
                  <a:lnTo>
                    <a:pt x="9163812" y="0"/>
                  </a:lnTo>
                  <a:lnTo>
                    <a:pt x="9163812" y="38100"/>
                  </a:lnTo>
                  <a:lnTo>
                    <a:pt x="9163812" y="1832102"/>
                  </a:lnTo>
                  <a:lnTo>
                    <a:pt x="38100" y="1832102"/>
                  </a:lnTo>
                  <a:lnTo>
                    <a:pt x="38100" y="38100"/>
                  </a:lnTo>
                  <a:lnTo>
                    <a:pt x="9163812" y="38100"/>
                  </a:lnTo>
                  <a:lnTo>
                    <a:pt x="9163812" y="0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38100"/>
                  </a:lnTo>
                  <a:lnTo>
                    <a:pt x="0" y="1832102"/>
                  </a:lnTo>
                  <a:lnTo>
                    <a:pt x="0" y="1870202"/>
                  </a:lnTo>
                  <a:lnTo>
                    <a:pt x="38100" y="1870202"/>
                  </a:lnTo>
                  <a:lnTo>
                    <a:pt x="9163812" y="1870202"/>
                  </a:lnTo>
                  <a:lnTo>
                    <a:pt x="9201912" y="1870202"/>
                  </a:lnTo>
                  <a:lnTo>
                    <a:pt x="9201912" y="1832102"/>
                  </a:lnTo>
                  <a:lnTo>
                    <a:pt x="9201912" y="38100"/>
                  </a:lnTo>
                  <a:lnTo>
                    <a:pt x="9201912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4906" y="3825393"/>
              <a:ext cx="8793922" cy="14901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/>
          <p:nvPr/>
        </p:nvSpPr>
        <p:spPr>
          <a:xfrm>
            <a:off x="528319" y="5753861"/>
            <a:ext cx="9266555" cy="960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679"/>
              </a:lnSpc>
              <a:spcBef>
                <a:spcPts val="100"/>
              </a:spcBef>
            </a:pPr>
            <a:r>
              <a:rPr dirty="0" sz="3200">
                <a:latin typeface="Calibri"/>
                <a:cs typeface="Calibri"/>
              </a:rPr>
              <a:t>Vill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SKB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ha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engagerade</a:t>
            </a:r>
            <a:r>
              <a:rPr dirty="0" sz="3200" spc="-60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medlemmar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behöver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man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679"/>
              </a:lnSpc>
            </a:pPr>
            <a:r>
              <a:rPr dirty="0" sz="3200" b="1">
                <a:latin typeface="Calibri"/>
                <a:cs typeface="Calibri"/>
              </a:rPr>
              <a:t>ge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utrymme</a:t>
            </a:r>
            <a:r>
              <a:rPr dirty="0" sz="3200" spc="-75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för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det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engagemanget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–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inte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inskränka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det!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3</a:t>
            </a:r>
            <a:r>
              <a:rPr dirty="0" spc="-25"/>
              <a:t>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3</a:t>
            </a:r>
            <a:r>
              <a:rPr dirty="0" spc="-25"/>
              <a:t>4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528319" y="470662"/>
            <a:ext cx="8876030" cy="4552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3679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Medlemmar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och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fullmäktige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arbetar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helt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ideellt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679"/>
              </a:lnSpc>
            </a:pPr>
            <a:r>
              <a:rPr dirty="0" sz="3200">
                <a:latin typeface="Calibri"/>
                <a:cs typeface="Calibri"/>
              </a:rPr>
              <a:t>och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har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begränsad</a:t>
            </a:r>
            <a:r>
              <a:rPr dirty="0" sz="3200" spc="-6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tid</a:t>
            </a:r>
            <a:r>
              <a:rPr dirty="0" sz="3200" spc="-60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till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sitt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förfogande.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3200" b="1">
                <a:latin typeface="Calibri"/>
                <a:cs typeface="Calibri"/>
              </a:rPr>
              <a:t>Styrelsen</a:t>
            </a:r>
            <a:r>
              <a:rPr dirty="0" sz="3200" spc="-100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och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förvaltningen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har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däremot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resurser</a:t>
            </a:r>
            <a:r>
              <a:rPr dirty="0" sz="3200" spc="-1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679"/>
              </a:lnSpc>
              <a:spcBef>
                <a:spcPts val="2065"/>
              </a:spcBef>
            </a:pPr>
            <a:r>
              <a:rPr dirty="0" sz="3200" b="1">
                <a:latin typeface="Calibri"/>
                <a:cs typeface="Calibri"/>
              </a:rPr>
              <a:t>Viktigt</a:t>
            </a:r>
            <a:r>
              <a:rPr dirty="0" sz="3200" spc="-40" b="1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för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medlemsengagemanget: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Behåll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31</a:t>
            </a:r>
            <a:r>
              <a:rPr dirty="0" sz="3200" spc="-4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FF0000"/>
                </a:solidFill>
                <a:latin typeface="Calibri"/>
                <a:cs typeface="Calibri"/>
              </a:rPr>
              <a:t>januari!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679"/>
              </a:lnSpc>
            </a:pPr>
            <a:r>
              <a:rPr dirty="0" sz="3200">
                <a:latin typeface="Calibri"/>
                <a:cs typeface="Calibri"/>
              </a:rPr>
              <a:t>Det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föreslås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även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motionerna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77</a:t>
            </a:r>
            <a:r>
              <a:rPr dirty="0" sz="3200">
                <a:latin typeface="Calibri"/>
                <a:cs typeface="Calibri"/>
              </a:rPr>
              <a:t>,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78</a:t>
            </a:r>
            <a:r>
              <a:rPr dirty="0" sz="3200">
                <a:latin typeface="Calibri"/>
                <a:cs typeface="Calibri"/>
              </a:rPr>
              <a:t>,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79</a:t>
            </a:r>
            <a:r>
              <a:rPr dirty="0" sz="3200" spc="-7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och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25" b="1">
                <a:solidFill>
                  <a:srgbClr val="0000FF"/>
                </a:solidFill>
                <a:latin typeface="Calibri"/>
                <a:cs typeface="Calibri"/>
              </a:rPr>
              <a:t>80</a:t>
            </a:r>
            <a:r>
              <a:rPr dirty="0" sz="3200" spc="-25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679"/>
              </a:lnSpc>
              <a:spcBef>
                <a:spcPts val="2075"/>
              </a:spcBef>
            </a:pP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Men</a:t>
            </a:r>
            <a:r>
              <a:rPr dirty="0" sz="3200" spc="-9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egentligen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borde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motionsstoppet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flyttas</a:t>
            </a:r>
            <a:r>
              <a:rPr dirty="0" sz="3200" spc="-85" b="1">
                <a:latin typeface="Calibri"/>
                <a:cs typeface="Calibri"/>
              </a:rPr>
              <a:t> </a:t>
            </a:r>
            <a:r>
              <a:rPr dirty="0" sz="3200" spc="-20" b="1">
                <a:latin typeface="Calibri"/>
                <a:cs typeface="Calibri"/>
              </a:rPr>
              <a:t>fram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679"/>
              </a:lnSpc>
            </a:pPr>
            <a:r>
              <a:rPr dirty="0" sz="3200">
                <a:latin typeface="Calibri"/>
                <a:cs typeface="Calibri"/>
              </a:rPr>
              <a:t>två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veckor</a:t>
            </a:r>
            <a:r>
              <a:rPr dirty="0" sz="3200" spc="-12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–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för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bättre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möjlighet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att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skriva</a:t>
            </a:r>
            <a:r>
              <a:rPr dirty="0" sz="3200" spc="-12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motioner.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3200" spc="-20" b="1">
                <a:latin typeface="Calibri"/>
                <a:cs typeface="Calibri"/>
              </a:rPr>
              <a:t>Bättre</a:t>
            </a:r>
            <a:r>
              <a:rPr dirty="0" sz="3200" spc="-20">
                <a:latin typeface="Calibri"/>
                <a:cs typeface="Calibri"/>
              </a:rPr>
              <a:t>: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Ändra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till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15</a:t>
            </a:r>
            <a:r>
              <a:rPr dirty="0" sz="3200" spc="-8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FF0000"/>
                </a:solidFill>
                <a:latin typeface="Calibri"/>
                <a:cs typeface="Calibri"/>
              </a:rPr>
              <a:t>februari</a:t>
            </a:r>
            <a:r>
              <a:rPr dirty="0" sz="3200" spc="-1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60069" y="5512435"/>
            <a:ext cx="8964295" cy="1180465"/>
          </a:xfrm>
          <a:prstGeom prst="rect">
            <a:avLst/>
          </a:prstGeom>
          <a:ln w="56388">
            <a:solidFill>
              <a:srgbClr val="0000FF"/>
            </a:solidFill>
          </a:ln>
        </p:spPr>
        <p:txBody>
          <a:bodyPr wrap="square" lIns="0" tIns="132715" rIns="0" bIns="0" rtlCol="0" vert="horz">
            <a:spAutoFit/>
          </a:bodyPr>
          <a:lstStyle/>
          <a:p>
            <a:pPr marL="160655" marR="213360">
              <a:lnSpc>
                <a:spcPts val="3529"/>
              </a:lnSpc>
              <a:spcBef>
                <a:spcPts val="1045"/>
              </a:spcBef>
            </a:pPr>
            <a:r>
              <a:rPr dirty="0" sz="3200" spc="-35" b="1">
                <a:solidFill>
                  <a:srgbClr val="FF0000"/>
                </a:solidFill>
                <a:latin typeface="Calibri"/>
                <a:cs typeface="Calibri"/>
              </a:rPr>
              <a:t>Bifall</a:t>
            </a:r>
            <a:r>
              <a:rPr dirty="0" sz="3200" spc="-12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till</a:t>
            </a:r>
            <a:r>
              <a:rPr dirty="0" sz="3200" spc="-120">
                <a:latin typeface="Calibri"/>
                <a:cs typeface="Calibri"/>
              </a:rPr>
              <a:t> </a:t>
            </a:r>
            <a:r>
              <a:rPr dirty="0" sz="3200" spc="-35">
                <a:latin typeface="Calibri"/>
                <a:cs typeface="Calibri"/>
              </a:rPr>
              <a:t>motionerna</a:t>
            </a:r>
            <a:r>
              <a:rPr dirty="0" sz="3200" spc="-130">
                <a:latin typeface="Calibri"/>
                <a:cs typeface="Calibri"/>
              </a:rPr>
              <a:t> </a:t>
            </a:r>
            <a:r>
              <a:rPr dirty="0" sz="3200" spc="-25" b="1">
                <a:solidFill>
                  <a:srgbClr val="0000FF"/>
                </a:solidFill>
                <a:latin typeface="Calibri"/>
                <a:cs typeface="Calibri"/>
              </a:rPr>
              <a:t>77–80</a:t>
            </a:r>
            <a:r>
              <a:rPr dirty="0" sz="3200" spc="-13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och</a:t>
            </a:r>
            <a:r>
              <a:rPr dirty="0" sz="3200" spc="-130">
                <a:latin typeface="Calibri"/>
                <a:cs typeface="Calibri"/>
              </a:rPr>
              <a:t> </a:t>
            </a:r>
            <a:r>
              <a:rPr dirty="0" sz="3200" spc="-45" b="1">
                <a:latin typeface="Calibri"/>
                <a:cs typeface="Calibri"/>
              </a:rPr>
              <a:t>första</a:t>
            </a:r>
            <a:r>
              <a:rPr dirty="0" sz="3200" spc="-125" b="1">
                <a:latin typeface="Calibri"/>
                <a:cs typeface="Calibri"/>
              </a:rPr>
              <a:t> </a:t>
            </a:r>
            <a:r>
              <a:rPr dirty="0" sz="3200" spc="-95">
                <a:latin typeface="Calibri"/>
                <a:cs typeface="Calibri"/>
              </a:rPr>
              <a:t>att-</a:t>
            </a:r>
            <a:r>
              <a:rPr dirty="0" sz="3200" spc="-25">
                <a:latin typeface="Calibri"/>
                <a:cs typeface="Calibri"/>
              </a:rPr>
              <a:t>satsen</a:t>
            </a:r>
            <a:r>
              <a:rPr dirty="0" sz="3200" spc="-13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125">
                <a:latin typeface="Calibri"/>
                <a:cs typeface="Calibri"/>
              </a:rPr>
              <a:t> </a:t>
            </a:r>
            <a:r>
              <a:rPr dirty="0" sz="3200" spc="-25" b="1">
                <a:solidFill>
                  <a:srgbClr val="0000FF"/>
                </a:solidFill>
                <a:latin typeface="Calibri"/>
                <a:cs typeface="Calibri"/>
              </a:rPr>
              <a:t>81</a:t>
            </a:r>
            <a:r>
              <a:rPr dirty="0" sz="3200" spc="-25">
                <a:latin typeface="Calibri"/>
                <a:cs typeface="Calibri"/>
              </a:rPr>
              <a:t>. </a:t>
            </a:r>
            <a:r>
              <a:rPr dirty="0" sz="3200">
                <a:latin typeface="Calibri"/>
                <a:cs typeface="Calibri"/>
              </a:rPr>
              <a:t>Ännu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bättre: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Bifall</a:t>
            </a:r>
            <a:r>
              <a:rPr dirty="0" sz="32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till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andra</a:t>
            </a:r>
            <a:r>
              <a:rPr dirty="0" sz="3200" spc="-80" b="1">
                <a:latin typeface="Calibri"/>
                <a:cs typeface="Calibri"/>
              </a:rPr>
              <a:t> </a:t>
            </a:r>
            <a:r>
              <a:rPr dirty="0" sz="3200" spc="-80">
                <a:latin typeface="Calibri"/>
                <a:cs typeface="Calibri"/>
              </a:rPr>
              <a:t>att-</a:t>
            </a:r>
            <a:r>
              <a:rPr dirty="0" sz="3200">
                <a:latin typeface="Calibri"/>
                <a:cs typeface="Calibri"/>
              </a:rPr>
              <a:t>satsen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motion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25" b="1">
                <a:solidFill>
                  <a:srgbClr val="0000FF"/>
                </a:solidFill>
                <a:latin typeface="Calibri"/>
                <a:cs typeface="Calibri"/>
              </a:rPr>
              <a:t>81</a:t>
            </a:r>
            <a:r>
              <a:rPr dirty="0" sz="3200" spc="-25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3</a:t>
            </a:r>
            <a:r>
              <a:rPr dirty="0" spc="-25"/>
              <a:t>5</a:t>
            </a:r>
          </a:p>
        </p:txBody>
      </p:sp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541019" y="541020"/>
          <a:ext cx="9733915" cy="6523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/>
                <a:gridCol w="4826000"/>
              </a:tblGrid>
              <a:tr h="59118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280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800" spc="-15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908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28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Mitt</a:t>
                      </a:r>
                      <a:r>
                        <a:rPr dirty="0" sz="2800" spc="-135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 i="1">
                          <a:solidFill>
                            <a:srgbClr val="528135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908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32170">
                <a:tc>
                  <a:txBody>
                    <a:bodyPr/>
                    <a:lstStyle/>
                    <a:p>
                      <a:pPr marL="67945">
                        <a:lnSpc>
                          <a:spcPts val="3050"/>
                        </a:lnSpc>
                      </a:pPr>
                      <a:r>
                        <a:rPr dirty="0" sz="28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800" spc="-6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latin typeface="Calibri"/>
                          <a:cs typeface="Calibri"/>
                        </a:rPr>
                        <a:t>10.5</a:t>
                      </a:r>
                      <a:r>
                        <a:rPr dirty="0" sz="2800" spc="-5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latin typeface="Calibri"/>
                          <a:cs typeface="Calibri"/>
                        </a:rPr>
                        <a:t>Samråd</a:t>
                      </a:r>
                      <a:r>
                        <a:rPr dirty="0" sz="2800" spc="-4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latin typeface="Calibri"/>
                          <a:cs typeface="Calibri"/>
                        </a:rPr>
                        <a:t>inför</a:t>
                      </a:r>
                      <a:r>
                        <a:rPr dirty="0" sz="2800" spc="-5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 i="1">
                          <a:latin typeface="Calibri"/>
                          <a:cs typeface="Calibri"/>
                        </a:rPr>
                        <a:t>hyres-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3250"/>
                        </a:lnSpc>
                      </a:pPr>
                      <a:r>
                        <a:rPr dirty="0" sz="2800" spc="-10" b="1" i="1">
                          <a:latin typeface="Calibri"/>
                          <a:cs typeface="Calibri"/>
                        </a:rPr>
                        <a:t>ändring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 marR="495934">
                        <a:lnSpc>
                          <a:spcPts val="3240"/>
                        </a:lnSpc>
                        <a:spcBef>
                          <a:spcPts val="150"/>
                        </a:spcBef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Innan</a:t>
                      </a:r>
                      <a:r>
                        <a:rPr dirty="0" sz="28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styrelsen</a:t>
                      </a:r>
                      <a:r>
                        <a:rPr dirty="0" sz="28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bestämmer</a:t>
                      </a:r>
                      <a:r>
                        <a:rPr dirty="0" sz="28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…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finns</a:t>
                      </a:r>
                      <a:r>
                        <a:rPr dirty="0" sz="28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tillgängligt</a:t>
                      </a:r>
                      <a:r>
                        <a:rPr dirty="0" sz="28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8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styrelsen.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 marR="380365" indent="241935">
                        <a:lnSpc>
                          <a:spcPts val="3240"/>
                        </a:lnSpc>
                        <a:spcBef>
                          <a:spcPts val="20"/>
                        </a:spcBef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innan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styrelsen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beslutat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8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sådan</a:t>
                      </a:r>
                      <a:r>
                        <a:rPr dirty="0" sz="28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hyresändring</a:t>
                      </a:r>
                      <a:r>
                        <a:rPr dirty="0" sz="28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 marR="711200">
                        <a:lnSpc>
                          <a:spcPts val="3250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avstyrk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2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hyresutskottet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,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minst</a:t>
                      </a:r>
                      <a:r>
                        <a:rPr dirty="0" sz="28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dirty="0" sz="28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tiondel</a:t>
                      </a:r>
                      <a:r>
                        <a:rPr dirty="0" sz="28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8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samtliga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3100"/>
                        </a:lnSpc>
                      </a:pP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fullmäktige</a:t>
                      </a:r>
                      <a:r>
                        <a:rPr dirty="0" sz="28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skriftligen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begärt</a:t>
                      </a:r>
                      <a:r>
                        <a:rPr dirty="0" sz="28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324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extra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föreningsstämma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ska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 marR="323850">
                        <a:lnSpc>
                          <a:spcPct val="96600"/>
                        </a:lnSpc>
                        <a:spcBef>
                          <a:spcPts val="55"/>
                        </a:spcBef>
                      </a:pP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sammankallas</a:t>
                      </a:r>
                      <a:r>
                        <a:rPr dirty="0" sz="28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8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behandla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frågan,</a:t>
                      </a:r>
                      <a:r>
                        <a:rPr dirty="0" sz="28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får</a:t>
                      </a:r>
                      <a:r>
                        <a:rPr dirty="0" sz="28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styrelsen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800" spc="-1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fatta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slutligt</a:t>
                      </a:r>
                      <a:r>
                        <a:rPr dirty="0" sz="2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beslut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förrän</a:t>
                      </a:r>
                      <a:r>
                        <a:rPr dirty="0" sz="28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sådan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3250"/>
                        </a:lnSpc>
                      </a:pPr>
                      <a:r>
                        <a:rPr dirty="0" sz="28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föreningsstämma</a:t>
                      </a:r>
                      <a:r>
                        <a:rPr dirty="0" sz="28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800" spc="-3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hållits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3050"/>
                        </a:lnSpc>
                      </a:pPr>
                      <a:r>
                        <a:rPr dirty="0" sz="2800" b="1" i="1">
                          <a:latin typeface="Calibri"/>
                          <a:cs typeface="Calibri"/>
                        </a:rPr>
                        <a:t>§</a:t>
                      </a:r>
                      <a:r>
                        <a:rPr dirty="0" sz="2800" spc="-6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latin typeface="Calibri"/>
                          <a:cs typeface="Calibri"/>
                        </a:rPr>
                        <a:t>10.5</a:t>
                      </a:r>
                      <a:r>
                        <a:rPr dirty="0" sz="2800" spc="-5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latin typeface="Calibri"/>
                          <a:cs typeface="Calibri"/>
                        </a:rPr>
                        <a:t>Samråd</a:t>
                      </a:r>
                      <a:r>
                        <a:rPr dirty="0" sz="2800" spc="-5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b="1" i="1">
                          <a:latin typeface="Calibri"/>
                          <a:cs typeface="Calibri"/>
                        </a:rPr>
                        <a:t>inför</a:t>
                      </a:r>
                      <a:r>
                        <a:rPr dirty="0" sz="2800" spc="-5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 b="1" i="1">
                          <a:latin typeface="Calibri"/>
                          <a:cs typeface="Calibri"/>
                        </a:rPr>
                        <a:t>hyres-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3250"/>
                        </a:lnSpc>
                      </a:pPr>
                      <a:r>
                        <a:rPr dirty="0" sz="2800" spc="-10" b="1" i="1">
                          <a:latin typeface="Calibri"/>
                          <a:cs typeface="Calibri"/>
                        </a:rPr>
                        <a:t>ändring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6675" marR="497205">
                        <a:lnSpc>
                          <a:spcPts val="3240"/>
                        </a:lnSpc>
                        <a:spcBef>
                          <a:spcPts val="150"/>
                        </a:spcBef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Innan</a:t>
                      </a:r>
                      <a:r>
                        <a:rPr dirty="0" sz="28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styrelsen</a:t>
                      </a:r>
                      <a:r>
                        <a:rPr dirty="0" sz="28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bestämmer</a:t>
                      </a:r>
                      <a:r>
                        <a:rPr dirty="0" sz="28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50">
                          <a:latin typeface="Calibri"/>
                          <a:cs typeface="Calibri"/>
                        </a:rPr>
                        <a:t>…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finns</a:t>
                      </a:r>
                      <a:r>
                        <a:rPr dirty="0" sz="28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tillgängligt</a:t>
                      </a:r>
                      <a:r>
                        <a:rPr dirty="0" sz="28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8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styrelsen.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309245">
                        <a:lnSpc>
                          <a:spcPts val="310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8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styrelsens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förslag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till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6675" marR="203835">
                        <a:lnSpc>
                          <a:spcPct val="96700"/>
                        </a:lnSpc>
                        <a:spcBef>
                          <a:spcPts val="55"/>
                        </a:spcBef>
                      </a:pP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hyresändring</a:t>
                      </a:r>
                      <a:r>
                        <a:rPr dirty="0" sz="2800" spc="-6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avstyrks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hyres- 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utskottet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styrelsen</a:t>
                      </a:r>
                      <a:r>
                        <a:rPr dirty="0" sz="28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kalla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till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extra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föreningsstämma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2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att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behandla</a:t>
                      </a:r>
                      <a:r>
                        <a:rPr dirty="0" sz="28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frågan,</a:t>
                      </a:r>
                      <a:r>
                        <a:rPr dirty="0" sz="28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8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först</a:t>
                      </a:r>
                      <a:r>
                        <a:rPr dirty="0" sz="28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efter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denna</a:t>
                      </a:r>
                      <a:r>
                        <a:rPr dirty="0" sz="28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stämma</a:t>
                      </a:r>
                      <a:r>
                        <a:rPr dirty="0" sz="2800" spc="-8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får</a:t>
                      </a:r>
                      <a:r>
                        <a:rPr dirty="0" sz="2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styrelsen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fatta</a:t>
                      </a:r>
                      <a:r>
                        <a:rPr dirty="0" sz="28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slutligt</a:t>
                      </a:r>
                      <a:r>
                        <a:rPr dirty="0" sz="2800" spc="-1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beslut.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470534">
                        <a:lnSpc>
                          <a:spcPts val="3300"/>
                        </a:lnSpc>
                        <a:spcBef>
                          <a:spcPts val="1095"/>
                        </a:spcBef>
                      </a:pPr>
                      <a:r>
                        <a:rPr dirty="0" sz="28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Jämför</a:t>
                      </a:r>
                      <a:r>
                        <a:rPr dirty="0" sz="2800" spc="-1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motion</a:t>
                      </a:r>
                      <a:r>
                        <a:rPr dirty="0" sz="2800" spc="-1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51,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470534">
                        <a:lnSpc>
                          <a:spcPts val="3300"/>
                        </a:lnSpc>
                      </a:pPr>
                      <a:r>
                        <a:rPr dirty="0" sz="28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förslaget</a:t>
                      </a:r>
                      <a:r>
                        <a:rPr dirty="0" sz="2800" spc="-9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dirty="0" sz="2800" spc="-8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3</a:t>
            </a:r>
            <a:r>
              <a:rPr dirty="0" spc="-25"/>
              <a:t>6</a:t>
            </a:r>
          </a:p>
        </p:txBody>
      </p:sp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541019" y="940562"/>
          <a:ext cx="9733915" cy="5650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6000"/>
                <a:gridCol w="4826000"/>
              </a:tblGrid>
              <a:tr h="5650230">
                <a:tc>
                  <a:txBody>
                    <a:bodyPr/>
                    <a:lstStyle/>
                    <a:p>
                      <a:pPr marL="310515">
                        <a:lnSpc>
                          <a:spcPts val="3250"/>
                        </a:lnSpc>
                      </a:pP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800" spc="-6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underrättelse</a:t>
                      </a:r>
                      <a:r>
                        <a:rPr dirty="0" sz="28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medlem-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 marR="144145">
                        <a:lnSpc>
                          <a:spcPct val="101699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marna</a:t>
                      </a:r>
                      <a:r>
                        <a:rPr dirty="0" sz="28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sådant</a:t>
                      </a:r>
                      <a:r>
                        <a:rPr dirty="0" sz="28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beslut</a:t>
                      </a:r>
                      <a:r>
                        <a:rPr dirty="0" sz="28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som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avses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första</a:t>
                      </a:r>
                      <a:r>
                        <a:rPr dirty="0" sz="2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stycket</a:t>
                      </a:r>
                      <a:r>
                        <a:rPr dirty="0" sz="28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framgå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30">
                          <a:latin typeface="Calibri"/>
                          <a:cs typeface="Calibri"/>
                        </a:rPr>
                        <a:t>hyresutskottet</a:t>
                      </a:r>
                      <a:r>
                        <a:rPr dirty="0" sz="2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tillstyrkt</a:t>
                      </a:r>
                      <a:r>
                        <a:rPr dirty="0" sz="2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eller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avstyrkt</a:t>
                      </a:r>
                      <a:r>
                        <a:rPr dirty="0" sz="2800" spc="-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hyresändringen.</a:t>
                      </a:r>
                      <a:r>
                        <a:rPr dirty="0" sz="2800" spc="-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Har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7945" marR="86995">
                        <a:lnSpc>
                          <a:spcPct val="101800"/>
                        </a:lnSpc>
                      </a:pPr>
                      <a:r>
                        <a:rPr dirty="0" sz="2800" spc="-25">
                          <a:latin typeface="Calibri"/>
                          <a:cs typeface="Calibri"/>
                        </a:rPr>
                        <a:t>utskottet</a:t>
                      </a:r>
                      <a:r>
                        <a:rPr dirty="0" sz="28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avstyrkt</a:t>
                      </a:r>
                      <a:r>
                        <a:rPr dirty="0" sz="28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hyresändring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skälen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detta</a:t>
                      </a:r>
                      <a:r>
                        <a:rPr dirty="0" sz="28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anges.</a:t>
                      </a:r>
                      <a:r>
                        <a:rPr dirty="0" sz="2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Om hyresutskottet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avstyrkt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hyres- </a:t>
                      </a:r>
                      <a:r>
                        <a:rPr dirty="0" sz="28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ändring</a:t>
                      </a:r>
                      <a:r>
                        <a:rPr dirty="0" sz="2800" spc="-1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får</a:t>
                      </a:r>
                      <a:r>
                        <a:rPr dirty="0" sz="2800" spc="-1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beslut</a:t>
                      </a:r>
                      <a:r>
                        <a:rPr dirty="0" sz="2800" spc="-1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8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verkställig-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het</a:t>
                      </a:r>
                      <a:r>
                        <a:rPr dirty="0" sz="28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28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sådan</a:t>
                      </a:r>
                      <a:r>
                        <a:rPr dirty="0" sz="28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hyresändring</a:t>
                      </a:r>
                      <a:r>
                        <a:rPr dirty="0" sz="2800" spc="-7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fattas först</a:t>
                      </a:r>
                      <a:r>
                        <a:rPr dirty="0" sz="28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när</a:t>
                      </a:r>
                      <a:r>
                        <a:rPr dirty="0" sz="28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28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dagar</a:t>
                      </a:r>
                      <a:r>
                        <a:rPr dirty="0" sz="28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förflutit</a:t>
                      </a:r>
                      <a:r>
                        <a:rPr dirty="0" sz="2800" spc="-8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från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dirty="0" sz="2800" spc="-1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28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medlemmarna</a:t>
                      </a:r>
                      <a:r>
                        <a:rPr dirty="0" sz="2800" spc="-9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under- </a:t>
                      </a:r>
                      <a:r>
                        <a:rPr dirty="0" sz="2800" spc="-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rättats</a:t>
                      </a:r>
                      <a:r>
                        <a:rPr dirty="0" sz="2800" spc="-9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därom.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3250"/>
                        </a:lnSpc>
                      </a:pP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Meddelande</a:t>
                      </a:r>
                      <a:r>
                        <a:rPr dirty="0" sz="28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8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medlem-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6675" marR="612140">
                        <a:lnSpc>
                          <a:spcPct val="101699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marna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hyresändring</a:t>
                      </a:r>
                      <a:r>
                        <a:rPr dirty="0" sz="2800" spc="-5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som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avses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2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första</a:t>
                      </a:r>
                      <a:r>
                        <a:rPr dirty="0" sz="2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stycket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ska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redovisa</a:t>
                      </a:r>
                      <a:r>
                        <a:rPr dirty="0" sz="2800" spc="-10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2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hyresutskottet </a:t>
                      </a:r>
                      <a:r>
                        <a:rPr dirty="0" sz="28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800" spc="-7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tillstyrkt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eller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avstyrkt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6675" marR="447675">
                        <a:lnSpc>
                          <a:spcPct val="101800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hyresändringen.</a:t>
                      </a:r>
                      <a:r>
                        <a:rPr dirty="0" sz="28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Har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utskottet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avstyrkt</a:t>
                      </a:r>
                      <a:r>
                        <a:rPr dirty="0" sz="28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skälen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till</a:t>
                      </a:r>
                      <a:r>
                        <a:rPr dirty="0" sz="2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detta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anges.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66675" marR="884555">
                        <a:lnSpc>
                          <a:spcPct val="101899"/>
                        </a:lnSpc>
                      </a:pPr>
                      <a:r>
                        <a:rPr dirty="0" sz="28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Behövs</a:t>
                      </a:r>
                      <a:r>
                        <a:rPr dirty="0" sz="2800" spc="-114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inte</a:t>
                      </a:r>
                      <a:r>
                        <a:rPr dirty="0" sz="2800" spc="-114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eftersom</a:t>
                      </a:r>
                      <a:r>
                        <a:rPr dirty="0" sz="2800" spc="-95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extra </a:t>
                      </a:r>
                      <a:r>
                        <a:rPr dirty="0" sz="28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stämma</a:t>
                      </a:r>
                      <a:r>
                        <a:rPr dirty="0" sz="2800" spc="-114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ska</a:t>
                      </a:r>
                      <a:r>
                        <a:rPr dirty="0" sz="2800" spc="-12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solidFill>
                            <a:srgbClr val="0000FF"/>
                          </a:solidFill>
                          <a:latin typeface="Calibri"/>
                          <a:cs typeface="Calibri"/>
                        </a:rPr>
                        <a:t>hållas.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00FF"/>
                </a:solidFill>
              </a:rPr>
              <a:t>Motion</a:t>
            </a:r>
            <a:r>
              <a:rPr dirty="0" spc="-125">
                <a:solidFill>
                  <a:srgbClr val="0000FF"/>
                </a:solidFill>
              </a:rPr>
              <a:t> </a:t>
            </a:r>
            <a:r>
              <a:rPr dirty="0">
                <a:solidFill>
                  <a:srgbClr val="0000FF"/>
                </a:solidFill>
              </a:rPr>
              <a:t>88.</a:t>
            </a:r>
            <a:r>
              <a:rPr dirty="0" spc="-125">
                <a:solidFill>
                  <a:srgbClr val="0000FF"/>
                </a:solidFill>
              </a:rPr>
              <a:t> </a:t>
            </a:r>
            <a:r>
              <a:rPr dirty="0" spc="-10"/>
              <a:t>Avsluta</a:t>
            </a:r>
            <a:r>
              <a:rPr dirty="0" spc="-125"/>
              <a:t> </a:t>
            </a:r>
            <a:r>
              <a:rPr dirty="0" spc="-10"/>
              <a:t>hyrestillägg</a:t>
            </a:r>
            <a:r>
              <a:rPr dirty="0" spc="-125"/>
              <a:t> </a:t>
            </a:r>
            <a:r>
              <a:rPr dirty="0"/>
              <a:t>för</a:t>
            </a:r>
            <a:r>
              <a:rPr dirty="0" spc="-125"/>
              <a:t> </a:t>
            </a:r>
            <a:r>
              <a:rPr dirty="0" spc="-10"/>
              <a:t>bredband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522731" y="2278634"/>
            <a:ext cx="9829800" cy="27940"/>
          </a:xfrm>
          <a:custGeom>
            <a:avLst/>
            <a:gdLst/>
            <a:ahLst/>
            <a:cxnLst/>
            <a:rect l="l" t="t" r="r" b="b"/>
            <a:pathLst>
              <a:path w="9829800" h="27939">
                <a:moveTo>
                  <a:pt x="9829800" y="0"/>
                </a:moveTo>
                <a:lnTo>
                  <a:pt x="0" y="0"/>
                </a:lnTo>
                <a:lnTo>
                  <a:pt x="0" y="27432"/>
                </a:lnTo>
                <a:lnTo>
                  <a:pt x="9829800" y="27432"/>
                </a:lnTo>
                <a:lnTo>
                  <a:pt x="982980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28319" y="1252474"/>
            <a:ext cx="9646920" cy="544385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12700" marR="74295">
              <a:lnSpc>
                <a:spcPct val="101800"/>
              </a:lnSpc>
              <a:spcBef>
                <a:spcPts val="35"/>
              </a:spcBef>
            </a:pPr>
            <a:r>
              <a:rPr dirty="0" sz="2800" spc="-10" i="1">
                <a:latin typeface="Calibri"/>
                <a:cs typeface="Calibri"/>
              </a:rPr>
              <a:t>Christer</a:t>
            </a:r>
            <a:r>
              <a:rPr dirty="0" sz="2800" spc="-65" i="1">
                <a:latin typeface="Calibri"/>
                <a:cs typeface="Calibri"/>
              </a:rPr>
              <a:t> </a:t>
            </a:r>
            <a:r>
              <a:rPr dirty="0" sz="2800" i="1">
                <a:latin typeface="Calibri"/>
                <a:cs typeface="Calibri"/>
              </a:rPr>
              <a:t>Eklund,</a:t>
            </a:r>
            <a:r>
              <a:rPr dirty="0" sz="2800" spc="-55" i="1">
                <a:latin typeface="Calibri"/>
                <a:cs typeface="Calibri"/>
              </a:rPr>
              <a:t> </a:t>
            </a:r>
            <a:r>
              <a:rPr dirty="0" sz="2800" i="1">
                <a:latin typeface="Calibri"/>
                <a:cs typeface="Calibri"/>
              </a:rPr>
              <a:t>Tisaren,</a:t>
            </a:r>
            <a:r>
              <a:rPr dirty="0" sz="2800" spc="-55" i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yrkar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70">
                <a:latin typeface="Calibri"/>
                <a:cs typeface="Calibri"/>
              </a:rPr>
              <a:t>”att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månatliga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hyrespåslagen</a:t>
            </a:r>
            <a:r>
              <a:rPr dirty="0" sz="2800" spc="-55" b="1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för </a:t>
            </a:r>
            <a:r>
              <a:rPr dirty="0" sz="2800" spc="-10" b="1">
                <a:latin typeface="Calibri"/>
                <a:cs typeface="Calibri"/>
              </a:rPr>
              <a:t>bredbandsinstallationen</a:t>
            </a:r>
            <a:r>
              <a:rPr dirty="0" sz="2800" spc="-14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omgående</a:t>
            </a:r>
            <a:r>
              <a:rPr dirty="0" sz="2800" spc="-14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avslutas</a:t>
            </a:r>
            <a:r>
              <a:rPr dirty="0" sz="2800" spc="-10">
                <a:latin typeface="Calibri"/>
                <a:cs typeface="Calibri"/>
              </a:rPr>
              <a:t>”.</a:t>
            </a:r>
            <a:endParaRPr sz="2800">
              <a:latin typeface="Calibri"/>
              <a:cs typeface="Calibri"/>
            </a:endParaRPr>
          </a:p>
          <a:p>
            <a:pPr marL="12700" marR="295910">
              <a:lnSpc>
                <a:spcPct val="101800"/>
              </a:lnSpc>
              <a:spcBef>
                <a:spcPts val="2115"/>
              </a:spcBef>
            </a:pP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Stämman</a:t>
            </a:r>
            <a:r>
              <a:rPr dirty="0" sz="2800" spc="-8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2012</a:t>
            </a:r>
            <a:r>
              <a:rPr dirty="0" sz="2800" spc="-7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behandlade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10</a:t>
            </a:r>
            <a:r>
              <a:rPr dirty="0" sz="2800" spc="-8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(!)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motioner</a:t>
            </a:r>
            <a:r>
              <a:rPr dirty="0" sz="2800" spc="-8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om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bredband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sedan styrelsen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hade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fattat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beslut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om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installation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av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bredband.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1800"/>
              </a:lnSpc>
              <a:spcBef>
                <a:spcPts val="994"/>
              </a:spcBef>
            </a:pPr>
            <a:r>
              <a:rPr dirty="0" sz="2800" spc="-20">
                <a:solidFill>
                  <a:srgbClr val="808080"/>
                </a:solidFill>
                <a:latin typeface="Calibri"/>
                <a:cs typeface="Calibri"/>
              </a:rPr>
              <a:t>Efter</a:t>
            </a:r>
            <a:r>
              <a:rPr dirty="0" sz="2800" spc="-6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ett</a:t>
            </a:r>
            <a:r>
              <a:rPr dirty="0" sz="2800" spc="-5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808080"/>
                </a:solidFill>
                <a:latin typeface="Calibri"/>
                <a:cs typeface="Calibri"/>
              </a:rPr>
              <a:t>tilläggsyrkande</a:t>
            </a:r>
            <a:r>
              <a:rPr dirty="0" sz="2800" spc="-45" b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i</a:t>
            </a:r>
            <a:r>
              <a:rPr dirty="0" sz="2800" spc="-5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808080"/>
                </a:solidFill>
                <a:latin typeface="Calibri"/>
                <a:cs typeface="Calibri"/>
              </a:rPr>
              <a:t>debatten</a:t>
            </a:r>
            <a:r>
              <a:rPr dirty="0" sz="2800" spc="-5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lade</a:t>
            </a:r>
            <a:r>
              <a:rPr dirty="0" sz="2800" spc="-5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808080"/>
                </a:solidFill>
                <a:latin typeface="Calibri"/>
                <a:cs typeface="Calibri"/>
              </a:rPr>
              <a:t>styrelseordföranden</a:t>
            </a:r>
            <a:r>
              <a:rPr dirty="0" sz="2800" spc="-6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till</a:t>
            </a:r>
            <a:r>
              <a:rPr dirty="0" sz="2800" spc="-7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808080"/>
                </a:solidFill>
                <a:latin typeface="Calibri"/>
                <a:cs typeface="Calibri"/>
              </a:rPr>
              <a:t>att </a:t>
            </a:r>
            <a:r>
              <a:rPr dirty="0" sz="2800" spc="-10">
                <a:solidFill>
                  <a:srgbClr val="808080"/>
                </a:solidFill>
                <a:latin typeface="Calibri"/>
                <a:cs typeface="Calibri"/>
              </a:rPr>
              <a:t>styrelsen</a:t>
            </a:r>
            <a:r>
              <a:rPr dirty="0" sz="2800" spc="-10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kan</a:t>
            </a:r>
            <a:r>
              <a:rPr dirty="0" sz="2800" spc="-1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medge</a:t>
            </a:r>
            <a:r>
              <a:rPr dirty="0" sz="2800" spc="-9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undantag</a:t>
            </a:r>
            <a:r>
              <a:rPr dirty="0" sz="2800" spc="-8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och</a:t>
            </a:r>
            <a:r>
              <a:rPr dirty="0" sz="2800" spc="-8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808080"/>
                </a:solidFill>
                <a:latin typeface="Calibri"/>
                <a:cs typeface="Calibri"/>
              </a:rPr>
              <a:t>plombera</a:t>
            </a:r>
            <a:r>
              <a:rPr dirty="0" sz="2800" spc="-95" b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för</a:t>
            </a:r>
            <a:r>
              <a:rPr dirty="0" sz="2800" spc="-10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personer</a:t>
            </a:r>
            <a:r>
              <a:rPr dirty="0" sz="2800" spc="-10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som</a:t>
            </a:r>
            <a:r>
              <a:rPr dirty="0" sz="2800" spc="-9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808080"/>
                </a:solidFill>
                <a:latin typeface="Calibri"/>
                <a:cs typeface="Calibri"/>
              </a:rPr>
              <a:t>av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medicinska</a:t>
            </a:r>
            <a:r>
              <a:rPr dirty="0" sz="2800" spc="-9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skäl</a:t>
            </a:r>
            <a:r>
              <a:rPr dirty="0" sz="28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inte</a:t>
            </a:r>
            <a:r>
              <a:rPr dirty="0" sz="28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kan</a:t>
            </a:r>
            <a:r>
              <a:rPr dirty="0" sz="2800" spc="-9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808080"/>
                </a:solidFill>
                <a:latin typeface="Calibri"/>
                <a:cs typeface="Calibri"/>
              </a:rPr>
              <a:t>utnyttja</a:t>
            </a:r>
            <a:r>
              <a:rPr dirty="0" sz="28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någon</a:t>
            </a:r>
            <a:r>
              <a:rPr dirty="0" sz="2800" spc="-9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av</a:t>
            </a:r>
            <a:r>
              <a:rPr dirty="0" sz="28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de</a:t>
            </a:r>
            <a:r>
              <a:rPr dirty="0" sz="28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808080"/>
                </a:solidFill>
                <a:latin typeface="Calibri"/>
                <a:cs typeface="Calibri"/>
              </a:rPr>
              <a:t>tre</a:t>
            </a:r>
            <a:r>
              <a:rPr dirty="0" sz="2800" spc="-8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808080"/>
                </a:solidFill>
                <a:latin typeface="Calibri"/>
                <a:cs typeface="Calibri"/>
              </a:rPr>
              <a:t>tjänsterna.</a:t>
            </a:r>
            <a:endParaRPr sz="2800">
              <a:latin typeface="Calibri"/>
              <a:cs typeface="Calibri"/>
            </a:endParaRPr>
          </a:p>
          <a:p>
            <a:pPr marL="12700" marR="155575">
              <a:lnSpc>
                <a:spcPct val="101899"/>
              </a:lnSpc>
              <a:spcBef>
                <a:spcPts val="990"/>
              </a:spcBef>
            </a:pPr>
            <a:r>
              <a:rPr dirty="0" sz="2800" spc="-10">
                <a:latin typeface="Calibri"/>
                <a:cs typeface="Calibri"/>
              </a:rPr>
              <a:t>Styrelsens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kompletterade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förslag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bifölls.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Med</a:t>
            </a:r>
            <a:r>
              <a:rPr dirty="0" sz="2800" spc="-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0000FF"/>
                </a:solidFill>
                <a:latin typeface="Calibri"/>
                <a:cs typeface="Calibri"/>
              </a:rPr>
              <a:t>röstsiffrorna</a:t>
            </a:r>
            <a:r>
              <a:rPr dirty="0" sz="2800" spc="-8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37–31 </a:t>
            </a:r>
            <a:r>
              <a:rPr dirty="0" sz="2800">
                <a:latin typeface="Calibri"/>
                <a:cs typeface="Calibri"/>
              </a:rPr>
              <a:t>beslutade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stämman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bifalla</a:t>
            </a:r>
            <a:r>
              <a:rPr dirty="0" sz="2800" spc="-10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ett</a:t>
            </a:r>
            <a:r>
              <a:rPr dirty="0" sz="2800" spc="-1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tilläggsyrkande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från</a:t>
            </a:r>
            <a:r>
              <a:rPr dirty="0" sz="2800" spc="-1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Segelbåten:</a:t>
            </a:r>
            <a:endParaRPr sz="2800">
              <a:latin typeface="Calibri"/>
              <a:cs typeface="Calibri"/>
            </a:endParaRPr>
          </a:p>
          <a:p>
            <a:pPr marL="12700" marR="153670">
              <a:lnSpc>
                <a:spcPct val="101800"/>
              </a:lnSpc>
              <a:spcBef>
                <a:spcPts val="994"/>
              </a:spcBef>
            </a:pPr>
            <a:r>
              <a:rPr dirty="0" sz="2800" spc="-10" b="1">
                <a:latin typeface="Calibri"/>
                <a:cs typeface="Calibri"/>
              </a:rPr>
              <a:t>”Hyreshöjningen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på</a:t>
            </a:r>
            <a:r>
              <a:rPr dirty="0" sz="2800" spc="-5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grund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av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bredbandsinstallation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ska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upphöra </a:t>
            </a:r>
            <a:r>
              <a:rPr dirty="0" sz="2800" b="1">
                <a:latin typeface="Calibri"/>
                <a:cs typeface="Calibri"/>
              </a:rPr>
              <a:t>när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investeringskostnaderna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för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respektive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fastighet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är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betald.”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3</a:t>
            </a:r>
            <a:r>
              <a:rPr dirty="0" spc="-25"/>
              <a:t>7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pc="-25"/>
              <a:t>3</a:t>
            </a:r>
            <a:r>
              <a:rPr dirty="0" spc="-25"/>
              <a:t>8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528319" y="478281"/>
            <a:ext cx="9704070" cy="3957954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12700" marR="1471295">
              <a:lnSpc>
                <a:spcPts val="3080"/>
              </a:lnSpc>
              <a:spcBef>
                <a:spcPts val="430"/>
              </a:spcBef>
            </a:pPr>
            <a:r>
              <a:rPr dirty="0" sz="2800" spc="-25" b="1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2800" spc="-13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35" b="1">
                <a:solidFill>
                  <a:srgbClr val="0000FF"/>
                </a:solidFill>
                <a:latin typeface="Calibri"/>
                <a:cs typeface="Calibri"/>
              </a:rPr>
              <a:t>2016:F19</a:t>
            </a:r>
            <a:r>
              <a:rPr dirty="0" sz="2800" spc="-35">
                <a:latin typeface="Calibri"/>
                <a:cs typeface="Calibri"/>
              </a:rPr>
              <a:t>: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spc="-100">
                <a:latin typeface="Calibri"/>
                <a:cs typeface="Calibri"/>
              </a:rPr>
              <a:t>”att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styrelsen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uppdrag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att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påskynda </a:t>
            </a:r>
            <a:r>
              <a:rPr dirty="0" sz="2800" spc="-50" b="1">
                <a:latin typeface="Calibri"/>
                <a:cs typeface="Calibri"/>
              </a:rPr>
              <a:t>verkställandet</a:t>
            </a:r>
            <a:r>
              <a:rPr dirty="0" sz="2800" spc="-9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av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beslutet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vid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stämman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2010”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avslag</a:t>
            </a:r>
            <a:r>
              <a:rPr dirty="0" sz="2800" spc="-1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548005">
              <a:lnSpc>
                <a:spcPct val="91700"/>
              </a:lnSpc>
              <a:spcBef>
                <a:spcPts val="935"/>
              </a:spcBef>
              <a:tabLst>
                <a:tab pos="4918710" algn="l"/>
              </a:tabLst>
            </a:pPr>
            <a:r>
              <a:rPr dirty="0" sz="2800" spc="-25" b="1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2800" spc="-13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35" b="1">
                <a:solidFill>
                  <a:srgbClr val="0000FF"/>
                </a:solidFill>
                <a:latin typeface="Calibri"/>
                <a:cs typeface="Calibri"/>
              </a:rPr>
              <a:t>2017:F11</a:t>
            </a:r>
            <a:r>
              <a:rPr dirty="0" sz="2800" spc="-35">
                <a:latin typeface="Calibri"/>
                <a:cs typeface="Calibri"/>
              </a:rPr>
              <a:t>: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100">
                <a:latin typeface="Calibri"/>
                <a:cs typeface="Calibri"/>
              </a:rPr>
              <a:t>”att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styrelsen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uppdrag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att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redovisa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kostna- </a:t>
            </a:r>
            <a:r>
              <a:rPr dirty="0" sz="2800" spc="-20">
                <a:latin typeface="Calibri"/>
                <a:cs typeface="Calibri"/>
              </a:rPr>
              <a:t>derna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för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bredbandsinstallation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50">
                <a:latin typeface="Calibri"/>
                <a:cs typeface="Calibri"/>
              </a:rPr>
              <a:t>…</a:t>
            </a:r>
            <a:r>
              <a:rPr dirty="0" sz="2800">
                <a:latin typeface="Calibri"/>
                <a:cs typeface="Calibri"/>
              </a:rPr>
              <a:t>	med</a:t>
            </a:r>
            <a:r>
              <a:rPr dirty="0" sz="2800" spc="-140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uppgift</a:t>
            </a:r>
            <a:r>
              <a:rPr dirty="0" sz="2800" spc="-12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om</a:t>
            </a:r>
            <a:r>
              <a:rPr dirty="0" sz="2800" spc="-12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när</a:t>
            </a:r>
            <a:r>
              <a:rPr dirty="0" sz="2800" spc="-135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hyres- </a:t>
            </a:r>
            <a:r>
              <a:rPr dirty="0" sz="2800" spc="-35">
                <a:latin typeface="Calibri"/>
                <a:cs typeface="Calibri"/>
              </a:rPr>
              <a:t>höjningen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…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55">
                <a:latin typeface="Calibri"/>
                <a:cs typeface="Calibri"/>
              </a:rPr>
              <a:t>kommer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att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upphöra”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avslag</a:t>
            </a:r>
            <a:r>
              <a:rPr dirty="0" sz="2800" spc="-1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91800"/>
              </a:lnSpc>
              <a:spcBef>
                <a:spcPts val="985"/>
              </a:spcBef>
              <a:tabLst>
                <a:tab pos="4016375" algn="l"/>
              </a:tabLst>
            </a:pPr>
            <a:r>
              <a:rPr dirty="0" sz="2800" spc="-25" b="1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2800" spc="-12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35" b="1">
                <a:solidFill>
                  <a:srgbClr val="0000FF"/>
                </a:solidFill>
                <a:latin typeface="Calibri"/>
                <a:cs typeface="Calibri"/>
              </a:rPr>
              <a:t>2018:F9</a:t>
            </a:r>
            <a:r>
              <a:rPr dirty="0" sz="2800" spc="-35">
                <a:latin typeface="Calibri"/>
                <a:cs typeface="Calibri"/>
              </a:rPr>
              <a:t>: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spc="-95">
                <a:latin typeface="Calibri"/>
                <a:cs typeface="Calibri"/>
              </a:rPr>
              <a:t>”att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styrelsen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uppdrag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att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redovisa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kostnaderna </a:t>
            </a:r>
            <a:r>
              <a:rPr dirty="0" sz="2800" spc="-35">
                <a:latin typeface="Calibri"/>
                <a:cs typeface="Calibri"/>
              </a:rPr>
              <a:t>för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bredbandsinstallation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50">
                <a:latin typeface="Calibri"/>
                <a:cs typeface="Calibri"/>
              </a:rPr>
              <a:t>…</a:t>
            </a:r>
            <a:r>
              <a:rPr dirty="0" sz="2800">
                <a:latin typeface="Calibri"/>
                <a:cs typeface="Calibri"/>
              </a:rPr>
              <a:t>	</a:t>
            </a:r>
            <a:r>
              <a:rPr dirty="0" sz="2800" spc="-10">
                <a:latin typeface="Calibri"/>
                <a:cs typeface="Calibri"/>
              </a:rPr>
              <a:t>med</a:t>
            </a:r>
            <a:r>
              <a:rPr dirty="0" sz="2800" spc="-13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uppgift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om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40" b="1">
                <a:latin typeface="Calibri"/>
                <a:cs typeface="Calibri"/>
              </a:rPr>
              <a:t>åtminstone</a:t>
            </a:r>
            <a:r>
              <a:rPr dirty="0" sz="2800" spc="-114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ungefärlig </a:t>
            </a:r>
            <a:r>
              <a:rPr dirty="0" sz="2800" spc="-30" b="1">
                <a:latin typeface="Calibri"/>
                <a:cs typeface="Calibri"/>
              </a:rPr>
              <a:t>tidpunkt</a:t>
            </a:r>
            <a:r>
              <a:rPr dirty="0" sz="2800" spc="-10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då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hyreshöjningen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på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grund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av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bredband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upphör”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–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avslag</a:t>
            </a:r>
            <a:r>
              <a:rPr dirty="0" sz="2800" spc="-1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Om</a:t>
            </a:r>
            <a:r>
              <a:rPr dirty="0" sz="2800" spc="-80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B7608"/>
                </a:solidFill>
                <a:latin typeface="Calibri"/>
                <a:cs typeface="Calibri"/>
              </a:rPr>
              <a:t>styrelsen</a:t>
            </a:r>
            <a:r>
              <a:rPr dirty="0" sz="2800" spc="-8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anser</a:t>
            </a:r>
            <a:r>
              <a:rPr dirty="0" sz="2800" spc="-7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B7608"/>
                </a:solidFill>
                <a:latin typeface="Calibri"/>
                <a:cs typeface="Calibri"/>
              </a:rPr>
              <a:t>att</a:t>
            </a:r>
            <a:r>
              <a:rPr dirty="0" sz="2800" spc="-90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beslutet</a:t>
            </a:r>
            <a:r>
              <a:rPr dirty="0" sz="2800" spc="-8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från</a:t>
            </a:r>
            <a:r>
              <a:rPr dirty="0" sz="2800" spc="-8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2010</a:t>
            </a:r>
            <a:r>
              <a:rPr dirty="0" sz="2800" spc="-8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inte</a:t>
            </a:r>
            <a:r>
              <a:rPr dirty="0" sz="2800" spc="-8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bör</a:t>
            </a:r>
            <a:r>
              <a:rPr dirty="0" sz="2800" spc="-70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B7608"/>
                </a:solidFill>
                <a:latin typeface="Calibri"/>
                <a:cs typeface="Calibri"/>
              </a:rPr>
              <a:t>verkställas</a:t>
            </a:r>
            <a:r>
              <a:rPr dirty="0" sz="2800" spc="-7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FB7608"/>
                </a:solidFill>
                <a:latin typeface="Calibri"/>
                <a:cs typeface="Calibri"/>
              </a:rPr>
              <a:t>har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291082" y="4452492"/>
            <a:ext cx="1693545" cy="426720"/>
          </a:xfrm>
          <a:prstGeom prst="rect">
            <a:avLst/>
          </a:prstGeom>
          <a:ln w="27431">
            <a:solidFill>
              <a:srgbClr val="FF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3980">
              <a:lnSpc>
                <a:spcPts val="3055"/>
              </a:lnSpc>
            </a:pPr>
            <a:r>
              <a:rPr dirty="0" sz="2800" spc="-10" b="1">
                <a:solidFill>
                  <a:srgbClr val="FB7608"/>
                </a:solidFill>
                <a:latin typeface="Calibri"/>
                <a:cs typeface="Calibri"/>
              </a:rPr>
              <a:t>skyldighet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28319" y="4401692"/>
            <a:ext cx="971423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50160" algn="l"/>
              </a:tabLst>
            </a:pPr>
            <a:r>
              <a:rPr dirty="0" sz="2800" spc="-25" b="1">
                <a:solidFill>
                  <a:srgbClr val="FB7608"/>
                </a:solidFill>
                <a:latin typeface="Calibri"/>
                <a:cs typeface="Calibri"/>
              </a:rPr>
              <a:t>man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	att</a:t>
            </a:r>
            <a:r>
              <a:rPr dirty="0" sz="2800" spc="-90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B7608"/>
                </a:solidFill>
                <a:latin typeface="Calibri"/>
                <a:cs typeface="Calibri"/>
              </a:rPr>
              <a:t>återkomma</a:t>
            </a:r>
            <a:r>
              <a:rPr dirty="0" sz="2800" spc="-9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till</a:t>
            </a:r>
            <a:r>
              <a:rPr dirty="0" sz="2800" spc="-110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stämman</a:t>
            </a:r>
            <a:r>
              <a:rPr dirty="0" sz="2800" spc="-100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med</a:t>
            </a:r>
            <a:r>
              <a:rPr dirty="0" sz="2800" spc="-9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B7608"/>
                </a:solidFill>
                <a:latin typeface="Calibri"/>
                <a:cs typeface="Calibri"/>
              </a:rPr>
              <a:t>förslag</a:t>
            </a:r>
            <a:r>
              <a:rPr dirty="0" sz="2800" spc="-100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B7608"/>
                </a:solidFill>
                <a:latin typeface="Calibri"/>
                <a:cs typeface="Calibri"/>
              </a:rPr>
              <a:t>om</a:t>
            </a:r>
            <a:r>
              <a:rPr dirty="0" sz="2800" spc="-95" b="1">
                <a:solidFill>
                  <a:srgbClr val="FB7608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FB7608"/>
                </a:solidFill>
                <a:latin typeface="Calibri"/>
                <a:cs typeface="Calibri"/>
              </a:rPr>
              <a:t>det.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0069" y="5213730"/>
            <a:ext cx="9504045" cy="1585595"/>
          </a:xfrm>
          <a:prstGeom prst="rect">
            <a:avLst/>
          </a:prstGeom>
          <a:ln w="56388">
            <a:solidFill>
              <a:srgbClr val="0000FF"/>
            </a:solidFill>
          </a:ln>
        </p:spPr>
        <p:txBody>
          <a:bodyPr wrap="square" lIns="0" tIns="93345" rIns="0" bIns="0" rtlCol="0" vert="horz">
            <a:spAutoFit/>
          </a:bodyPr>
          <a:lstStyle/>
          <a:p>
            <a:pPr marL="160655">
              <a:lnSpc>
                <a:spcPts val="3220"/>
              </a:lnSpc>
              <a:spcBef>
                <a:spcPts val="735"/>
              </a:spcBef>
            </a:pPr>
            <a:r>
              <a:rPr dirty="0" sz="2800" spc="-10">
                <a:latin typeface="Calibri"/>
                <a:cs typeface="Calibri"/>
              </a:rPr>
              <a:t>Det</a:t>
            </a:r>
            <a:r>
              <a:rPr dirty="0" sz="2800" spc="-1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är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hög</a:t>
            </a:r>
            <a:r>
              <a:rPr dirty="0" sz="2800" spc="-10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tid</a:t>
            </a:r>
            <a:r>
              <a:rPr dirty="0" sz="2800" spc="-114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att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hyreshöjningen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på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grund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av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bredband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upphör</a:t>
            </a:r>
            <a:endParaRPr sz="2800">
              <a:latin typeface="Calibri"/>
              <a:cs typeface="Calibri"/>
            </a:endParaRPr>
          </a:p>
          <a:p>
            <a:pPr marL="160655">
              <a:lnSpc>
                <a:spcPts val="3220"/>
              </a:lnSpc>
            </a:pP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att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styrelsen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45" b="1">
                <a:latin typeface="Calibri"/>
                <a:cs typeface="Calibri"/>
              </a:rPr>
              <a:t>verkställer</a:t>
            </a:r>
            <a:r>
              <a:rPr dirty="0" sz="2800" spc="-114" b="1">
                <a:latin typeface="Calibri"/>
                <a:cs typeface="Calibri"/>
              </a:rPr>
              <a:t> </a:t>
            </a:r>
            <a:r>
              <a:rPr dirty="0" sz="2800" spc="-35" b="1">
                <a:latin typeface="Calibri"/>
                <a:cs typeface="Calibri"/>
              </a:rPr>
              <a:t>beslutet</a:t>
            </a:r>
            <a:r>
              <a:rPr dirty="0" sz="2800" spc="-110" b="1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från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spc="-40">
                <a:latin typeface="Calibri"/>
                <a:cs typeface="Calibri"/>
              </a:rPr>
              <a:t>stämman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2012.</a:t>
            </a:r>
            <a:endParaRPr sz="2800">
              <a:latin typeface="Calibri"/>
              <a:cs typeface="Calibri"/>
            </a:endParaRPr>
          </a:p>
          <a:p>
            <a:pPr marL="160655">
              <a:lnSpc>
                <a:spcPct val="100000"/>
              </a:lnSpc>
              <a:spcBef>
                <a:spcPts val="695"/>
              </a:spcBef>
            </a:pPr>
            <a:r>
              <a:rPr dirty="0" sz="2800">
                <a:latin typeface="Calibri"/>
                <a:cs typeface="Calibri"/>
              </a:rPr>
              <a:t>Jag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yrkar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bifall</a:t>
            </a:r>
            <a:r>
              <a:rPr dirty="0" sz="2800" spc="-4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till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000FF"/>
                </a:solidFill>
                <a:latin typeface="Calibri"/>
                <a:cs typeface="Calibri"/>
              </a:rPr>
              <a:t>motion</a:t>
            </a:r>
            <a:r>
              <a:rPr dirty="0" sz="2800" spc="-5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0000FF"/>
                </a:solidFill>
                <a:latin typeface="Calibri"/>
                <a:cs typeface="Calibri"/>
              </a:rPr>
              <a:t>88</a:t>
            </a:r>
            <a:r>
              <a:rPr dirty="0" sz="2800" spc="-25" b="1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6120" y="745477"/>
            <a:ext cx="6828155" cy="581126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8319" y="1003147"/>
            <a:ext cx="2273935" cy="909319"/>
          </a:xfrm>
          <a:prstGeom prst="rect"/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2600" b="0">
                <a:latin typeface="Calibri"/>
                <a:cs typeface="Calibri"/>
              </a:rPr>
              <a:t>Smidigt</a:t>
            </a:r>
            <a:r>
              <a:rPr dirty="0" sz="2600" spc="-60" b="0">
                <a:latin typeface="Calibri"/>
                <a:cs typeface="Calibri"/>
              </a:rPr>
              <a:t> </a:t>
            </a:r>
            <a:r>
              <a:rPr dirty="0" sz="2600" spc="-20" b="0">
                <a:latin typeface="Calibri"/>
                <a:cs typeface="Calibri"/>
              </a:rPr>
              <a:t>sätt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z="2600" b="0">
                <a:latin typeface="Calibri"/>
                <a:cs typeface="Calibri"/>
              </a:rPr>
              <a:t>att</a:t>
            </a:r>
            <a:r>
              <a:rPr dirty="0" sz="2600" spc="-114" b="0">
                <a:latin typeface="Calibri"/>
                <a:cs typeface="Calibri"/>
              </a:rPr>
              <a:t> </a:t>
            </a:r>
            <a:r>
              <a:rPr dirty="0" sz="2600" spc="-10" b="0">
                <a:latin typeface="Calibri"/>
                <a:cs typeface="Calibri"/>
              </a:rPr>
              <a:t>begära</a:t>
            </a:r>
            <a:r>
              <a:rPr dirty="0" sz="2600" spc="-130" b="0">
                <a:latin typeface="Calibri"/>
                <a:cs typeface="Calibri"/>
              </a:rPr>
              <a:t> </a:t>
            </a:r>
            <a:r>
              <a:rPr dirty="0" sz="2600" spc="-10" b="0">
                <a:latin typeface="Calibri"/>
                <a:cs typeface="Calibri"/>
              </a:rPr>
              <a:t>ordet: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8</a:t>
            </a:fld>
          </a:p>
        </p:txBody>
      </p:sp>
      <p:sp>
        <p:nvSpPr>
          <p:cNvPr id="4" name="object 4" descr=""/>
          <p:cNvSpPr txBox="1"/>
          <p:nvPr/>
        </p:nvSpPr>
        <p:spPr>
          <a:xfrm>
            <a:off x="528319" y="2388235"/>
            <a:ext cx="2561590" cy="417131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 marR="305435">
              <a:lnSpc>
                <a:spcPct val="89800"/>
              </a:lnSpc>
              <a:spcBef>
                <a:spcPts val="420"/>
              </a:spcBef>
            </a:pPr>
            <a:r>
              <a:rPr dirty="0" sz="2600" spc="-10" b="1">
                <a:latin typeface="Calibri"/>
                <a:cs typeface="Calibri"/>
              </a:rPr>
              <a:t>Röstkort</a:t>
            </a:r>
            <a:r>
              <a:rPr dirty="0" sz="2600" spc="-80" b="1">
                <a:latin typeface="Calibri"/>
                <a:cs typeface="Calibri"/>
              </a:rPr>
              <a:t> </a:t>
            </a:r>
            <a:r>
              <a:rPr dirty="0" sz="2600" spc="-25" b="1">
                <a:latin typeface="Calibri"/>
                <a:cs typeface="Calibri"/>
              </a:rPr>
              <a:t>med </a:t>
            </a:r>
            <a:r>
              <a:rPr dirty="0" sz="2600" b="1">
                <a:latin typeface="Calibri"/>
                <a:cs typeface="Calibri"/>
              </a:rPr>
              <a:t>stora</a:t>
            </a:r>
            <a:r>
              <a:rPr dirty="0" sz="2600" spc="-135" b="1">
                <a:latin typeface="Calibri"/>
                <a:cs typeface="Calibri"/>
              </a:rPr>
              <a:t> </a:t>
            </a:r>
            <a:r>
              <a:rPr dirty="0" sz="2600" spc="-10" b="1">
                <a:latin typeface="Calibri"/>
                <a:cs typeface="Calibri"/>
              </a:rPr>
              <a:t>siffror</a:t>
            </a:r>
            <a:r>
              <a:rPr dirty="0" sz="2600" spc="-140" b="1">
                <a:latin typeface="Calibri"/>
                <a:cs typeface="Calibri"/>
              </a:rPr>
              <a:t> </a:t>
            </a:r>
            <a:r>
              <a:rPr dirty="0" sz="2600" spc="-25" b="1">
                <a:latin typeface="Calibri"/>
                <a:cs typeface="Calibri"/>
              </a:rPr>
              <a:t>som </a:t>
            </a:r>
            <a:r>
              <a:rPr dirty="0" sz="2600" b="1">
                <a:latin typeface="Calibri"/>
                <a:cs typeface="Calibri"/>
              </a:rPr>
              <a:t>knyts</a:t>
            </a:r>
            <a:r>
              <a:rPr dirty="0" sz="2600" spc="-55" b="1">
                <a:latin typeface="Calibri"/>
                <a:cs typeface="Calibri"/>
              </a:rPr>
              <a:t> </a:t>
            </a:r>
            <a:r>
              <a:rPr dirty="0" sz="2600" b="1">
                <a:latin typeface="Calibri"/>
                <a:cs typeface="Calibri"/>
              </a:rPr>
              <a:t>till</a:t>
            </a:r>
            <a:r>
              <a:rPr dirty="0" sz="2600" spc="-55" b="1">
                <a:latin typeface="Calibri"/>
                <a:cs typeface="Calibri"/>
              </a:rPr>
              <a:t> </a:t>
            </a:r>
            <a:r>
              <a:rPr dirty="0" sz="2600" spc="-10" b="1">
                <a:latin typeface="Calibri"/>
                <a:cs typeface="Calibri"/>
              </a:rPr>
              <a:t>namn.</a:t>
            </a:r>
            <a:endParaRPr sz="2600">
              <a:latin typeface="Calibri"/>
              <a:cs typeface="Calibri"/>
            </a:endParaRPr>
          </a:p>
          <a:p>
            <a:pPr marL="12700" marR="5080">
              <a:lnSpc>
                <a:spcPts val="2860"/>
              </a:lnSpc>
              <a:spcBef>
                <a:spcPts val="975"/>
              </a:spcBef>
            </a:pPr>
            <a:r>
              <a:rPr dirty="0" sz="2600" spc="-20">
                <a:latin typeface="Calibri"/>
                <a:cs typeface="Calibri"/>
              </a:rPr>
              <a:t>Mötesordföranden </a:t>
            </a:r>
            <a:r>
              <a:rPr dirty="0" sz="2600">
                <a:latin typeface="Calibri"/>
                <a:cs typeface="Calibri"/>
              </a:rPr>
              <a:t>antecknar</a:t>
            </a:r>
            <a:r>
              <a:rPr dirty="0" sz="2600" spc="-7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snabbt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670"/>
              </a:lnSpc>
            </a:pPr>
            <a:r>
              <a:rPr dirty="0" sz="2600">
                <a:latin typeface="Calibri"/>
                <a:cs typeface="Calibri"/>
              </a:rPr>
              <a:t>siffran</a:t>
            </a:r>
            <a:r>
              <a:rPr dirty="0" sz="2600" spc="-9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och</a:t>
            </a:r>
            <a:r>
              <a:rPr dirty="0" sz="2600" spc="-105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hittar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ts val="2990"/>
              </a:lnSpc>
            </a:pPr>
            <a:r>
              <a:rPr dirty="0" sz="2600">
                <a:latin typeface="Calibri"/>
                <a:cs typeface="Calibri"/>
              </a:rPr>
              <a:t>namnet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i</a:t>
            </a:r>
            <a:r>
              <a:rPr dirty="0" sz="2600" spc="-25">
                <a:latin typeface="Calibri"/>
                <a:cs typeface="Calibri"/>
              </a:rPr>
              <a:t> </a:t>
            </a:r>
            <a:r>
              <a:rPr dirty="0" sz="2600">
                <a:latin typeface="Calibri"/>
                <a:cs typeface="Calibri"/>
              </a:rPr>
              <a:t>en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10">
                <a:latin typeface="Calibri"/>
                <a:cs typeface="Calibri"/>
              </a:rPr>
              <a:t>lista.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2600">
              <a:latin typeface="Calibri"/>
              <a:cs typeface="Calibri"/>
            </a:endParaRPr>
          </a:p>
          <a:p>
            <a:pPr marL="12700">
              <a:lnSpc>
                <a:spcPts val="2760"/>
              </a:lnSpc>
            </a:pPr>
            <a:r>
              <a:rPr dirty="0" sz="2400" b="1">
                <a:latin typeface="Calibri"/>
                <a:cs typeface="Calibri"/>
              </a:rPr>
              <a:t>Bild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från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</a:pPr>
            <a:r>
              <a:rPr dirty="0" sz="2400" i="1">
                <a:latin typeface="Calibri"/>
                <a:cs typeface="Calibri"/>
              </a:rPr>
              <a:t>Vi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i </a:t>
            </a:r>
            <a:r>
              <a:rPr dirty="0" sz="2400" spc="-25" i="1">
                <a:latin typeface="Calibri"/>
                <a:cs typeface="Calibri"/>
              </a:rPr>
              <a:t>SKB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60"/>
              </a:lnSpc>
            </a:pPr>
            <a:r>
              <a:rPr dirty="0" sz="2400" spc="-10">
                <a:latin typeface="Calibri"/>
                <a:cs typeface="Calibri"/>
              </a:rPr>
              <a:t>våren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2025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46961" y="5544311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 h="0">
                <a:moveTo>
                  <a:pt x="0" y="0"/>
                </a:moveTo>
                <a:lnTo>
                  <a:pt x="113029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612391" y="5544311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 h="0">
                <a:moveTo>
                  <a:pt x="0" y="0"/>
                </a:moveTo>
                <a:lnTo>
                  <a:pt x="606552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2369820" y="5544311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2749295" y="5544311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 h="0">
                <a:moveTo>
                  <a:pt x="0" y="0"/>
                </a:moveTo>
                <a:lnTo>
                  <a:pt x="984504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886200" y="5544311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265676" y="5544311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5402579" y="5544311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5780532" y="5544311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6160008" y="5544311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6539483" y="5544311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6917435" y="5544311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7296911" y="5544311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6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7676388" y="5544311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054340" y="5544311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433816" y="5544311"/>
            <a:ext cx="1250950" cy="0"/>
          </a:xfrm>
          <a:custGeom>
            <a:avLst/>
            <a:gdLst/>
            <a:ahLst/>
            <a:cxnLst/>
            <a:rect l="l" t="t" r="r" b="b"/>
            <a:pathLst>
              <a:path w="1250950" h="0">
                <a:moveTo>
                  <a:pt x="0" y="0"/>
                </a:moveTo>
                <a:lnTo>
                  <a:pt x="1250568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346961" y="4946904"/>
            <a:ext cx="872490" cy="0"/>
          </a:xfrm>
          <a:custGeom>
            <a:avLst/>
            <a:gdLst/>
            <a:ahLst/>
            <a:cxnLst/>
            <a:rect l="l" t="t" r="r" b="b"/>
            <a:pathLst>
              <a:path w="872489" h="0">
                <a:moveTo>
                  <a:pt x="0" y="0"/>
                </a:moveTo>
                <a:lnTo>
                  <a:pt x="871982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369820" y="49469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49295" y="49469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 h="0">
                <a:moveTo>
                  <a:pt x="0" y="0"/>
                </a:moveTo>
                <a:lnTo>
                  <a:pt x="227076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3128772" y="4946904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 h="0">
                <a:moveTo>
                  <a:pt x="0" y="0"/>
                </a:moveTo>
                <a:lnTo>
                  <a:pt x="605027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3886200" y="49469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4265676" y="4946904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 h="0">
                <a:moveTo>
                  <a:pt x="0" y="0"/>
                </a:moveTo>
                <a:lnTo>
                  <a:pt x="605027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5023103" y="49469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5402579" y="49469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5780532" y="4946904"/>
            <a:ext cx="1363980" cy="0"/>
          </a:xfrm>
          <a:custGeom>
            <a:avLst/>
            <a:gdLst/>
            <a:ahLst/>
            <a:cxnLst/>
            <a:rect l="l" t="t" r="r" b="b"/>
            <a:pathLst>
              <a:path w="1363979" h="0">
                <a:moveTo>
                  <a:pt x="0" y="0"/>
                </a:moveTo>
                <a:lnTo>
                  <a:pt x="1363979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/>
          <p:nvPr/>
        </p:nvSpPr>
        <p:spPr>
          <a:xfrm>
            <a:off x="7296911" y="49469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6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7676388" y="494690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8054340" y="494690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/>
          <p:nvPr/>
        </p:nvSpPr>
        <p:spPr>
          <a:xfrm>
            <a:off x="8433816" y="4946904"/>
            <a:ext cx="1250950" cy="0"/>
          </a:xfrm>
          <a:custGeom>
            <a:avLst/>
            <a:gdLst/>
            <a:ahLst/>
            <a:cxnLst/>
            <a:rect l="l" t="t" r="r" b="b"/>
            <a:pathLst>
              <a:path w="1250950" h="0">
                <a:moveTo>
                  <a:pt x="0" y="0"/>
                </a:moveTo>
                <a:lnTo>
                  <a:pt x="1250568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/>
          <p:nvPr/>
        </p:nvSpPr>
        <p:spPr>
          <a:xfrm>
            <a:off x="1346961" y="4349496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 h="0">
                <a:moveTo>
                  <a:pt x="0" y="0"/>
                </a:moveTo>
                <a:lnTo>
                  <a:pt x="113029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1612391" y="4349496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 h="0">
                <a:moveTo>
                  <a:pt x="0" y="0"/>
                </a:moveTo>
                <a:lnTo>
                  <a:pt x="606552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2369820" y="4349496"/>
            <a:ext cx="1743710" cy="0"/>
          </a:xfrm>
          <a:custGeom>
            <a:avLst/>
            <a:gdLst/>
            <a:ahLst/>
            <a:cxnLst/>
            <a:rect l="l" t="t" r="r" b="b"/>
            <a:pathLst>
              <a:path w="1743710" h="0">
                <a:moveTo>
                  <a:pt x="0" y="0"/>
                </a:moveTo>
                <a:lnTo>
                  <a:pt x="1743456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4265676" y="4349496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 h="0">
                <a:moveTo>
                  <a:pt x="0" y="0"/>
                </a:moveTo>
                <a:lnTo>
                  <a:pt x="605027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5023103" y="4349496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/>
          <p:nvPr/>
        </p:nvSpPr>
        <p:spPr>
          <a:xfrm>
            <a:off x="5402579" y="4349496"/>
            <a:ext cx="2880360" cy="0"/>
          </a:xfrm>
          <a:custGeom>
            <a:avLst/>
            <a:gdLst/>
            <a:ahLst/>
            <a:cxnLst/>
            <a:rect l="l" t="t" r="r" b="b"/>
            <a:pathLst>
              <a:path w="2880359" h="0">
                <a:moveTo>
                  <a:pt x="0" y="0"/>
                </a:moveTo>
                <a:lnTo>
                  <a:pt x="2880360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 descr=""/>
          <p:cNvSpPr/>
          <p:nvPr/>
        </p:nvSpPr>
        <p:spPr>
          <a:xfrm>
            <a:off x="8433816" y="4349496"/>
            <a:ext cx="1250950" cy="0"/>
          </a:xfrm>
          <a:custGeom>
            <a:avLst/>
            <a:gdLst/>
            <a:ahLst/>
            <a:cxnLst/>
            <a:rect l="l" t="t" r="r" b="b"/>
            <a:pathLst>
              <a:path w="1250950" h="0">
                <a:moveTo>
                  <a:pt x="0" y="0"/>
                </a:moveTo>
                <a:lnTo>
                  <a:pt x="1250568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/>
          <p:nvPr/>
        </p:nvSpPr>
        <p:spPr>
          <a:xfrm>
            <a:off x="1346961" y="3752088"/>
            <a:ext cx="2766695" cy="0"/>
          </a:xfrm>
          <a:custGeom>
            <a:avLst/>
            <a:gdLst/>
            <a:ahLst/>
            <a:cxnLst/>
            <a:rect l="l" t="t" r="r" b="b"/>
            <a:pathLst>
              <a:path w="2766695" h="0">
                <a:moveTo>
                  <a:pt x="0" y="0"/>
                </a:moveTo>
                <a:lnTo>
                  <a:pt x="2766314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/>
          <p:nvPr/>
        </p:nvSpPr>
        <p:spPr>
          <a:xfrm>
            <a:off x="4265676" y="3752088"/>
            <a:ext cx="4017645" cy="0"/>
          </a:xfrm>
          <a:custGeom>
            <a:avLst/>
            <a:gdLst/>
            <a:ahLst/>
            <a:cxnLst/>
            <a:rect l="l" t="t" r="r" b="b"/>
            <a:pathLst>
              <a:path w="4017645" h="0">
                <a:moveTo>
                  <a:pt x="0" y="0"/>
                </a:moveTo>
                <a:lnTo>
                  <a:pt x="4017264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8433816" y="375208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/>
          <p:nvPr/>
        </p:nvSpPr>
        <p:spPr>
          <a:xfrm>
            <a:off x="8813292" y="375208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/>
          <p:nvPr/>
        </p:nvSpPr>
        <p:spPr>
          <a:xfrm>
            <a:off x="9191243" y="3752088"/>
            <a:ext cx="493395" cy="0"/>
          </a:xfrm>
          <a:custGeom>
            <a:avLst/>
            <a:gdLst/>
            <a:ahLst/>
            <a:cxnLst/>
            <a:rect l="l" t="t" r="r" b="b"/>
            <a:pathLst>
              <a:path w="493395" h="0">
                <a:moveTo>
                  <a:pt x="0" y="0"/>
                </a:moveTo>
                <a:lnTo>
                  <a:pt x="493140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1346961" y="3154680"/>
            <a:ext cx="6936105" cy="0"/>
          </a:xfrm>
          <a:custGeom>
            <a:avLst/>
            <a:gdLst/>
            <a:ahLst/>
            <a:cxnLst/>
            <a:rect l="l" t="t" r="r" b="b"/>
            <a:pathLst>
              <a:path w="6936105" h="0">
                <a:moveTo>
                  <a:pt x="0" y="0"/>
                </a:moveTo>
                <a:lnTo>
                  <a:pt x="6935978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/>
          <p:nvPr/>
        </p:nvSpPr>
        <p:spPr>
          <a:xfrm>
            <a:off x="8433816" y="315468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/>
          <p:nvPr/>
        </p:nvSpPr>
        <p:spPr>
          <a:xfrm>
            <a:off x="8813292" y="315468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/>
          <p:nvPr/>
        </p:nvSpPr>
        <p:spPr>
          <a:xfrm>
            <a:off x="9191243" y="3154680"/>
            <a:ext cx="493395" cy="0"/>
          </a:xfrm>
          <a:custGeom>
            <a:avLst/>
            <a:gdLst/>
            <a:ahLst/>
            <a:cxnLst/>
            <a:rect l="l" t="t" r="r" b="b"/>
            <a:pathLst>
              <a:path w="493395" h="0">
                <a:moveTo>
                  <a:pt x="0" y="0"/>
                </a:moveTo>
                <a:lnTo>
                  <a:pt x="493140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/>
          <p:nvPr/>
        </p:nvSpPr>
        <p:spPr>
          <a:xfrm>
            <a:off x="1346961" y="2557272"/>
            <a:ext cx="7313930" cy="0"/>
          </a:xfrm>
          <a:custGeom>
            <a:avLst/>
            <a:gdLst/>
            <a:ahLst/>
            <a:cxnLst/>
            <a:rect l="l" t="t" r="r" b="b"/>
            <a:pathLst>
              <a:path w="7313930" h="0">
                <a:moveTo>
                  <a:pt x="0" y="0"/>
                </a:moveTo>
                <a:lnTo>
                  <a:pt x="7313930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 descr=""/>
          <p:cNvSpPr/>
          <p:nvPr/>
        </p:nvSpPr>
        <p:spPr>
          <a:xfrm>
            <a:off x="8813292" y="2557272"/>
            <a:ext cx="871219" cy="0"/>
          </a:xfrm>
          <a:custGeom>
            <a:avLst/>
            <a:gdLst/>
            <a:ahLst/>
            <a:cxnLst/>
            <a:rect l="l" t="t" r="r" b="b"/>
            <a:pathLst>
              <a:path w="871220" h="0">
                <a:moveTo>
                  <a:pt x="0" y="0"/>
                </a:moveTo>
                <a:lnTo>
                  <a:pt x="871092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/>
          <p:nvPr/>
        </p:nvSpPr>
        <p:spPr>
          <a:xfrm>
            <a:off x="1346961" y="1961388"/>
            <a:ext cx="7313930" cy="0"/>
          </a:xfrm>
          <a:custGeom>
            <a:avLst/>
            <a:gdLst/>
            <a:ahLst/>
            <a:cxnLst/>
            <a:rect l="l" t="t" r="r" b="b"/>
            <a:pathLst>
              <a:path w="7313930" h="0">
                <a:moveTo>
                  <a:pt x="0" y="0"/>
                </a:moveTo>
                <a:lnTo>
                  <a:pt x="7313930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 descr=""/>
          <p:cNvSpPr/>
          <p:nvPr/>
        </p:nvSpPr>
        <p:spPr>
          <a:xfrm>
            <a:off x="8813292" y="196138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/>
          <p:nvPr/>
        </p:nvSpPr>
        <p:spPr>
          <a:xfrm>
            <a:off x="9191243" y="1961388"/>
            <a:ext cx="493395" cy="0"/>
          </a:xfrm>
          <a:custGeom>
            <a:avLst/>
            <a:gdLst/>
            <a:ahLst/>
            <a:cxnLst/>
            <a:rect l="l" t="t" r="r" b="b"/>
            <a:pathLst>
              <a:path w="493395" h="0">
                <a:moveTo>
                  <a:pt x="0" y="0"/>
                </a:moveTo>
                <a:lnTo>
                  <a:pt x="493140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/>
          <p:nvPr/>
        </p:nvSpPr>
        <p:spPr>
          <a:xfrm>
            <a:off x="1346961" y="1363599"/>
            <a:ext cx="8337550" cy="0"/>
          </a:xfrm>
          <a:custGeom>
            <a:avLst/>
            <a:gdLst/>
            <a:ahLst/>
            <a:cxnLst/>
            <a:rect l="l" t="t" r="r" b="b"/>
            <a:pathLst>
              <a:path w="8337550" h="0">
                <a:moveTo>
                  <a:pt x="0" y="0"/>
                </a:moveTo>
                <a:lnTo>
                  <a:pt x="8337423" y="0"/>
                </a:lnTo>
              </a:path>
            </a:pathLst>
          </a:custGeom>
          <a:ln w="15875">
            <a:solidFill>
              <a:srgbClr val="D0CECE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/>
          <p:nvPr/>
        </p:nvSpPr>
        <p:spPr>
          <a:xfrm>
            <a:off x="1346961" y="5245608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 h="0">
                <a:moveTo>
                  <a:pt x="0" y="0"/>
                </a:moveTo>
                <a:lnTo>
                  <a:pt x="113029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/>
          <p:nvPr/>
        </p:nvSpPr>
        <p:spPr>
          <a:xfrm>
            <a:off x="1612391" y="5245608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 h="0">
                <a:moveTo>
                  <a:pt x="0" y="0"/>
                </a:moveTo>
                <a:lnTo>
                  <a:pt x="606552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 descr=""/>
          <p:cNvSpPr/>
          <p:nvPr/>
        </p:nvSpPr>
        <p:spPr>
          <a:xfrm>
            <a:off x="2369820" y="52456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/>
          <p:nvPr/>
        </p:nvSpPr>
        <p:spPr>
          <a:xfrm>
            <a:off x="2749295" y="52456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 h="0">
                <a:moveTo>
                  <a:pt x="0" y="0"/>
                </a:moveTo>
                <a:lnTo>
                  <a:pt x="227076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 descr=""/>
          <p:cNvSpPr/>
          <p:nvPr/>
        </p:nvSpPr>
        <p:spPr>
          <a:xfrm>
            <a:off x="3128772" y="5245608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 descr=""/>
          <p:cNvSpPr/>
          <p:nvPr/>
        </p:nvSpPr>
        <p:spPr>
          <a:xfrm>
            <a:off x="4265676" y="5245608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 descr=""/>
          <p:cNvSpPr/>
          <p:nvPr/>
        </p:nvSpPr>
        <p:spPr>
          <a:xfrm>
            <a:off x="5402579" y="52456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 descr=""/>
          <p:cNvSpPr/>
          <p:nvPr/>
        </p:nvSpPr>
        <p:spPr>
          <a:xfrm>
            <a:off x="5780532" y="52456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 descr=""/>
          <p:cNvSpPr/>
          <p:nvPr/>
        </p:nvSpPr>
        <p:spPr>
          <a:xfrm>
            <a:off x="6160008" y="52456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 descr=""/>
          <p:cNvSpPr/>
          <p:nvPr/>
        </p:nvSpPr>
        <p:spPr>
          <a:xfrm>
            <a:off x="6539483" y="52456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/>
          <p:nvPr/>
        </p:nvSpPr>
        <p:spPr>
          <a:xfrm>
            <a:off x="6917435" y="5245608"/>
            <a:ext cx="607060" cy="0"/>
          </a:xfrm>
          <a:custGeom>
            <a:avLst/>
            <a:gdLst/>
            <a:ahLst/>
            <a:cxnLst/>
            <a:rect l="l" t="t" r="r" b="b"/>
            <a:pathLst>
              <a:path w="607059" h="0">
                <a:moveTo>
                  <a:pt x="0" y="0"/>
                </a:moveTo>
                <a:lnTo>
                  <a:pt x="606552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 descr=""/>
          <p:cNvSpPr/>
          <p:nvPr/>
        </p:nvSpPr>
        <p:spPr>
          <a:xfrm>
            <a:off x="7676388" y="5245608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 descr=""/>
          <p:cNvSpPr/>
          <p:nvPr/>
        </p:nvSpPr>
        <p:spPr>
          <a:xfrm>
            <a:off x="8054340" y="5245608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 descr=""/>
          <p:cNvSpPr/>
          <p:nvPr/>
        </p:nvSpPr>
        <p:spPr>
          <a:xfrm>
            <a:off x="8433816" y="5245608"/>
            <a:ext cx="1250950" cy="0"/>
          </a:xfrm>
          <a:custGeom>
            <a:avLst/>
            <a:gdLst/>
            <a:ahLst/>
            <a:cxnLst/>
            <a:rect l="l" t="t" r="r" b="b"/>
            <a:pathLst>
              <a:path w="1250950" h="0">
                <a:moveTo>
                  <a:pt x="0" y="0"/>
                </a:moveTo>
                <a:lnTo>
                  <a:pt x="1250568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 descr=""/>
          <p:cNvSpPr/>
          <p:nvPr/>
        </p:nvSpPr>
        <p:spPr>
          <a:xfrm>
            <a:off x="1346961" y="464820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 h="0">
                <a:moveTo>
                  <a:pt x="0" y="0"/>
                </a:moveTo>
                <a:lnTo>
                  <a:pt x="113029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 descr=""/>
          <p:cNvSpPr/>
          <p:nvPr/>
        </p:nvSpPr>
        <p:spPr>
          <a:xfrm>
            <a:off x="1612391" y="4648200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 h="0">
                <a:moveTo>
                  <a:pt x="0" y="0"/>
                </a:moveTo>
                <a:lnTo>
                  <a:pt x="606552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 descr=""/>
          <p:cNvSpPr/>
          <p:nvPr/>
        </p:nvSpPr>
        <p:spPr>
          <a:xfrm>
            <a:off x="2369820" y="464820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 descr=""/>
          <p:cNvSpPr/>
          <p:nvPr/>
        </p:nvSpPr>
        <p:spPr>
          <a:xfrm>
            <a:off x="2749295" y="464820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 h="0">
                <a:moveTo>
                  <a:pt x="0" y="0"/>
                </a:moveTo>
                <a:lnTo>
                  <a:pt x="227076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 descr=""/>
          <p:cNvSpPr/>
          <p:nvPr/>
        </p:nvSpPr>
        <p:spPr>
          <a:xfrm>
            <a:off x="3128772" y="4648200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 h="0">
                <a:moveTo>
                  <a:pt x="0" y="0"/>
                </a:moveTo>
                <a:lnTo>
                  <a:pt x="605027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 descr=""/>
          <p:cNvSpPr/>
          <p:nvPr/>
        </p:nvSpPr>
        <p:spPr>
          <a:xfrm>
            <a:off x="3886200" y="4648200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/>
          <p:nvPr/>
        </p:nvSpPr>
        <p:spPr>
          <a:xfrm>
            <a:off x="4265676" y="4648200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 descr=""/>
          <p:cNvSpPr/>
          <p:nvPr/>
        </p:nvSpPr>
        <p:spPr>
          <a:xfrm>
            <a:off x="5402579" y="4648200"/>
            <a:ext cx="2880360" cy="0"/>
          </a:xfrm>
          <a:custGeom>
            <a:avLst/>
            <a:gdLst/>
            <a:ahLst/>
            <a:cxnLst/>
            <a:rect l="l" t="t" r="r" b="b"/>
            <a:pathLst>
              <a:path w="2880359" h="0">
                <a:moveTo>
                  <a:pt x="0" y="0"/>
                </a:moveTo>
                <a:lnTo>
                  <a:pt x="2880360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 descr=""/>
          <p:cNvSpPr/>
          <p:nvPr/>
        </p:nvSpPr>
        <p:spPr>
          <a:xfrm>
            <a:off x="8433816" y="4648200"/>
            <a:ext cx="1250950" cy="0"/>
          </a:xfrm>
          <a:custGeom>
            <a:avLst/>
            <a:gdLst/>
            <a:ahLst/>
            <a:cxnLst/>
            <a:rect l="l" t="t" r="r" b="b"/>
            <a:pathLst>
              <a:path w="1250950" h="0">
                <a:moveTo>
                  <a:pt x="0" y="0"/>
                </a:moveTo>
                <a:lnTo>
                  <a:pt x="1250568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 descr=""/>
          <p:cNvSpPr/>
          <p:nvPr/>
        </p:nvSpPr>
        <p:spPr>
          <a:xfrm>
            <a:off x="1346961" y="4050792"/>
            <a:ext cx="1629410" cy="0"/>
          </a:xfrm>
          <a:custGeom>
            <a:avLst/>
            <a:gdLst/>
            <a:ahLst/>
            <a:cxnLst/>
            <a:rect l="l" t="t" r="r" b="b"/>
            <a:pathLst>
              <a:path w="1629410" h="0">
                <a:moveTo>
                  <a:pt x="0" y="0"/>
                </a:moveTo>
                <a:lnTo>
                  <a:pt x="1629410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 descr=""/>
          <p:cNvSpPr/>
          <p:nvPr/>
        </p:nvSpPr>
        <p:spPr>
          <a:xfrm>
            <a:off x="3128772" y="4050792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 descr=""/>
          <p:cNvSpPr/>
          <p:nvPr/>
        </p:nvSpPr>
        <p:spPr>
          <a:xfrm>
            <a:off x="4265676" y="4050792"/>
            <a:ext cx="605155" cy="0"/>
          </a:xfrm>
          <a:custGeom>
            <a:avLst/>
            <a:gdLst/>
            <a:ahLst/>
            <a:cxnLst/>
            <a:rect l="l" t="t" r="r" b="b"/>
            <a:pathLst>
              <a:path w="605154" h="0">
                <a:moveTo>
                  <a:pt x="0" y="0"/>
                </a:moveTo>
                <a:lnTo>
                  <a:pt x="605027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 descr=""/>
          <p:cNvSpPr/>
          <p:nvPr/>
        </p:nvSpPr>
        <p:spPr>
          <a:xfrm>
            <a:off x="5023103" y="4050792"/>
            <a:ext cx="3260090" cy="0"/>
          </a:xfrm>
          <a:custGeom>
            <a:avLst/>
            <a:gdLst/>
            <a:ahLst/>
            <a:cxnLst/>
            <a:rect l="l" t="t" r="r" b="b"/>
            <a:pathLst>
              <a:path w="3260090" h="0">
                <a:moveTo>
                  <a:pt x="0" y="0"/>
                </a:moveTo>
                <a:lnTo>
                  <a:pt x="3259836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/>
          <p:nvPr/>
        </p:nvSpPr>
        <p:spPr>
          <a:xfrm>
            <a:off x="8433816" y="4050792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 descr=""/>
          <p:cNvSpPr/>
          <p:nvPr/>
        </p:nvSpPr>
        <p:spPr>
          <a:xfrm>
            <a:off x="8813292" y="4050792"/>
            <a:ext cx="871219" cy="0"/>
          </a:xfrm>
          <a:custGeom>
            <a:avLst/>
            <a:gdLst/>
            <a:ahLst/>
            <a:cxnLst/>
            <a:rect l="l" t="t" r="r" b="b"/>
            <a:pathLst>
              <a:path w="871220" h="0">
                <a:moveTo>
                  <a:pt x="0" y="0"/>
                </a:moveTo>
                <a:lnTo>
                  <a:pt x="871092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 descr=""/>
          <p:cNvSpPr/>
          <p:nvPr/>
        </p:nvSpPr>
        <p:spPr>
          <a:xfrm>
            <a:off x="1346961" y="3453384"/>
            <a:ext cx="6936105" cy="0"/>
          </a:xfrm>
          <a:custGeom>
            <a:avLst/>
            <a:gdLst/>
            <a:ahLst/>
            <a:cxnLst/>
            <a:rect l="l" t="t" r="r" b="b"/>
            <a:pathLst>
              <a:path w="6936105" h="0">
                <a:moveTo>
                  <a:pt x="0" y="0"/>
                </a:moveTo>
                <a:lnTo>
                  <a:pt x="6935978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 descr=""/>
          <p:cNvSpPr/>
          <p:nvPr/>
        </p:nvSpPr>
        <p:spPr>
          <a:xfrm>
            <a:off x="8433816" y="345338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 descr=""/>
          <p:cNvSpPr/>
          <p:nvPr/>
        </p:nvSpPr>
        <p:spPr>
          <a:xfrm>
            <a:off x="8813292" y="3453384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 descr=""/>
          <p:cNvSpPr/>
          <p:nvPr/>
        </p:nvSpPr>
        <p:spPr>
          <a:xfrm>
            <a:off x="9191243" y="3453384"/>
            <a:ext cx="493395" cy="0"/>
          </a:xfrm>
          <a:custGeom>
            <a:avLst/>
            <a:gdLst/>
            <a:ahLst/>
            <a:cxnLst/>
            <a:rect l="l" t="t" r="r" b="b"/>
            <a:pathLst>
              <a:path w="493395" h="0">
                <a:moveTo>
                  <a:pt x="0" y="0"/>
                </a:moveTo>
                <a:lnTo>
                  <a:pt x="493140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 descr=""/>
          <p:cNvSpPr/>
          <p:nvPr/>
        </p:nvSpPr>
        <p:spPr>
          <a:xfrm>
            <a:off x="1346961" y="2855976"/>
            <a:ext cx="7313930" cy="0"/>
          </a:xfrm>
          <a:custGeom>
            <a:avLst/>
            <a:gdLst/>
            <a:ahLst/>
            <a:cxnLst/>
            <a:rect l="l" t="t" r="r" b="b"/>
            <a:pathLst>
              <a:path w="7313930" h="0">
                <a:moveTo>
                  <a:pt x="0" y="0"/>
                </a:moveTo>
                <a:lnTo>
                  <a:pt x="7313930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 descr=""/>
          <p:cNvSpPr/>
          <p:nvPr/>
        </p:nvSpPr>
        <p:spPr>
          <a:xfrm>
            <a:off x="8813292" y="2855976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 descr=""/>
          <p:cNvSpPr/>
          <p:nvPr/>
        </p:nvSpPr>
        <p:spPr>
          <a:xfrm>
            <a:off x="9191243" y="2855976"/>
            <a:ext cx="493395" cy="0"/>
          </a:xfrm>
          <a:custGeom>
            <a:avLst/>
            <a:gdLst/>
            <a:ahLst/>
            <a:cxnLst/>
            <a:rect l="l" t="t" r="r" b="b"/>
            <a:pathLst>
              <a:path w="493395" h="0">
                <a:moveTo>
                  <a:pt x="0" y="0"/>
                </a:moveTo>
                <a:lnTo>
                  <a:pt x="493140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 descr=""/>
          <p:cNvSpPr/>
          <p:nvPr/>
        </p:nvSpPr>
        <p:spPr>
          <a:xfrm>
            <a:off x="1346961" y="2260092"/>
            <a:ext cx="7313930" cy="0"/>
          </a:xfrm>
          <a:custGeom>
            <a:avLst/>
            <a:gdLst/>
            <a:ahLst/>
            <a:cxnLst/>
            <a:rect l="l" t="t" r="r" b="b"/>
            <a:pathLst>
              <a:path w="7313930" h="0">
                <a:moveTo>
                  <a:pt x="0" y="0"/>
                </a:moveTo>
                <a:lnTo>
                  <a:pt x="7313930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 descr=""/>
          <p:cNvSpPr/>
          <p:nvPr/>
        </p:nvSpPr>
        <p:spPr>
          <a:xfrm>
            <a:off x="8813292" y="2260092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 descr=""/>
          <p:cNvSpPr/>
          <p:nvPr/>
        </p:nvSpPr>
        <p:spPr>
          <a:xfrm>
            <a:off x="9191243" y="2260092"/>
            <a:ext cx="493395" cy="0"/>
          </a:xfrm>
          <a:custGeom>
            <a:avLst/>
            <a:gdLst/>
            <a:ahLst/>
            <a:cxnLst/>
            <a:rect l="l" t="t" r="r" b="b"/>
            <a:pathLst>
              <a:path w="493395" h="0">
                <a:moveTo>
                  <a:pt x="0" y="0"/>
                </a:moveTo>
                <a:lnTo>
                  <a:pt x="493140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 descr=""/>
          <p:cNvSpPr/>
          <p:nvPr/>
        </p:nvSpPr>
        <p:spPr>
          <a:xfrm>
            <a:off x="1346961" y="1662176"/>
            <a:ext cx="7693659" cy="0"/>
          </a:xfrm>
          <a:custGeom>
            <a:avLst/>
            <a:gdLst/>
            <a:ahLst/>
            <a:cxnLst/>
            <a:rect l="l" t="t" r="r" b="b"/>
            <a:pathLst>
              <a:path w="7693659" h="0">
                <a:moveTo>
                  <a:pt x="0" y="0"/>
                </a:moveTo>
                <a:lnTo>
                  <a:pt x="7693406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 descr=""/>
          <p:cNvSpPr/>
          <p:nvPr/>
        </p:nvSpPr>
        <p:spPr>
          <a:xfrm>
            <a:off x="9191243" y="1662176"/>
            <a:ext cx="493395" cy="0"/>
          </a:xfrm>
          <a:custGeom>
            <a:avLst/>
            <a:gdLst/>
            <a:ahLst/>
            <a:cxnLst/>
            <a:rect l="l" t="t" r="r" b="b"/>
            <a:pathLst>
              <a:path w="493395" h="0">
                <a:moveTo>
                  <a:pt x="0" y="0"/>
                </a:moveTo>
                <a:lnTo>
                  <a:pt x="493140" y="0"/>
                </a:lnTo>
              </a:path>
            </a:pathLst>
          </a:custGeom>
          <a:ln w="15875">
            <a:solidFill>
              <a:srgbClr val="7670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 descr=""/>
          <p:cNvSpPr/>
          <p:nvPr/>
        </p:nvSpPr>
        <p:spPr>
          <a:xfrm>
            <a:off x="1459991" y="4946904"/>
            <a:ext cx="152400" cy="895350"/>
          </a:xfrm>
          <a:custGeom>
            <a:avLst/>
            <a:gdLst/>
            <a:ahLst/>
            <a:cxnLst/>
            <a:rect l="l" t="t" r="r" b="b"/>
            <a:pathLst>
              <a:path w="152400" h="895350">
                <a:moveTo>
                  <a:pt x="152400" y="0"/>
                </a:moveTo>
                <a:lnTo>
                  <a:pt x="0" y="0"/>
                </a:lnTo>
                <a:lnTo>
                  <a:pt x="0" y="895350"/>
                </a:lnTo>
                <a:lnTo>
                  <a:pt x="152400" y="895350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 descr=""/>
          <p:cNvSpPr/>
          <p:nvPr/>
        </p:nvSpPr>
        <p:spPr>
          <a:xfrm>
            <a:off x="2218944" y="5184648"/>
            <a:ext cx="151130" cy="657860"/>
          </a:xfrm>
          <a:custGeom>
            <a:avLst/>
            <a:gdLst/>
            <a:ahLst/>
            <a:cxnLst/>
            <a:rect l="l" t="t" r="r" b="b"/>
            <a:pathLst>
              <a:path w="151130" h="657860">
                <a:moveTo>
                  <a:pt x="150875" y="0"/>
                </a:moveTo>
                <a:lnTo>
                  <a:pt x="0" y="0"/>
                </a:lnTo>
                <a:lnTo>
                  <a:pt x="0" y="657606"/>
                </a:lnTo>
                <a:lnTo>
                  <a:pt x="150875" y="657606"/>
                </a:lnTo>
                <a:lnTo>
                  <a:pt x="150875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 descr=""/>
          <p:cNvSpPr/>
          <p:nvPr/>
        </p:nvSpPr>
        <p:spPr>
          <a:xfrm>
            <a:off x="2596895" y="5006340"/>
            <a:ext cx="152400" cy="836294"/>
          </a:xfrm>
          <a:custGeom>
            <a:avLst/>
            <a:gdLst/>
            <a:ahLst/>
            <a:cxnLst/>
            <a:rect l="l" t="t" r="r" b="b"/>
            <a:pathLst>
              <a:path w="152400" h="836295">
                <a:moveTo>
                  <a:pt x="152400" y="0"/>
                </a:moveTo>
                <a:lnTo>
                  <a:pt x="0" y="0"/>
                </a:lnTo>
                <a:lnTo>
                  <a:pt x="0" y="835913"/>
                </a:lnTo>
                <a:lnTo>
                  <a:pt x="152400" y="835913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 descr=""/>
          <p:cNvSpPr/>
          <p:nvPr/>
        </p:nvSpPr>
        <p:spPr>
          <a:xfrm>
            <a:off x="2976372" y="4349496"/>
            <a:ext cx="152400" cy="1134110"/>
          </a:xfrm>
          <a:custGeom>
            <a:avLst/>
            <a:gdLst/>
            <a:ahLst/>
            <a:cxnLst/>
            <a:rect l="l" t="t" r="r" b="b"/>
            <a:pathLst>
              <a:path w="152400" h="1134110">
                <a:moveTo>
                  <a:pt x="152400" y="0"/>
                </a:moveTo>
                <a:lnTo>
                  <a:pt x="0" y="0"/>
                </a:lnTo>
                <a:lnTo>
                  <a:pt x="0" y="1133856"/>
                </a:lnTo>
                <a:lnTo>
                  <a:pt x="152400" y="1133856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 descr=""/>
          <p:cNvSpPr/>
          <p:nvPr/>
        </p:nvSpPr>
        <p:spPr>
          <a:xfrm>
            <a:off x="3733800" y="5245608"/>
            <a:ext cx="152400" cy="596900"/>
          </a:xfrm>
          <a:custGeom>
            <a:avLst/>
            <a:gdLst/>
            <a:ahLst/>
            <a:cxnLst/>
            <a:rect l="l" t="t" r="r" b="b"/>
            <a:pathLst>
              <a:path w="152400" h="596900">
                <a:moveTo>
                  <a:pt x="152400" y="0"/>
                </a:moveTo>
                <a:lnTo>
                  <a:pt x="0" y="0"/>
                </a:lnTo>
                <a:lnTo>
                  <a:pt x="0" y="596645"/>
                </a:lnTo>
                <a:lnTo>
                  <a:pt x="152400" y="596645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 descr=""/>
          <p:cNvSpPr/>
          <p:nvPr/>
        </p:nvSpPr>
        <p:spPr>
          <a:xfrm>
            <a:off x="4113276" y="4588764"/>
            <a:ext cx="152400" cy="1253490"/>
          </a:xfrm>
          <a:custGeom>
            <a:avLst/>
            <a:gdLst/>
            <a:ahLst/>
            <a:cxnLst/>
            <a:rect l="l" t="t" r="r" b="b"/>
            <a:pathLst>
              <a:path w="152400" h="1253489">
                <a:moveTo>
                  <a:pt x="152400" y="0"/>
                </a:moveTo>
                <a:lnTo>
                  <a:pt x="0" y="0"/>
                </a:lnTo>
                <a:lnTo>
                  <a:pt x="0" y="1253489"/>
                </a:lnTo>
                <a:lnTo>
                  <a:pt x="152400" y="1253489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 descr=""/>
          <p:cNvSpPr/>
          <p:nvPr/>
        </p:nvSpPr>
        <p:spPr>
          <a:xfrm>
            <a:off x="4492752" y="5245608"/>
            <a:ext cx="151130" cy="172720"/>
          </a:xfrm>
          <a:custGeom>
            <a:avLst/>
            <a:gdLst/>
            <a:ahLst/>
            <a:cxnLst/>
            <a:rect l="l" t="t" r="r" b="b"/>
            <a:pathLst>
              <a:path w="151129" h="172720">
                <a:moveTo>
                  <a:pt x="150875" y="0"/>
                </a:moveTo>
                <a:lnTo>
                  <a:pt x="0" y="0"/>
                </a:lnTo>
                <a:lnTo>
                  <a:pt x="0" y="172211"/>
                </a:lnTo>
                <a:lnTo>
                  <a:pt x="150875" y="172211"/>
                </a:lnTo>
                <a:lnTo>
                  <a:pt x="150875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 descr=""/>
          <p:cNvSpPr/>
          <p:nvPr/>
        </p:nvSpPr>
        <p:spPr>
          <a:xfrm>
            <a:off x="4870703" y="4648200"/>
            <a:ext cx="152400" cy="579120"/>
          </a:xfrm>
          <a:custGeom>
            <a:avLst/>
            <a:gdLst/>
            <a:ahLst/>
            <a:cxnLst/>
            <a:rect l="l" t="t" r="r" b="b"/>
            <a:pathLst>
              <a:path w="152400" h="579120">
                <a:moveTo>
                  <a:pt x="152400" y="0"/>
                </a:moveTo>
                <a:lnTo>
                  <a:pt x="0" y="0"/>
                </a:lnTo>
                <a:lnTo>
                  <a:pt x="0" y="579119"/>
                </a:lnTo>
                <a:lnTo>
                  <a:pt x="152400" y="579119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 descr=""/>
          <p:cNvSpPr/>
          <p:nvPr/>
        </p:nvSpPr>
        <p:spPr>
          <a:xfrm>
            <a:off x="5250179" y="4826508"/>
            <a:ext cx="152400" cy="1016000"/>
          </a:xfrm>
          <a:custGeom>
            <a:avLst/>
            <a:gdLst/>
            <a:ahLst/>
            <a:cxnLst/>
            <a:rect l="l" t="t" r="r" b="b"/>
            <a:pathLst>
              <a:path w="152400" h="1016000">
                <a:moveTo>
                  <a:pt x="152400" y="0"/>
                </a:moveTo>
                <a:lnTo>
                  <a:pt x="0" y="0"/>
                </a:lnTo>
                <a:lnTo>
                  <a:pt x="0" y="1015745"/>
                </a:lnTo>
                <a:lnTo>
                  <a:pt x="152400" y="1015745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 descr=""/>
          <p:cNvSpPr/>
          <p:nvPr/>
        </p:nvSpPr>
        <p:spPr>
          <a:xfrm>
            <a:off x="5629655" y="5096255"/>
            <a:ext cx="151130" cy="746125"/>
          </a:xfrm>
          <a:custGeom>
            <a:avLst/>
            <a:gdLst/>
            <a:ahLst/>
            <a:cxnLst/>
            <a:rect l="l" t="t" r="r" b="b"/>
            <a:pathLst>
              <a:path w="151129" h="746125">
                <a:moveTo>
                  <a:pt x="150876" y="0"/>
                </a:moveTo>
                <a:lnTo>
                  <a:pt x="0" y="0"/>
                </a:lnTo>
                <a:lnTo>
                  <a:pt x="0" y="745997"/>
                </a:lnTo>
                <a:lnTo>
                  <a:pt x="150876" y="745997"/>
                </a:lnTo>
                <a:lnTo>
                  <a:pt x="150876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 descr=""/>
          <p:cNvSpPr/>
          <p:nvPr/>
        </p:nvSpPr>
        <p:spPr>
          <a:xfrm>
            <a:off x="6007608" y="5334000"/>
            <a:ext cx="152400" cy="508634"/>
          </a:xfrm>
          <a:custGeom>
            <a:avLst/>
            <a:gdLst/>
            <a:ahLst/>
            <a:cxnLst/>
            <a:rect l="l" t="t" r="r" b="b"/>
            <a:pathLst>
              <a:path w="152400" h="508635">
                <a:moveTo>
                  <a:pt x="152400" y="0"/>
                </a:moveTo>
                <a:lnTo>
                  <a:pt x="0" y="0"/>
                </a:lnTo>
                <a:lnTo>
                  <a:pt x="0" y="508253"/>
                </a:lnTo>
                <a:lnTo>
                  <a:pt x="152400" y="508253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 descr=""/>
          <p:cNvSpPr/>
          <p:nvPr/>
        </p:nvSpPr>
        <p:spPr>
          <a:xfrm>
            <a:off x="6387084" y="5364479"/>
            <a:ext cx="152400" cy="478155"/>
          </a:xfrm>
          <a:custGeom>
            <a:avLst/>
            <a:gdLst/>
            <a:ahLst/>
            <a:cxnLst/>
            <a:rect l="l" t="t" r="r" b="b"/>
            <a:pathLst>
              <a:path w="152400" h="478154">
                <a:moveTo>
                  <a:pt x="152399" y="0"/>
                </a:moveTo>
                <a:lnTo>
                  <a:pt x="0" y="0"/>
                </a:lnTo>
                <a:lnTo>
                  <a:pt x="0" y="477773"/>
                </a:lnTo>
                <a:lnTo>
                  <a:pt x="152399" y="477773"/>
                </a:lnTo>
                <a:lnTo>
                  <a:pt x="152399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 descr=""/>
          <p:cNvSpPr/>
          <p:nvPr/>
        </p:nvSpPr>
        <p:spPr>
          <a:xfrm>
            <a:off x="6766559" y="5305044"/>
            <a:ext cx="151130" cy="382905"/>
          </a:xfrm>
          <a:custGeom>
            <a:avLst/>
            <a:gdLst/>
            <a:ahLst/>
            <a:cxnLst/>
            <a:rect l="l" t="t" r="r" b="b"/>
            <a:pathLst>
              <a:path w="151129" h="382904">
                <a:moveTo>
                  <a:pt x="150875" y="0"/>
                </a:moveTo>
                <a:lnTo>
                  <a:pt x="0" y="0"/>
                </a:lnTo>
                <a:lnTo>
                  <a:pt x="0" y="382524"/>
                </a:lnTo>
                <a:lnTo>
                  <a:pt x="150875" y="382524"/>
                </a:lnTo>
                <a:lnTo>
                  <a:pt x="150875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 descr=""/>
          <p:cNvSpPr/>
          <p:nvPr/>
        </p:nvSpPr>
        <p:spPr>
          <a:xfrm>
            <a:off x="7144511" y="5245608"/>
            <a:ext cx="152400" cy="441959"/>
          </a:xfrm>
          <a:custGeom>
            <a:avLst/>
            <a:gdLst/>
            <a:ahLst/>
            <a:cxnLst/>
            <a:rect l="l" t="t" r="r" b="b"/>
            <a:pathLst>
              <a:path w="152400" h="441960">
                <a:moveTo>
                  <a:pt x="152400" y="0"/>
                </a:moveTo>
                <a:lnTo>
                  <a:pt x="0" y="0"/>
                </a:lnTo>
                <a:lnTo>
                  <a:pt x="0" y="441959"/>
                </a:lnTo>
                <a:lnTo>
                  <a:pt x="152400" y="441959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 descr=""/>
          <p:cNvSpPr/>
          <p:nvPr/>
        </p:nvSpPr>
        <p:spPr>
          <a:xfrm>
            <a:off x="7523988" y="5125211"/>
            <a:ext cx="152400" cy="520065"/>
          </a:xfrm>
          <a:custGeom>
            <a:avLst/>
            <a:gdLst/>
            <a:ahLst/>
            <a:cxnLst/>
            <a:rect l="l" t="t" r="r" b="b"/>
            <a:pathLst>
              <a:path w="152400" h="520064">
                <a:moveTo>
                  <a:pt x="152400" y="0"/>
                </a:moveTo>
                <a:lnTo>
                  <a:pt x="0" y="0"/>
                </a:lnTo>
                <a:lnTo>
                  <a:pt x="0" y="519683"/>
                </a:lnTo>
                <a:lnTo>
                  <a:pt x="152400" y="519683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 descr=""/>
          <p:cNvSpPr/>
          <p:nvPr/>
        </p:nvSpPr>
        <p:spPr>
          <a:xfrm>
            <a:off x="7903464" y="5125211"/>
            <a:ext cx="151130" cy="520065"/>
          </a:xfrm>
          <a:custGeom>
            <a:avLst/>
            <a:gdLst/>
            <a:ahLst/>
            <a:cxnLst/>
            <a:rect l="l" t="t" r="r" b="b"/>
            <a:pathLst>
              <a:path w="151129" h="520064">
                <a:moveTo>
                  <a:pt x="150875" y="0"/>
                </a:moveTo>
                <a:lnTo>
                  <a:pt x="0" y="0"/>
                </a:lnTo>
                <a:lnTo>
                  <a:pt x="0" y="519683"/>
                </a:lnTo>
                <a:lnTo>
                  <a:pt x="150875" y="519683"/>
                </a:lnTo>
                <a:lnTo>
                  <a:pt x="150875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 descr=""/>
          <p:cNvSpPr/>
          <p:nvPr/>
        </p:nvSpPr>
        <p:spPr>
          <a:xfrm>
            <a:off x="8282940" y="3870960"/>
            <a:ext cx="151130" cy="1971675"/>
          </a:xfrm>
          <a:custGeom>
            <a:avLst/>
            <a:gdLst/>
            <a:ahLst/>
            <a:cxnLst/>
            <a:rect l="l" t="t" r="r" b="b"/>
            <a:pathLst>
              <a:path w="151129" h="1971675">
                <a:moveTo>
                  <a:pt x="150875" y="0"/>
                </a:moveTo>
                <a:lnTo>
                  <a:pt x="0" y="0"/>
                </a:lnTo>
                <a:lnTo>
                  <a:pt x="0" y="1971293"/>
                </a:lnTo>
                <a:lnTo>
                  <a:pt x="150875" y="1971293"/>
                </a:lnTo>
                <a:lnTo>
                  <a:pt x="150875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 descr=""/>
          <p:cNvSpPr/>
          <p:nvPr/>
        </p:nvSpPr>
        <p:spPr>
          <a:xfrm>
            <a:off x="8660892" y="2737104"/>
            <a:ext cx="152400" cy="1350645"/>
          </a:xfrm>
          <a:custGeom>
            <a:avLst/>
            <a:gdLst/>
            <a:ahLst/>
            <a:cxnLst/>
            <a:rect l="l" t="t" r="r" b="b"/>
            <a:pathLst>
              <a:path w="152400" h="1350645">
                <a:moveTo>
                  <a:pt x="152400" y="0"/>
                </a:moveTo>
                <a:lnTo>
                  <a:pt x="0" y="0"/>
                </a:lnTo>
                <a:lnTo>
                  <a:pt x="0" y="1350264"/>
                </a:lnTo>
                <a:lnTo>
                  <a:pt x="152400" y="1350264"/>
                </a:lnTo>
                <a:lnTo>
                  <a:pt x="152400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 descr=""/>
          <p:cNvSpPr/>
          <p:nvPr/>
        </p:nvSpPr>
        <p:spPr>
          <a:xfrm>
            <a:off x="9040368" y="2557272"/>
            <a:ext cx="151130" cy="1374775"/>
          </a:xfrm>
          <a:custGeom>
            <a:avLst/>
            <a:gdLst/>
            <a:ahLst/>
            <a:cxnLst/>
            <a:rect l="l" t="t" r="r" b="b"/>
            <a:pathLst>
              <a:path w="151129" h="1374775">
                <a:moveTo>
                  <a:pt x="150875" y="0"/>
                </a:moveTo>
                <a:lnTo>
                  <a:pt x="0" y="0"/>
                </a:lnTo>
                <a:lnTo>
                  <a:pt x="0" y="1374647"/>
                </a:lnTo>
                <a:lnTo>
                  <a:pt x="150875" y="1374647"/>
                </a:lnTo>
                <a:lnTo>
                  <a:pt x="150875" y="0"/>
                </a:lnTo>
                <a:close/>
              </a:path>
            </a:pathLst>
          </a:custGeom>
          <a:solidFill>
            <a:srgbClr val="5DC6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 descr=""/>
          <p:cNvSpPr/>
          <p:nvPr/>
        </p:nvSpPr>
        <p:spPr>
          <a:xfrm>
            <a:off x="1459991" y="4169664"/>
            <a:ext cx="152400" cy="777240"/>
          </a:xfrm>
          <a:custGeom>
            <a:avLst/>
            <a:gdLst/>
            <a:ahLst/>
            <a:cxnLst/>
            <a:rect l="l" t="t" r="r" b="b"/>
            <a:pathLst>
              <a:path w="152400" h="777239">
                <a:moveTo>
                  <a:pt x="152400" y="0"/>
                </a:moveTo>
                <a:lnTo>
                  <a:pt x="0" y="0"/>
                </a:lnTo>
                <a:lnTo>
                  <a:pt x="0" y="777239"/>
                </a:lnTo>
                <a:lnTo>
                  <a:pt x="152400" y="777239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 descr=""/>
          <p:cNvSpPr/>
          <p:nvPr/>
        </p:nvSpPr>
        <p:spPr>
          <a:xfrm>
            <a:off x="2218944" y="4235196"/>
            <a:ext cx="151130" cy="949960"/>
          </a:xfrm>
          <a:custGeom>
            <a:avLst/>
            <a:gdLst/>
            <a:ahLst/>
            <a:cxnLst/>
            <a:rect l="l" t="t" r="r" b="b"/>
            <a:pathLst>
              <a:path w="151130" h="949960">
                <a:moveTo>
                  <a:pt x="150875" y="0"/>
                </a:moveTo>
                <a:lnTo>
                  <a:pt x="0" y="0"/>
                </a:lnTo>
                <a:lnTo>
                  <a:pt x="0" y="949451"/>
                </a:lnTo>
                <a:lnTo>
                  <a:pt x="150875" y="949451"/>
                </a:lnTo>
                <a:lnTo>
                  <a:pt x="150875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 descr=""/>
          <p:cNvSpPr/>
          <p:nvPr/>
        </p:nvSpPr>
        <p:spPr>
          <a:xfrm>
            <a:off x="2596895" y="4427220"/>
            <a:ext cx="152400" cy="579120"/>
          </a:xfrm>
          <a:custGeom>
            <a:avLst/>
            <a:gdLst/>
            <a:ahLst/>
            <a:cxnLst/>
            <a:rect l="l" t="t" r="r" b="b"/>
            <a:pathLst>
              <a:path w="152400" h="579120">
                <a:moveTo>
                  <a:pt x="152400" y="0"/>
                </a:moveTo>
                <a:lnTo>
                  <a:pt x="0" y="0"/>
                </a:lnTo>
                <a:lnTo>
                  <a:pt x="0" y="579120"/>
                </a:lnTo>
                <a:lnTo>
                  <a:pt x="152400" y="579120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 descr=""/>
          <p:cNvSpPr/>
          <p:nvPr/>
        </p:nvSpPr>
        <p:spPr>
          <a:xfrm>
            <a:off x="2976372" y="3752088"/>
            <a:ext cx="152400" cy="597535"/>
          </a:xfrm>
          <a:custGeom>
            <a:avLst/>
            <a:gdLst/>
            <a:ahLst/>
            <a:cxnLst/>
            <a:rect l="l" t="t" r="r" b="b"/>
            <a:pathLst>
              <a:path w="152400" h="597535">
                <a:moveTo>
                  <a:pt x="152400" y="0"/>
                </a:moveTo>
                <a:lnTo>
                  <a:pt x="0" y="0"/>
                </a:lnTo>
                <a:lnTo>
                  <a:pt x="0" y="597407"/>
                </a:lnTo>
                <a:lnTo>
                  <a:pt x="152400" y="597407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 descr=""/>
          <p:cNvSpPr/>
          <p:nvPr/>
        </p:nvSpPr>
        <p:spPr>
          <a:xfrm>
            <a:off x="3733800" y="4468367"/>
            <a:ext cx="152400" cy="777240"/>
          </a:xfrm>
          <a:custGeom>
            <a:avLst/>
            <a:gdLst/>
            <a:ahLst/>
            <a:cxnLst/>
            <a:rect l="l" t="t" r="r" b="b"/>
            <a:pathLst>
              <a:path w="152400" h="777239">
                <a:moveTo>
                  <a:pt x="152400" y="0"/>
                </a:moveTo>
                <a:lnTo>
                  <a:pt x="0" y="0"/>
                </a:lnTo>
                <a:lnTo>
                  <a:pt x="0" y="777240"/>
                </a:lnTo>
                <a:lnTo>
                  <a:pt x="152400" y="777240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 descr=""/>
          <p:cNvSpPr/>
          <p:nvPr/>
        </p:nvSpPr>
        <p:spPr>
          <a:xfrm>
            <a:off x="4113276" y="3471672"/>
            <a:ext cx="152400" cy="1117600"/>
          </a:xfrm>
          <a:custGeom>
            <a:avLst/>
            <a:gdLst/>
            <a:ahLst/>
            <a:cxnLst/>
            <a:rect l="l" t="t" r="r" b="b"/>
            <a:pathLst>
              <a:path w="152400" h="1117600">
                <a:moveTo>
                  <a:pt x="152400" y="0"/>
                </a:moveTo>
                <a:lnTo>
                  <a:pt x="0" y="0"/>
                </a:lnTo>
                <a:lnTo>
                  <a:pt x="0" y="1117091"/>
                </a:lnTo>
                <a:lnTo>
                  <a:pt x="152400" y="1117091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 descr=""/>
          <p:cNvSpPr/>
          <p:nvPr/>
        </p:nvSpPr>
        <p:spPr>
          <a:xfrm>
            <a:off x="4492752" y="5000244"/>
            <a:ext cx="151130" cy="245745"/>
          </a:xfrm>
          <a:custGeom>
            <a:avLst/>
            <a:gdLst/>
            <a:ahLst/>
            <a:cxnLst/>
            <a:rect l="l" t="t" r="r" b="b"/>
            <a:pathLst>
              <a:path w="151129" h="245745">
                <a:moveTo>
                  <a:pt x="150875" y="0"/>
                </a:moveTo>
                <a:lnTo>
                  <a:pt x="0" y="0"/>
                </a:lnTo>
                <a:lnTo>
                  <a:pt x="0" y="245364"/>
                </a:lnTo>
                <a:lnTo>
                  <a:pt x="150875" y="245364"/>
                </a:lnTo>
                <a:lnTo>
                  <a:pt x="150875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 descr=""/>
          <p:cNvSpPr/>
          <p:nvPr/>
        </p:nvSpPr>
        <p:spPr>
          <a:xfrm>
            <a:off x="4870703" y="3979164"/>
            <a:ext cx="152400" cy="669290"/>
          </a:xfrm>
          <a:custGeom>
            <a:avLst/>
            <a:gdLst/>
            <a:ahLst/>
            <a:cxnLst/>
            <a:rect l="l" t="t" r="r" b="b"/>
            <a:pathLst>
              <a:path w="152400" h="669289">
                <a:moveTo>
                  <a:pt x="152400" y="0"/>
                </a:moveTo>
                <a:lnTo>
                  <a:pt x="0" y="0"/>
                </a:lnTo>
                <a:lnTo>
                  <a:pt x="0" y="669036"/>
                </a:lnTo>
                <a:lnTo>
                  <a:pt x="152400" y="669036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 descr=""/>
          <p:cNvSpPr/>
          <p:nvPr/>
        </p:nvSpPr>
        <p:spPr>
          <a:xfrm>
            <a:off x="5250179" y="4283964"/>
            <a:ext cx="152400" cy="542925"/>
          </a:xfrm>
          <a:custGeom>
            <a:avLst/>
            <a:gdLst/>
            <a:ahLst/>
            <a:cxnLst/>
            <a:rect l="l" t="t" r="r" b="b"/>
            <a:pathLst>
              <a:path w="152400" h="542925">
                <a:moveTo>
                  <a:pt x="152400" y="0"/>
                </a:moveTo>
                <a:lnTo>
                  <a:pt x="0" y="0"/>
                </a:lnTo>
                <a:lnTo>
                  <a:pt x="0" y="542544"/>
                </a:lnTo>
                <a:lnTo>
                  <a:pt x="152400" y="542544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 descr=""/>
          <p:cNvSpPr/>
          <p:nvPr/>
        </p:nvSpPr>
        <p:spPr>
          <a:xfrm>
            <a:off x="5629655" y="4713732"/>
            <a:ext cx="151130" cy="382905"/>
          </a:xfrm>
          <a:custGeom>
            <a:avLst/>
            <a:gdLst/>
            <a:ahLst/>
            <a:cxnLst/>
            <a:rect l="l" t="t" r="r" b="b"/>
            <a:pathLst>
              <a:path w="151129" h="382904">
                <a:moveTo>
                  <a:pt x="150876" y="0"/>
                </a:moveTo>
                <a:lnTo>
                  <a:pt x="0" y="0"/>
                </a:lnTo>
                <a:lnTo>
                  <a:pt x="0" y="382523"/>
                </a:lnTo>
                <a:lnTo>
                  <a:pt x="150876" y="382523"/>
                </a:lnTo>
                <a:lnTo>
                  <a:pt x="150876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 descr=""/>
          <p:cNvSpPr/>
          <p:nvPr/>
        </p:nvSpPr>
        <p:spPr>
          <a:xfrm>
            <a:off x="6007608" y="5059679"/>
            <a:ext cx="152400" cy="274320"/>
          </a:xfrm>
          <a:custGeom>
            <a:avLst/>
            <a:gdLst/>
            <a:ahLst/>
            <a:cxnLst/>
            <a:rect l="l" t="t" r="r" b="b"/>
            <a:pathLst>
              <a:path w="152400" h="274320">
                <a:moveTo>
                  <a:pt x="152400" y="0"/>
                </a:moveTo>
                <a:lnTo>
                  <a:pt x="0" y="0"/>
                </a:lnTo>
                <a:lnTo>
                  <a:pt x="0" y="274319"/>
                </a:lnTo>
                <a:lnTo>
                  <a:pt x="152400" y="274319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 descr=""/>
          <p:cNvSpPr/>
          <p:nvPr/>
        </p:nvSpPr>
        <p:spPr>
          <a:xfrm>
            <a:off x="6387084" y="5077967"/>
            <a:ext cx="152400" cy="287020"/>
          </a:xfrm>
          <a:custGeom>
            <a:avLst/>
            <a:gdLst/>
            <a:ahLst/>
            <a:cxnLst/>
            <a:rect l="l" t="t" r="r" b="b"/>
            <a:pathLst>
              <a:path w="152400" h="287020">
                <a:moveTo>
                  <a:pt x="152399" y="0"/>
                </a:moveTo>
                <a:lnTo>
                  <a:pt x="0" y="0"/>
                </a:lnTo>
                <a:lnTo>
                  <a:pt x="0" y="286512"/>
                </a:lnTo>
                <a:lnTo>
                  <a:pt x="152399" y="286512"/>
                </a:lnTo>
                <a:lnTo>
                  <a:pt x="152399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 descr=""/>
          <p:cNvSpPr/>
          <p:nvPr/>
        </p:nvSpPr>
        <p:spPr>
          <a:xfrm>
            <a:off x="6766559" y="4965192"/>
            <a:ext cx="151130" cy="340360"/>
          </a:xfrm>
          <a:custGeom>
            <a:avLst/>
            <a:gdLst/>
            <a:ahLst/>
            <a:cxnLst/>
            <a:rect l="l" t="t" r="r" b="b"/>
            <a:pathLst>
              <a:path w="151129" h="340360">
                <a:moveTo>
                  <a:pt x="150875" y="0"/>
                </a:moveTo>
                <a:lnTo>
                  <a:pt x="0" y="0"/>
                </a:lnTo>
                <a:lnTo>
                  <a:pt x="0" y="339852"/>
                </a:lnTo>
                <a:lnTo>
                  <a:pt x="150875" y="339852"/>
                </a:lnTo>
                <a:lnTo>
                  <a:pt x="150875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 descr=""/>
          <p:cNvSpPr/>
          <p:nvPr/>
        </p:nvSpPr>
        <p:spPr>
          <a:xfrm>
            <a:off x="7144511" y="4869179"/>
            <a:ext cx="152400" cy="376555"/>
          </a:xfrm>
          <a:custGeom>
            <a:avLst/>
            <a:gdLst/>
            <a:ahLst/>
            <a:cxnLst/>
            <a:rect l="l" t="t" r="r" b="b"/>
            <a:pathLst>
              <a:path w="152400" h="376554">
                <a:moveTo>
                  <a:pt x="152400" y="0"/>
                </a:moveTo>
                <a:lnTo>
                  <a:pt x="0" y="0"/>
                </a:lnTo>
                <a:lnTo>
                  <a:pt x="0" y="376427"/>
                </a:lnTo>
                <a:lnTo>
                  <a:pt x="152400" y="376427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 descr=""/>
          <p:cNvSpPr/>
          <p:nvPr/>
        </p:nvSpPr>
        <p:spPr>
          <a:xfrm>
            <a:off x="7523988" y="4672584"/>
            <a:ext cx="152400" cy="452755"/>
          </a:xfrm>
          <a:custGeom>
            <a:avLst/>
            <a:gdLst/>
            <a:ahLst/>
            <a:cxnLst/>
            <a:rect l="l" t="t" r="r" b="b"/>
            <a:pathLst>
              <a:path w="152400" h="452754">
                <a:moveTo>
                  <a:pt x="152400" y="0"/>
                </a:moveTo>
                <a:lnTo>
                  <a:pt x="0" y="0"/>
                </a:lnTo>
                <a:lnTo>
                  <a:pt x="0" y="452627"/>
                </a:lnTo>
                <a:lnTo>
                  <a:pt x="152400" y="452627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 descr=""/>
          <p:cNvSpPr/>
          <p:nvPr/>
        </p:nvSpPr>
        <p:spPr>
          <a:xfrm>
            <a:off x="7903464" y="4725923"/>
            <a:ext cx="151130" cy="399415"/>
          </a:xfrm>
          <a:custGeom>
            <a:avLst/>
            <a:gdLst/>
            <a:ahLst/>
            <a:cxnLst/>
            <a:rect l="l" t="t" r="r" b="b"/>
            <a:pathLst>
              <a:path w="151129" h="399414">
                <a:moveTo>
                  <a:pt x="150875" y="0"/>
                </a:moveTo>
                <a:lnTo>
                  <a:pt x="0" y="0"/>
                </a:lnTo>
                <a:lnTo>
                  <a:pt x="0" y="399288"/>
                </a:lnTo>
                <a:lnTo>
                  <a:pt x="150875" y="399288"/>
                </a:lnTo>
                <a:lnTo>
                  <a:pt x="150875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 descr=""/>
          <p:cNvSpPr/>
          <p:nvPr/>
        </p:nvSpPr>
        <p:spPr>
          <a:xfrm>
            <a:off x="8282940" y="2874264"/>
            <a:ext cx="151130" cy="996950"/>
          </a:xfrm>
          <a:custGeom>
            <a:avLst/>
            <a:gdLst/>
            <a:ahLst/>
            <a:cxnLst/>
            <a:rect l="l" t="t" r="r" b="b"/>
            <a:pathLst>
              <a:path w="151129" h="996950">
                <a:moveTo>
                  <a:pt x="150875" y="0"/>
                </a:moveTo>
                <a:lnTo>
                  <a:pt x="0" y="0"/>
                </a:lnTo>
                <a:lnTo>
                  <a:pt x="0" y="996696"/>
                </a:lnTo>
                <a:lnTo>
                  <a:pt x="150875" y="996696"/>
                </a:lnTo>
                <a:lnTo>
                  <a:pt x="150875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 descr=""/>
          <p:cNvSpPr/>
          <p:nvPr/>
        </p:nvSpPr>
        <p:spPr>
          <a:xfrm>
            <a:off x="8660892" y="1697736"/>
            <a:ext cx="152400" cy="1039494"/>
          </a:xfrm>
          <a:custGeom>
            <a:avLst/>
            <a:gdLst/>
            <a:ahLst/>
            <a:cxnLst/>
            <a:rect l="l" t="t" r="r" b="b"/>
            <a:pathLst>
              <a:path w="152400" h="1039494">
                <a:moveTo>
                  <a:pt x="152400" y="0"/>
                </a:moveTo>
                <a:lnTo>
                  <a:pt x="0" y="0"/>
                </a:lnTo>
                <a:lnTo>
                  <a:pt x="0" y="1039367"/>
                </a:lnTo>
                <a:lnTo>
                  <a:pt x="152400" y="1039367"/>
                </a:lnTo>
                <a:lnTo>
                  <a:pt x="152400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 descr=""/>
          <p:cNvSpPr/>
          <p:nvPr/>
        </p:nvSpPr>
        <p:spPr>
          <a:xfrm>
            <a:off x="9040368" y="1578864"/>
            <a:ext cx="151130" cy="978535"/>
          </a:xfrm>
          <a:custGeom>
            <a:avLst/>
            <a:gdLst/>
            <a:ahLst/>
            <a:cxnLst/>
            <a:rect l="l" t="t" r="r" b="b"/>
            <a:pathLst>
              <a:path w="151129" h="978535">
                <a:moveTo>
                  <a:pt x="150875" y="0"/>
                </a:moveTo>
                <a:lnTo>
                  <a:pt x="0" y="0"/>
                </a:lnTo>
                <a:lnTo>
                  <a:pt x="0" y="978408"/>
                </a:lnTo>
                <a:lnTo>
                  <a:pt x="150875" y="978408"/>
                </a:lnTo>
                <a:lnTo>
                  <a:pt x="150875" y="0"/>
                </a:lnTo>
                <a:close/>
              </a:path>
            </a:pathLst>
          </a:custGeom>
          <a:solidFill>
            <a:srgbClr val="F9535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31" name="object 131" descr=""/>
          <p:cNvGrpSpPr/>
          <p:nvPr/>
        </p:nvGrpSpPr>
        <p:grpSpPr>
          <a:xfrm>
            <a:off x="1342199" y="2526157"/>
            <a:ext cx="8347075" cy="3348354"/>
            <a:chOff x="1342199" y="2526157"/>
            <a:chExt cx="8347075" cy="3348354"/>
          </a:xfrm>
        </p:grpSpPr>
        <p:sp>
          <p:nvSpPr>
            <p:cNvPr id="132" name="object 132" descr=""/>
            <p:cNvSpPr/>
            <p:nvPr/>
          </p:nvSpPr>
          <p:spPr>
            <a:xfrm>
              <a:off x="1346961" y="5842253"/>
              <a:ext cx="8337550" cy="0"/>
            </a:xfrm>
            <a:custGeom>
              <a:avLst/>
              <a:gdLst/>
              <a:ahLst/>
              <a:cxnLst/>
              <a:rect l="l" t="t" r="r" b="b"/>
              <a:pathLst>
                <a:path w="8337550" h="0">
                  <a:moveTo>
                    <a:pt x="0" y="0"/>
                  </a:moveTo>
                  <a:lnTo>
                    <a:pt x="833742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1536445" y="2557907"/>
              <a:ext cx="7958455" cy="3284854"/>
            </a:xfrm>
            <a:custGeom>
              <a:avLst/>
              <a:gdLst/>
              <a:ahLst/>
              <a:cxnLst/>
              <a:rect l="l" t="t" r="r" b="b"/>
              <a:pathLst>
                <a:path w="7958455" h="3284854">
                  <a:moveTo>
                    <a:pt x="0" y="2388997"/>
                  </a:moveTo>
                  <a:lnTo>
                    <a:pt x="379222" y="3284347"/>
                  </a:lnTo>
                  <a:lnTo>
                    <a:pt x="757173" y="2626741"/>
                  </a:lnTo>
                  <a:lnTo>
                    <a:pt x="1136649" y="2448433"/>
                  </a:lnTo>
                  <a:lnTo>
                    <a:pt x="1516126" y="1791589"/>
                  </a:lnTo>
                  <a:lnTo>
                    <a:pt x="1895602" y="3284347"/>
                  </a:lnTo>
                  <a:lnTo>
                    <a:pt x="2273554" y="2687701"/>
                  </a:lnTo>
                  <a:lnTo>
                    <a:pt x="2653029" y="2030857"/>
                  </a:lnTo>
                  <a:lnTo>
                    <a:pt x="3032505" y="2687701"/>
                  </a:lnTo>
                  <a:lnTo>
                    <a:pt x="3410457" y="2090293"/>
                  </a:lnTo>
                  <a:lnTo>
                    <a:pt x="3789933" y="2268601"/>
                  </a:lnTo>
                  <a:lnTo>
                    <a:pt x="4169409" y="2538349"/>
                  </a:lnTo>
                  <a:lnTo>
                    <a:pt x="4547362" y="2776093"/>
                  </a:lnTo>
                  <a:lnTo>
                    <a:pt x="4926838" y="2806573"/>
                  </a:lnTo>
                  <a:lnTo>
                    <a:pt x="5306313" y="2747137"/>
                  </a:lnTo>
                  <a:lnTo>
                    <a:pt x="5684265" y="2687701"/>
                  </a:lnTo>
                  <a:lnTo>
                    <a:pt x="6063742" y="2567305"/>
                  </a:lnTo>
                  <a:lnTo>
                    <a:pt x="6443218" y="2567305"/>
                  </a:lnTo>
                  <a:lnTo>
                    <a:pt x="6821170" y="1313053"/>
                  </a:lnTo>
                  <a:lnTo>
                    <a:pt x="7200646" y="179197"/>
                  </a:lnTo>
                  <a:lnTo>
                    <a:pt x="7580122" y="0"/>
                  </a:lnTo>
                  <a:lnTo>
                    <a:pt x="7958455" y="418465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4" name="object 134" descr=""/>
          <p:cNvSpPr txBox="1"/>
          <p:nvPr/>
        </p:nvSpPr>
        <p:spPr>
          <a:xfrm>
            <a:off x="610311" y="1431798"/>
            <a:ext cx="466725" cy="4572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585858"/>
                </a:solidFill>
                <a:latin typeface="Calibri"/>
                <a:cs typeface="Calibri"/>
              </a:rPr>
              <a:t>7 </a:t>
            </a:r>
            <a:r>
              <a:rPr dirty="0" sz="2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20"/>
              </a:spcBef>
            </a:pPr>
            <a:r>
              <a:rPr dirty="0" sz="2400">
                <a:solidFill>
                  <a:srgbClr val="585858"/>
                </a:solidFill>
                <a:latin typeface="Calibri"/>
                <a:cs typeface="Calibri"/>
              </a:rPr>
              <a:t>6 </a:t>
            </a:r>
            <a:r>
              <a:rPr dirty="0" sz="2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25"/>
              </a:spcBef>
            </a:pPr>
            <a:r>
              <a:rPr dirty="0" sz="2400">
                <a:solidFill>
                  <a:srgbClr val="585858"/>
                </a:solidFill>
                <a:latin typeface="Calibri"/>
                <a:cs typeface="Calibri"/>
              </a:rPr>
              <a:t>5 </a:t>
            </a:r>
            <a:r>
              <a:rPr dirty="0" sz="2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20"/>
              </a:spcBef>
            </a:pPr>
            <a:r>
              <a:rPr dirty="0" sz="2400">
                <a:solidFill>
                  <a:srgbClr val="585858"/>
                </a:solidFill>
                <a:latin typeface="Calibri"/>
                <a:cs typeface="Calibri"/>
              </a:rPr>
              <a:t>4 </a:t>
            </a:r>
            <a:r>
              <a:rPr dirty="0" sz="2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25"/>
              </a:spcBef>
            </a:pPr>
            <a:r>
              <a:rPr dirty="0" sz="2400">
                <a:solidFill>
                  <a:srgbClr val="585858"/>
                </a:solidFill>
                <a:latin typeface="Calibri"/>
                <a:cs typeface="Calibri"/>
              </a:rPr>
              <a:t>3 </a:t>
            </a:r>
            <a:r>
              <a:rPr dirty="0" sz="2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25"/>
              </a:spcBef>
            </a:pPr>
            <a:r>
              <a:rPr dirty="0" sz="2400">
                <a:solidFill>
                  <a:srgbClr val="585858"/>
                </a:solidFill>
                <a:latin typeface="Calibri"/>
                <a:cs typeface="Calibri"/>
              </a:rPr>
              <a:t>2 </a:t>
            </a:r>
            <a:r>
              <a:rPr dirty="0" sz="2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20"/>
              </a:spcBef>
            </a:pPr>
            <a:r>
              <a:rPr dirty="0" sz="2400">
                <a:solidFill>
                  <a:srgbClr val="585858"/>
                </a:solidFill>
                <a:latin typeface="Calibri"/>
                <a:cs typeface="Calibri"/>
              </a:rPr>
              <a:t>1 </a:t>
            </a:r>
            <a:r>
              <a:rPr dirty="0" sz="2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25"/>
              </a:spcBef>
            </a:pPr>
            <a:r>
              <a:rPr dirty="0" sz="2400">
                <a:solidFill>
                  <a:srgbClr val="585858"/>
                </a:solidFill>
                <a:latin typeface="Calibri"/>
                <a:cs typeface="Calibri"/>
              </a:rPr>
              <a:t>0 </a:t>
            </a:r>
            <a:r>
              <a:rPr dirty="0" sz="2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5" name="object 135" descr=""/>
          <p:cNvSpPr txBox="1"/>
          <p:nvPr/>
        </p:nvSpPr>
        <p:spPr>
          <a:xfrm>
            <a:off x="1420367" y="5991847"/>
            <a:ext cx="8239759" cy="5410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2005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2006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2007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2008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2009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2011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2012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2013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2014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2015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2016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2017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2018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2019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2020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2021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2022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2024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2025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2000" spc="-20">
                <a:solidFill>
                  <a:srgbClr val="585858"/>
                </a:solidFill>
                <a:latin typeface="Calibri"/>
                <a:cs typeface="Calibri"/>
              </a:rPr>
              <a:t>2026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6" name="object 136"/>
          <p:cNvSpPr txBox="1">
            <a:spLocks noGrp="1"/>
          </p:cNvSpPr>
          <p:nvPr>
            <p:ph type="title"/>
          </p:nvPr>
        </p:nvSpPr>
        <p:spPr>
          <a:xfrm>
            <a:off x="1843785" y="679450"/>
            <a:ext cx="719391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solidFill>
                  <a:srgbClr val="585858"/>
                </a:solidFill>
                <a:latin typeface="Calibri"/>
                <a:cs typeface="Calibri"/>
              </a:rPr>
              <a:t>Hyreshöjningar</a:t>
            </a:r>
            <a:r>
              <a:rPr dirty="0" sz="3200" spc="-90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3200" b="0">
                <a:solidFill>
                  <a:srgbClr val="585858"/>
                </a:solidFill>
                <a:latin typeface="Calibri"/>
                <a:cs typeface="Calibri"/>
              </a:rPr>
              <a:t>2005–2025</a:t>
            </a:r>
            <a:r>
              <a:rPr dirty="0" sz="3200" spc="-70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3200" b="0">
                <a:solidFill>
                  <a:srgbClr val="585858"/>
                </a:solidFill>
                <a:latin typeface="Calibri"/>
                <a:cs typeface="Calibri"/>
              </a:rPr>
              <a:t>med</a:t>
            </a:r>
            <a:r>
              <a:rPr dirty="0" sz="3200" spc="-80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3200" spc="-10" b="0">
                <a:solidFill>
                  <a:srgbClr val="585858"/>
                </a:solidFill>
                <a:latin typeface="Calibri"/>
                <a:cs typeface="Calibri"/>
              </a:rPr>
              <a:t>variationer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7" name="object 137" descr=""/>
          <p:cNvSpPr/>
          <p:nvPr/>
        </p:nvSpPr>
        <p:spPr>
          <a:xfrm>
            <a:off x="540384" y="540385"/>
            <a:ext cx="9283700" cy="6060440"/>
          </a:xfrm>
          <a:custGeom>
            <a:avLst/>
            <a:gdLst/>
            <a:ahLst/>
            <a:cxnLst/>
            <a:rect l="l" t="t" r="r" b="b"/>
            <a:pathLst>
              <a:path w="9283700" h="6060440">
                <a:moveTo>
                  <a:pt x="0" y="6060440"/>
                </a:moveTo>
                <a:lnTo>
                  <a:pt x="9283700" y="6060440"/>
                </a:lnTo>
                <a:lnTo>
                  <a:pt x="9283700" y="0"/>
                </a:lnTo>
                <a:lnTo>
                  <a:pt x="0" y="0"/>
                </a:lnTo>
                <a:lnTo>
                  <a:pt x="0" y="606044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8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639252" y="1163891"/>
          <a:ext cx="7729855" cy="4742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905"/>
                <a:gridCol w="381000"/>
                <a:gridCol w="382270"/>
                <a:gridCol w="382269"/>
                <a:gridCol w="382269"/>
                <a:gridCol w="381000"/>
                <a:gridCol w="382269"/>
                <a:gridCol w="382269"/>
                <a:gridCol w="382270"/>
                <a:gridCol w="382270"/>
                <a:gridCol w="381000"/>
                <a:gridCol w="382270"/>
                <a:gridCol w="382270"/>
                <a:gridCol w="382270"/>
                <a:gridCol w="382270"/>
                <a:gridCol w="381000"/>
                <a:gridCol w="382270"/>
                <a:gridCol w="382270"/>
                <a:gridCol w="382270"/>
                <a:gridCol w="381634"/>
              </a:tblGrid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767070"/>
                      </a:solidFill>
                      <a:prstDash val="soli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767070"/>
                      </a:solidFill>
                      <a:prstDash val="solid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AEABAB"/>
                      </a:solidFill>
                      <a:prstDash val="sysDash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BCD6ED"/>
                      </a:solidFill>
                      <a:prstDash val="solid"/>
                    </a:lnL>
                    <a:lnR w="9525">
                      <a:solidFill>
                        <a:srgbClr val="BCD6ED"/>
                      </a:solidFill>
                      <a:prstDash val="solid"/>
                    </a:lnR>
                    <a:lnT w="9525">
                      <a:solidFill>
                        <a:srgbClr val="AEABAB"/>
                      </a:solidFill>
                      <a:prstDash val="sysDash"/>
                    </a:lnT>
                    <a:lnB w="9525">
                      <a:solidFill>
                        <a:srgbClr val="BCD6ED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 descr=""/>
          <p:cNvGrpSpPr/>
          <p:nvPr/>
        </p:nvGrpSpPr>
        <p:grpSpPr>
          <a:xfrm>
            <a:off x="1624964" y="1130173"/>
            <a:ext cx="6942455" cy="4810760"/>
            <a:chOff x="1624964" y="1130173"/>
            <a:chExt cx="6942455" cy="4810760"/>
          </a:xfrm>
        </p:grpSpPr>
        <p:sp>
          <p:nvSpPr>
            <p:cNvPr id="4" name="object 4" descr=""/>
            <p:cNvSpPr/>
            <p:nvPr/>
          </p:nvSpPr>
          <p:spPr>
            <a:xfrm>
              <a:off x="1644014" y="1167384"/>
              <a:ext cx="6885940" cy="4754880"/>
            </a:xfrm>
            <a:custGeom>
              <a:avLst/>
              <a:gdLst/>
              <a:ahLst/>
              <a:cxnLst/>
              <a:rect l="l" t="t" r="r" b="b"/>
              <a:pathLst>
                <a:path w="6885940" h="4754880">
                  <a:moveTo>
                    <a:pt x="0" y="4754499"/>
                  </a:moveTo>
                  <a:lnTo>
                    <a:pt x="382905" y="4628387"/>
                  </a:lnTo>
                  <a:lnTo>
                    <a:pt x="763905" y="4491228"/>
                  </a:lnTo>
                  <a:lnTo>
                    <a:pt x="1146429" y="4343400"/>
                  </a:lnTo>
                  <a:lnTo>
                    <a:pt x="1528953" y="4183379"/>
                  </a:lnTo>
                  <a:lnTo>
                    <a:pt x="1911477" y="4011167"/>
                  </a:lnTo>
                  <a:lnTo>
                    <a:pt x="2292477" y="3825240"/>
                  </a:lnTo>
                  <a:lnTo>
                    <a:pt x="2675001" y="3624072"/>
                  </a:lnTo>
                  <a:lnTo>
                    <a:pt x="3057525" y="3406140"/>
                  </a:lnTo>
                  <a:lnTo>
                    <a:pt x="3440049" y="3171443"/>
                  </a:lnTo>
                  <a:lnTo>
                    <a:pt x="3822573" y="2918459"/>
                  </a:lnTo>
                  <a:lnTo>
                    <a:pt x="4203573" y="2644140"/>
                  </a:lnTo>
                  <a:lnTo>
                    <a:pt x="4586097" y="2348483"/>
                  </a:lnTo>
                  <a:lnTo>
                    <a:pt x="4968620" y="2029967"/>
                  </a:lnTo>
                  <a:lnTo>
                    <a:pt x="5351145" y="1685543"/>
                  </a:lnTo>
                  <a:lnTo>
                    <a:pt x="5733669" y="1312164"/>
                  </a:lnTo>
                  <a:lnTo>
                    <a:pt x="6114669" y="911351"/>
                  </a:lnTo>
                  <a:lnTo>
                    <a:pt x="6497193" y="477012"/>
                  </a:lnTo>
                  <a:lnTo>
                    <a:pt x="6879717" y="7619"/>
                  </a:lnTo>
                  <a:lnTo>
                    <a:pt x="6885477" y="0"/>
                  </a:lnTo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78900" y="1130173"/>
              <a:ext cx="88392" cy="88391"/>
            </a:xfrm>
            <a:prstGeom prst="rect">
              <a:avLst/>
            </a:prstGeom>
          </p:spPr>
        </p:pic>
      </p:grp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94802" y="1329817"/>
            <a:ext cx="7742301" cy="4640770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1119022" y="4990591"/>
            <a:ext cx="374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r>
              <a:rPr dirty="0" sz="14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028801" y="4198111"/>
            <a:ext cx="463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100</a:t>
            </a:r>
            <a:r>
              <a:rPr dirty="0" sz="14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028801" y="3405327"/>
            <a:ext cx="46355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150</a:t>
            </a:r>
            <a:r>
              <a:rPr dirty="0" sz="14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028801" y="2613406"/>
            <a:ext cx="463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200</a:t>
            </a:r>
            <a:r>
              <a:rPr dirty="0" sz="14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028801" y="1820926"/>
            <a:ext cx="463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250</a:t>
            </a:r>
            <a:r>
              <a:rPr dirty="0" sz="14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028801" y="1028827"/>
            <a:ext cx="4635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300</a:t>
            </a:r>
            <a:r>
              <a:rPr dirty="0" sz="14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82015" y="2774035"/>
            <a:ext cx="228600" cy="185038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Hyreshöjning,</a:t>
            </a:r>
            <a:r>
              <a:rPr dirty="0" sz="16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procent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209243" y="5753412"/>
            <a:ext cx="8197215" cy="87947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4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  <a:p>
            <a:pPr marL="383540">
              <a:lnSpc>
                <a:spcPct val="100000"/>
              </a:lnSpc>
              <a:spcBef>
                <a:spcPts val="260"/>
              </a:spcBef>
              <a:tabLst>
                <a:tab pos="765175" algn="l"/>
                <a:tab pos="1147445" algn="l"/>
                <a:tab pos="1529715" algn="l"/>
                <a:tab pos="1911985" algn="l"/>
                <a:tab pos="2294255" algn="l"/>
                <a:tab pos="2676525" algn="l"/>
                <a:tab pos="3058795" algn="l"/>
                <a:tab pos="3441065" algn="l"/>
                <a:tab pos="3823335" algn="l"/>
                <a:tab pos="4154170" algn="l"/>
                <a:tab pos="4536440" algn="l"/>
                <a:tab pos="4918710" algn="l"/>
                <a:tab pos="5300980" algn="l"/>
                <a:tab pos="5683250" algn="l"/>
                <a:tab pos="6065520" algn="l"/>
                <a:tab pos="6447790" algn="l"/>
                <a:tab pos="6830059" algn="l"/>
                <a:tab pos="7212330" algn="l"/>
                <a:tab pos="7594600" algn="l"/>
                <a:tab pos="7976870" algn="l"/>
              </a:tabLst>
            </a:pP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9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11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13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14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15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16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17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18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19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  <a:p>
            <a:pPr marL="2611120">
              <a:lnSpc>
                <a:spcPct val="100000"/>
              </a:lnSpc>
              <a:spcBef>
                <a:spcPts val="705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Antal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år</a:t>
            </a:r>
            <a:r>
              <a:rPr dirty="0" sz="16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med</a:t>
            </a:r>
            <a:r>
              <a:rPr dirty="0" sz="16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angiven</a:t>
            </a:r>
            <a:r>
              <a:rPr dirty="0" sz="16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årlig</a:t>
            </a:r>
            <a:r>
              <a:rPr dirty="0" sz="16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hyreshöjning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365629" y="610870"/>
            <a:ext cx="6132830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0">
                <a:solidFill>
                  <a:srgbClr val="585858"/>
                </a:solidFill>
                <a:latin typeface="Calibri"/>
                <a:cs typeface="Calibri"/>
              </a:rPr>
              <a:t>Ackumulerad</a:t>
            </a:r>
            <a:r>
              <a:rPr dirty="0" sz="2000" spc="-70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000" b="0">
                <a:solidFill>
                  <a:srgbClr val="585858"/>
                </a:solidFill>
                <a:latin typeface="Calibri"/>
                <a:cs typeface="Calibri"/>
              </a:rPr>
              <a:t>hyreshöjning</a:t>
            </a:r>
            <a:r>
              <a:rPr dirty="0" sz="2000" spc="-70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000" b="0">
                <a:solidFill>
                  <a:srgbClr val="585858"/>
                </a:solidFill>
                <a:latin typeface="Calibri"/>
                <a:cs typeface="Calibri"/>
              </a:rPr>
              <a:t>–</a:t>
            </a:r>
            <a:r>
              <a:rPr dirty="0" sz="2000" spc="-55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000" b="0">
                <a:solidFill>
                  <a:srgbClr val="585858"/>
                </a:solidFill>
                <a:latin typeface="Calibri"/>
                <a:cs typeface="Calibri"/>
              </a:rPr>
              <a:t>antal</a:t>
            </a:r>
            <a:r>
              <a:rPr dirty="0" sz="2000" spc="-40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000" b="0">
                <a:solidFill>
                  <a:srgbClr val="585858"/>
                </a:solidFill>
                <a:latin typeface="Calibri"/>
                <a:cs typeface="Calibri"/>
              </a:rPr>
              <a:t>år</a:t>
            </a:r>
            <a:r>
              <a:rPr dirty="0" sz="2000" spc="-55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000" b="0">
                <a:solidFill>
                  <a:srgbClr val="585858"/>
                </a:solidFill>
                <a:latin typeface="Calibri"/>
                <a:cs typeface="Calibri"/>
              </a:rPr>
              <a:t>med</a:t>
            </a:r>
            <a:r>
              <a:rPr dirty="0" sz="2000" spc="-40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000" b="0">
                <a:solidFill>
                  <a:srgbClr val="585858"/>
                </a:solidFill>
                <a:latin typeface="Calibri"/>
                <a:cs typeface="Calibri"/>
              </a:rPr>
              <a:t>viss</a:t>
            </a:r>
            <a:r>
              <a:rPr dirty="0" sz="2000" spc="-50" b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000" spc="-10" b="0">
                <a:solidFill>
                  <a:srgbClr val="585858"/>
                </a:solidFill>
                <a:latin typeface="Calibri"/>
                <a:cs typeface="Calibri"/>
              </a:rPr>
              <a:t>hyreshöjning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9530968" y="1976628"/>
            <a:ext cx="281940" cy="1443355"/>
            <a:chOff x="9530968" y="1976628"/>
            <a:chExt cx="281940" cy="1443355"/>
          </a:xfrm>
        </p:grpSpPr>
        <p:sp>
          <p:nvSpPr>
            <p:cNvPr id="17" name="object 17" descr=""/>
            <p:cNvSpPr/>
            <p:nvPr/>
          </p:nvSpPr>
          <p:spPr>
            <a:xfrm>
              <a:off x="9550018" y="2020951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381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9627107" y="1976628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44196" y="0"/>
                  </a:moveTo>
                  <a:lnTo>
                    <a:pt x="27003" y="3476"/>
                  </a:lnTo>
                  <a:lnTo>
                    <a:pt x="12954" y="12954"/>
                  </a:lnTo>
                  <a:lnTo>
                    <a:pt x="3476" y="27003"/>
                  </a:lnTo>
                  <a:lnTo>
                    <a:pt x="0" y="44196"/>
                  </a:lnTo>
                  <a:lnTo>
                    <a:pt x="3476" y="61388"/>
                  </a:lnTo>
                  <a:lnTo>
                    <a:pt x="12953" y="75437"/>
                  </a:lnTo>
                  <a:lnTo>
                    <a:pt x="27003" y="84915"/>
                  </a:lnTo>
                  <a:lnTo>
                    <a:pt x="44196" y="88391"/>
                  </a:lnTo>
                  <a:lnTo>
                    <a:pt x="61388" y="84915"/>
                  </a:lnTo>
                  <a:lnTo>
                    <a:pt x="75438" y="75437"/>
                  </a:lnTo>
                  <a:lnTo>
                    <a:pt x="84915" y="61388"/>
                  </a:lnTo>
                  <a:lnTo>
                    <a:pt x="88392" y="44196"/>
                  </a:lnTo>
                  <a:lnTo>
                    <a:pt x="84915" y="27003"/>
                  </a:lnTo>
                  <a:lnTo>
                    <a:pt x="75438" y="12953"/>
                  </a:lnTo>
                  <a:lnTo>
                    <a:pt x="61388" y="3476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9550018" y="2359787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9627107" y="2314956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44196" y="0"/>
                  </a:moveTo>
                  <a:lnTo>
                    <a:pt x="27003" y="3476"/>
                  </a:lnTo>
                  <a:lnTo>
                    <a:pt x="12954" y="12954"/>
                  </a:lnTo>
                  <a:lnTo>
                    <a:pt x="3476" y="27003"/>
                  </a:lnTo>
                  <a:lnTo>
                    <a:pt x="0" y="44196"/>
                  </a:lnTo>
                  <a:lnTo>
                    <a:pt x="3476" y="61388"/>
                  </a:lnTo>
                  <a:lnTo>
                    <a:pt x="12953" y="75438"/>
                  </a:lnTo>
                  <a:lnTo>
                    <a:pt x="27003" y="84915"/>
                  </a:lnTo>
                  <a:lnTo>
                    <a:pt x="44196" y="88392"/>
                  </a:lnTo>
                  <a:lnTo>
                    <a:pt x="61388" y="84915"/>
                  </a:lnTo>
                  <a:lnTo>
                    <a:pt x="75438" y="75437"/>
                  </a:lnTo>
                  <a:lnTo>
                    <a:pt x="84915" y="61388"/>
                  </a:lnTo>
                  <a:lnTo>
                    <a:pt x="88392" y="44196"/>
                  </a:lnTo>
                  <a:lnTo>
                    <a:pt x="84915" y="27003"/>
                  </a:lnTo>
                  <a:lnTo>
                    <a:pt x="75438" y="12953"/>
                  </a:lnTo>
                  <a:lnTo>
                    <a:pt x="61388" y="3476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9550018" y="2698750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381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9627107" y="2653284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44196" y="0"/>
                  </a:moveTo>
                  <a:lnTo>
                    <a:pt x="27003" y="3476"/>
                  </a:lnTo>
                  <a:lnTo>
                    <a:pt x="12954" y="12953"/>
                  </a:lnTo>
                  <a:lnTo>
                    <a:pt x="3476" y="27003"/>
                  </a:lnTo>
                  <a:lnTo>
                    <a:pt x="0" y="44195"/>
                  </a:lnTo>
                  <a:lnTo>
                    <a:pt x="3476" y="61388"/>
                  </a:lnTo>
                  <a:lnTo>
                    <a:pt x="12953" y="75437"/>
                  </a:lnTo>
                  <a:lnTo>
                    <a:pt x="27003" y="84915"/>
                  </a:lnTo>
                  <a:lnTo>
                    <a:pt x="44196" y="88391"/>
                  </a:lnTo>
                  <a:lnTo>
                    <a:pt x="61388" y="84915"/>
                  </a:lnTo>
                  <a:lnTo>
                    <a:pt x="75438" y="75437"/>
                  </a:lnTo>
                  <a:lnTo>
                    <a:pt x="84915" y="61388"/>
                  </a:lnTo>
                  <a:lnTo>
                    <a:pt x="88392" y="44195"/>
                  </a:lnTo>
                  <a:lnTo>
                    <a:pt x="84915" y="27003"/>
                  </a:lnTo>
                  <a:lnTo>
                    <a:pt x="75438" y="12953"/>
                  </a:lnTo>
                  <a:lnTo>
                    <a:pt x="61388" y="3476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50018" y="2988373"/>
              <a:ext cx="243839" cy="97916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9550018" y="3376676"/>
              <a:ext cx="243840" cy="0"/>
            </a:xfrm>
            <a:custGeom>
              <a:avLst/>
              <a:gdLst/>
              <a:ahLst/>
              <a:cxnLst/>
              <a:rect l="l" t="t" r="r" b="b"/>
              <a:pathLst>
                <a:path w="243840" h="0">
                  <a:moveTo>
                    <a:pt x="0" y="0"/>
                  </a:moveTo>
                  <a:lnTo>
                    <a:pt x="243839" y="0"/>
                  </a:lnTo>
                </a:path>
              </a:pathLst>
            </a:custGeom>
            <a:ln w="38100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9627107" y="3331464"/>
              <a:ext cx="88900" cy="88900"/>
            </a:xfrm>
            <a:custGeom>
              <a:avLst/>
              <a:gdLst/>
              <a:ahLst/>
              <a:cxnLst/>
              <a:rect l="l" t="t" r="r" b="b"/>
              <a:pathLst>
                <a:path w="88900" h="88900">
                  <a:moveTo>
                    <a:pt x="44196" y="0"/>
                  </a:moveTo>
                  <a:lnTo>
                    <a:pt x="27003" y="3476"/>
                  </a:lnTo>
                  <a:lnTo>
                    <a:pt x="12954" y="12954"/>
                  </a:lnTo>
                  <a:lnTo>
                    <a:pt x="3476" y="27003"/>
                  </a:lnTo>
                  <a:lnTo>
                    <a:pt x="0" y="44196"/>
                  </a:lnTo>
                  <a:lnTo>
                    <a:pt x="3476" y="61388"/>
                  </a:lnTo>
                  <a:lnTo>
                    <a:pt x="12953" y="75437"/>
                  </a:lnTo>
                  <a:lnTo>
                    <a:pt x="27003" y="84915"/>
                  </a:lnTo>
                  <a:lnTo>
                    <a:pt x="44196" y="88391"/>
                  </a:lnTo>
                  <a:lnTo>
                    <a:pt x="61388" y="84915"/>
                  </a:lnTo>
                  <a:lnTo>
                    <a:pt x="75438" y="75437"/>
                  </a:lnTo>
                  <a:lnTo>
                    <a:pt x="84915" y="61388"/>
                  </a:lnTo>
                  <a:lnTo>
                    <a:pt x="88392" y="44196"/>
                  </a:lnTo>
                  <a:lnTo>
                    <a:pt x="84915" y="27003"/>
                  </a:lnTo>
                  <a:lnTo>
                    <a:pt x="75438" y="12953"/>
                  </a:lnTo>
                  <a:lnTo>
                    <a:pt x="61388" y="3476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9808209" y="1768500"/>
            <a:ext cx="320040" cy="1720850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540384" y="540385"/>
            <a:ext cx="9781540" cy="6384925"/>
          </a:xfrm>
          <a:custGeom>
            <a:avLst/>
            <a:gdLst/>
            <a:ahLst/>
            <a:cxnLst/>
            <a:rect l="l" t="t" r="r" b="b"/>
            <a:pathLst>
              <a:path w="9781540" h="6384925">
                <a:moveTo>
                  <a:pt x="0" y="6384925"/>
                </a:moveTo>
                <a:lnTo>
                  <a:pt x="9781540" y="6384925"/>
                </a:lnTo>
                <a:lnTo>
                  <a:pt x="9781540" y="0"/>
                </a:lnTo>
                <a:lnTo>
                  <a:pt x="0" y="0"/>
                </a:lnTo>
                <a:lnTo>
                  <a:pt x="0" y="6384925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8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8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solidFill>
                  <a:srgbClr val="0000FF"/>
                </a:solidFill>
              </a:rPr>
              <a:t>Motion</a:t>
            </a:r>
            <a:r>
              <a:rPr dirty="0" sz="3200" spc="-55">
                <a:solidFill>
                  <a:srgbClr val="0000FF"/>
                </a:solidFill>
              </a:rPr>
              <a:t> </a:t>
            </a:r>
            <a:r>
              <a:rPr dirty="0" sz="3200">
                <a:solidFill>
                  <a:srgbClr val="0000FF"/>
                </a:solidFill>
              </a:rPr>
              <a:t>24.</a:t>
            </a:r>
            <a:r>
              <a:rPr dirty="0" sz="3200" spc="-65">
                <a:solidFill>
                  <a:srgbClr val="0000FF"/>
                </a:solidFill>
              </a:rPr>
              <a:t> </a:t>
            </a:r>
            <a:r>
              <a:rPr dirty="0" sz="3200"/>
              <a:t>Bryt</a:t>
            </a:r>
            <a:r>
              <a:rPr dirty="0" sz="3200" spc="-50"/>
              <a:t> </a:t>
            </a:r>
            <a:r>
              <a:rPr dirty="0" sz="3200"/>
              <a:t>trenden</a:t>
            </a:r>
            <a:r>
              <a:rPr dirty="0" sz="3200" spc="-65"/>
              <a:t> </a:t>
            </a:r>
            <a:r>
              <a:rPr dirty="0" sz="3200"/>
              <a:t>mot</a:t>
            </a:r>
            <a:r>
              <a:rPr dirty="0" sz="3200" spc="-55"/>
              <a:t> </a:t>
            </a:r>
            <a:r>
              <a:rPr dirty="0" sz="3200"/>
              <a:t>marknadsanpassade</a:t>
            </a:r>
            <a:r>
              <a:rPr dirty="0" sz="3200" spc="-65"/>
              <a:t> </a:t>
            </a:r>
            <a:r>
              <a:rPr dirty="0" sz="3200" spc="-10"/>
              <a:t>hyror!</a:t>
            </a:r>
            <a:endParaRPr sz="3200"/>
          </a:p>
        </p:txBody>
      </p:sp>
      <p:sp>
        <p:nvSpPr>
          <p:cNvPr id="3" name="object 3" descr=""/>
          <p:cNvSpPr txBox="1"/>
          <p:nvPr/>
        </p:nvSpPr>
        <p:spPr>
          <a:xfrm>
            <a:off x="528319" y="1186942"/>
            <a:ext cx="9300845" cy="19075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latin typeface="Calibri"/>
                <a:cs typeface="Calibri"/>
              </a:rPr>
              <a:t>De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höga</a:t>
            </a:r>
            <a:r>
              <a:rPr dirty="0" sz="2800" spc="-6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hyreshöjningarna</a:t>
            </a:r>
            <a:r>
              <a:rPr dirty="0" sz="2800" spc="-5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ett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trendbrott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2800">
                <a:latin typeface="Calibri"/>
                <a:cs typeface="Calibri"/>
              </a:rPr>
              <a:t>jämfört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tidigare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jämna,</a:t>
            </a:r>
            <a:r>
              <a:rPr dirty="0" sz="2800" spc="-114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låga</a:t>
            </a:r>
            <a:r>
              <a:rPr dirty="0" sz="2800" spc="-105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hyreshöjningar.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2012–2014:</a:t>
            </a:r>
            <a:r>
              <a:rPr dirty="0" sz="2800" spc="-65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 spc="-40">
                <a:solidFill>
                  <a:srgbClr val="C45811"/>
                </a:solidFill>
                <a:latin typeface="Calibri"/>
                <a:cs typeface="Calibri"/>
              </a:rPr>
              <a:t>”Ambitionen</a:t>
            </a:r>
            <a:r>
              <a:rPr dirty="0" sz="2800" spc="-70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är</a:t>
            </a:r>
            <a:r>
              <a:rPr dirty="0" sz="2800" spc="-55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att</a:t>
            </a:r>
            <a:r>
              <a:rPr dirty="0" sz="2800" spc="-65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SKB</a:t>
            </a:r>
            <a:r>
              <a:rPr dirty="0" sz="2800" spc="-65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ska</a:t>
            </a:r>
            <a:r>
              <a:rPr dirty="0" sz="2800" spc="-60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ha</a:t>
            </a:r>
            <a:r>
              <a:rPr dirty="0" sz="2800" spc="-70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en</a:t>
            </a:r>
            <a:r>
              <a:rPr dirty="0" sz="2800" spc="-65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jämn</a:t>
            </a:r>
            <a:r>
              <a:rPr dirty="0" sz="2800" spc="-70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och</a:t>
            </a:r>
            <a:r>
              <a:rPr dirty="0" sz="2800" spc="-70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C45811"/>
                </a:solidFill>
                <a:latin typeface="Calibri"/>
                <a:cs typeface="Calibri"/>
              </a:rPr>
              <a:t>lugn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2800" spc="-10">
                <a:solidFill>
                  <a:srgbClr val="C45811"/>
                </a:solidFill>
                <a:latin typeface="Calibri"/>
                <a:cs typeface="Calibri"/>
              </a:rPr>
              <a:t>hyresutveckling</a:t>
            </a:r>
            <a:r>
              <a:rPr dirty="0" sz="2800" spc="-105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utan</a:t>
            </a:r>
            <a:r>
              <a:rPr dirty="0" sz="2800" spc="-105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C45811"/>
                </a:solidFill>
                <a:latin typeface="Calibri"/>
                <a:cs typeface="Calibri"/>
              </a:rPr>
              <a:t>drastiska</a:t>
            </a:r>
            <a:r>
              <a:rPr dirty="0" sz="2800" spc="-114" b="1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C45811"/>
                </a:solidFill>
                <a:latin typeface="Calibri"/>
                <a:cs typeface="Calibri"/>
              </a:rPr>
              <a:t>hopp</a:t>
            </a:r>
            <a:r>
              <a:rPr dirty="0" sz="2800" spc="-20">
                <a:solidFill>
                  <a:srgbClr val="C45811"/>
                </a:solidFill>
                <a:latin typeface="Calibri"/>
                <a:cs typeface="Calibri"/>
              </a:rPr>
              <a:t>.”</a:t>
            </a:r>
            <a:r>
              <a:rPr dirty="0" sz="2800" spc="-110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C45811"/>
                </a:solidFill>
                <a:latin typeface="Calibri"/>
                <a:cs typeface="Calibri"/>
              </a:rPr>
              <a:t>(styrelsen,</a:t>
            </a:r>
            <a:r>
              <a:rPr dirty="0" sz="2800" spc="-110">
                <a:solidFill>
                  <a:srgbClr val="C45811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C45811"/>
                </a:solidFill>
                <a:latin typeface="Calibri"/>
                <a:cs typeface="Calibri"/>
              </a:rPr>
              <a:t>hyresutskottet)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09269" y="3329432"/>
          <a:ext cx="9020810" cy="1223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5085"/>
                <a:gridCol w="1240155"/>
                <a:gridCol w="5118100"/>
              </a:tblGrid>
              <a:tr h="394335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Stockholms</a:t>
                      </a:r>
                      <a:r>
                        <a:rPr dirty="0" sz="2800" spc="-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5">
                          <a:latin typeface="Calibri"/>
                          <a:cs typeface="Calibri"/>
                        </a:rPr>
                        <a:t>län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00330">
                        <a:lnSpc>
                          <a:spcPts val="2655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Lägst: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2655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2,6</a:t>
                      </a:r>
                      <a:r>
                        <a:rPr dirty="0" sz="28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2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(Sundbyberg,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Wallenstam)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828675">
                <a:tc>
                  <a:txBody>
                    <a:bodyPr/>
                    <a:lstStyle/>
                    <a:p>
                      <a:pPr marL="31750">
                        <a:lnSpc>
                          <a:spcPts val="2970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Länet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landet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2800" spc="-25">
                          <a:latin typeface="Calibri"/>
                          <a:cs typeface="Calibri"/>
                        </a:rPr>
                        <a:t>SKB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ts val="2970"/>
                        </a:lnSpc>
                      </a:pPr>
                      <a:r>
                        <a:rPr dirty="0" sz="2800" spc="-10">
                          <a:latin typeface="Calibri"/>
                          <a:cs typeface="Calibri"/>
                        </a:rPr>
                        <a:t>Högst: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2970"/>
                        </a:lnSpc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6,3</a:t>
                      </a:r>
                      <a:r>
                        <a:rPr dirty="0" sz="2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2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(Vaxholm,</a:t>
                      </a:r>
                      <a:r>
                        <a:rPr dirty="0" sz="2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0">
                          <a:latin typeface="Calibri"/>
                          <a:cs typeface="Calibri"/>
                        </a:rPr>
                        <a:t>Fastighetsägarna)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2800">
                          <a:latin typeface="Calibri"/>
                          <a:cs typeface="Calibri"/>
                        </a:rPr>
                        <a:t>3,2–7,14</a:t>
                      </a:r>
                      <a:r>
                        <a:rPr dirty="0" sz="2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2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>
                          <a:latin typeface="Calibri"/>
                          <a:cs typeface="Calibri"/>
                        </a:rPr>
                        <a:t>(och</a:t>
                      </a:r>
                      <a:r>
                        <a:rPr dirty="0" sz="2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20">
                          <a:latin typeface="Calibri"/>
                          <a:cs typeface="Calibri"/>
                        </a:rPr>
                        <a:t>mer!)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528319" y="4683633"/>
            <a:ext cx="9632950" cy="190753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35"/>
              </a:spcBef>
            </a:pPr>
            <a:r>
              <a:rPr dirty="0" sz="2800">
                <a:latin typeface="Calibri"/>
                <a:cs typeface="Calibri"/>
              </a:rPr>
              <a:t>SKB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är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en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kooperativ</a:t>
            </a:r>
            <a:r>
              <a:rPr dirty="0" sz="2800" spc="-30" b="1">
                <a:latin typeface="Calibri"/>
                <a:cs typeface="Calibri"/>
              </a:rPr>
              <a:t> hyresrättsförening</a:t>
            </a:r>
            <a:r>
              <a:rPr dirty="0" sz="2800" spc="-30">
                <a:latin typeface="Calibri"/>
                <a:cs typeface="Calibri"/>
              </a:rPr>
              <a:t>.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Vi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medlemmar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förväntar </a:t>
            </a:r>
            <a:r>
              <a:rPr dirty="0" sz="2800" b="1">
                <a:latin typeface="Calibri"/>
                <a:cs typeface="Calibri"/>
              </a:rPr>
              <a:t>oss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lägre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hyra</a:t>
            </a:r>
            <a:r>
              <a:rPr dirty="0" sz="2800" spc="-4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än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vanliga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hyresrätter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eftersom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vi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betalar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en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insats.</a:t>
            </a:r>
            <a:endParaRPr sz="2800">
              <a:latin typeface="Calibri"/>
              <a:cs typeface="Calibri"/>
            </a:endParaRPr>
          </a:p>
          <a:p>
            <a:pPr marL="12700" marR="768350">
              <a:lnSpc>
                <a:spcPct val="101800"/>
              </a:lnSpc>
              <a:spcBef>
                <a:spcPts val="1200"/>
              </a:spcBef>
            </a:pPr>
            <a:r>
              <a:rPr dirty="0" sz="2800">
                <a:latin typeface="Calibri"/>
                <a:cs typeface="Calibri"/>
              </a:rPr>
              <a:t>Det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behövs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nya</a:t>
            </a:r>
            <a:r>
              <a:rPr dirty="0" sz="28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riktlinjer</a:t>
            </a:r>
            <a:r>
              <a:rPr dirty="0" sz="28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för</a:t>
            </a:r>
            <a:r>
              <a:rPr dirty="0" sz="28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FF0000"/>
                </a:solidFill>
                <a:latin typeface="Calibri"/>
                <a:cs typeface="Calibri"/>
              </a:rPr>
              <a:t>hyressättningen</a:t>
            </a:r>
            <a:r>
              <a:rPr dirty="0" sz="2800" spc="-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som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innebär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en </a:t>
            </a:r>
            <a:r>
              <a:rPr dirty="0" sz="2800">
                <a:latin typeface="Calibri"/>
                <a:cs typeface="Calibri"/>
              </a:rPr>
              <a:t>inriktning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mot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mer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rimliga</a:t>
            </a:r>
            <a:r>
              <a:rPr dirty="0" sz="2800" spc="-8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och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rättvisa</a:t>
            </a:r>
            <a:r>
              <a:rPr dirty="0" sz="2800" spc="-75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hyror.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8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528319" y="284124"/>
            <a:ext cx="9164320" cy="6847840"/>
          </a:xfrm>
          <a:prstGeom prst="rect">
            <a:avLst/>
          </a:prstGeom>
        </p:spPr>
        <p:txBody>
          <a:bodyPr wrap="square" lIns="0" tIns="239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dirty="0" sz="2800" b="1">
                <a:latin typeface="Calibri"/>
                <a:cs typeface="Calibri"/>
              </a:rPr>
              <a:t>Vi*</a:t>
            </a:r>
            <a:r>
              <a:rPr dirty="0" sz="2800" spc="-8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yrkar</a:t>
            </a:r>
            <a:r>
              <a:rPr dirty="0" sz="2800" spc="-7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föreningsstämman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beslutar</a:t>
            </a:r>
            <a:endParaRPr sz="2800">
              <a:latin typeface="Calibri"/>
              <a:cs typeface="Calibri"/>
            </a:endParaRPr>
          </a:p>
          <a:p>
            <a:pPr marL="12700" marR="5080" indent="354965">
              <a:lnSpc>
                <a:spcPct val="101800"/>
              </a:lnSpc>
              <a:spcBef>
                <a:spcPts val="1730"/>
              </a:spcBef>
              <a:buClr>
                <a:srgbClr val="FF0000"/>
              </a:buClr>
              <a:buFont typeface="Calibri"/>
              <a:buAutoNum type="arabicPeriod"/>
              <a:tabLst>
                <a:tab pos="367665" algn="l"/>
              </a:tabLst>
            </a:pP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uppmana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styrelsen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ompröva</a:t>
            </a:r>
            <a:r>
              <a:rPr dirty="0" sz="28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beslutet</a:t>
            </a:r>
            <a:r>
              <a:rPr dirty="0" sz="2800" spc="-105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om</a:t>
            </a:r>
            <a:r>
              <a:rPr dirty="0" sz="2800" spc="-9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den</a:t>
            </a:r>
            <a:r>
              <a:rPr dirty="0" sz="2800" spc="-10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kraftiga hyreshöjningen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år</a:t>
            </a:r>
            <a:r>
              <a:rPr dirty="0" sz="2800" spc="-40" b="1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2026</a:t>
            </a:r>
            <a:r>
              <a:rPr dirty="0" sz="2800" spc="-1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367665" indent="-354965">
              <a:lnSpc>
                <a:spcPct val="100000"/>
              </a:lnSpc>
              <a:spcBef>
                <a:spcPts val="865"/>
              </a:spcBef>
              <a:buClr>
                <a:srgbClr val="FF0000"/>
              </a:buClr>
              <a:buFont typeface="Calibri"/>
              <a:buAutoNum type="arabicPeriod"/>
              <a:tabLst>
                <a:tab pos="367665" algn="l"/>
              </a:tabLst>
            </a:pP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styrelsen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uppdrag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utarbeta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ett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förslag</a:t>
            </a:r>
            <a:r>
              <a:rPr dirty="0" sz="2800" spc="-110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till</a:t>
            </a:r>
            <a:endParaRPr sz="2800">
              <a:latin typeface="Calibri"/>
              <a:cs typeface="Calibri"/>
            </a:endParaRPr>
          </a:p>
          <a:p>
            <a:pPr marL="12700" marR="198755">
              <a:lnSpc>
                <a:spcPct val="101800"/>
              </a:lnSpc>
            </a:pP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hyresriktlinjer</a:t>
            </a:r>
            <a:r>
              <a:rPr dirty="0" sz="2800" spc="-6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för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beslut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av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fullmäktige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som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ersätter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befintliga </a:t>
            </a:r>
            <a:r>
              <a:rPr dirty="0" sz="2800">
                <a:latin typeface="Calibri"/>
                <a:cs typeface="Calibri"/>
              </a:rPr>
              <a:t>riktlinjer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innebär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att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SKB</a:t>
            </a:r>
            <a:endParaRPr sz="2800">
              <a:latin typeface="Calibri"/>
              <a:cs typeface="Calibri"/>
            </a:endParaRPr>
          </a:p>
          <a:p>
            <a:pPr lvl="1" marL="270510" indent="-257810">
              <a:lnSpc>
                <a:spcPct val="100000"/>
              </a:lnSpc>
              <a:spcBef>
                <a:spcPts val="855"/>
              </a:spcBef>
              <a:buChar char="–"/>
              <a:tabLst>
                <a:tab pos="270510" algn="l"/>
              </a:tabLst>
            </a:pPr>
            <a:r>
              <a:rPr dirty="0" sz="2800" spc="-10">
                <a:latin typeface="Calibri"/>
                <a:cs typeface="Calibri"/>
              </a:rPr>
              <a:t>återgår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till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tidigare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policy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om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jämna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och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låga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hyreshöjningar,</a:t>
            </a:r>
            <a:endParaRPr sz="2800">
              <a:latin typeface="Calibri"/>
              <a:cs typeface="Calibri"/>
            </a:endParaRPr>
          </a:p>
          <a:p>
            <a:pPr lvl="1" marL="12700" marR="745490" indent="257810">
              <a:lnSpc>
                <a:spcPct val="101400"/>
              </a:lnSpc>
              <a:spcBef>
                <a:spcPts val="15"/>
              </a:spcBef>
              <a:buFont typeface="Calibri"/>
              <a:buChar char="–"/>
              <a:tabLst>
                <a:tab pos="270510" algn="l"/>
              </a:tabLst>
            </a:pPr>
            <a:r>
              <a:rPr dirty="0" sz="2800" spc="-10" b="1">
                <a:latin typeface="Calibri"/>
                <a:cs typeface="Calibri"/>
              </a:rPr>
              <a:t>undviker</a:t>
            </a:r>
            <a:r>
              <a:rPr dirty="0" sz="2800" spc="-95" b="1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kraftiga</a:t>
            </a:r>
            <a:r>
              <a:rPr dirty="0" sz="2800" spc="-85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hyreshöjningar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särskilt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om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det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drabbar </a:t>
            </a:r>
            <a:r>
              <a:rPr dirty="0" sz="2800">
                <a:latin typeface="Calibri"/>
                <a:cs typeface="Calibri"/>
              </a:rPr>
              <a:t>medlemmar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med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sämre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ekonomi,</a:t>
            </a:r>
            <a:endParaRPr sz="2800">
              <a:latin typeface="Calibri"/>
              <a:cs typeface="Calibri"/>
            </a:endParaRPr>
          </a:p>
          <a:p>
            <a:pPr lvl="1" marL="270510" indent="-257810">
              <a:lnSpc>
                <a:spcPct val="100000"/>
              </a:lnSpc>
              <a:spcBef>
                <a:spcPts val="60"/>
              </a:spcBef>
              <a:buFont typeface="Calibri"/>
              <a:buChar char="–"/>
              <a:tabLst>
                <a:tab pos="270510" algn="l"/>
              </a:tabLst>
            </a:pPr>
            <a:r>
              <a:rPr dirty="0" sz="2800" spc="-10" b="1">
                <a:latin typeface="Calibri"/>
                <a:cs typeface="Calibri"/>
              </a:rPr>
              <a:t>undviker</a:t>
            </a:r>
            <a:r>
              <a:rPr dirty="0" sz="2800" spc="-8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fleråriga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överenskommelser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om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hyreshöjningar,</a:t>
            </a:r>
            <a:endParaRPr sz="2800">
              <a:latin typeface="Calibri"/>
              <a:cs typeface="Calibri"/>
            </a:endParaRPr>
          </a:p>
          <a:p>
            <a:pPr lvl="1" marL="270510" indent="-257810">
              <a:lnSpc>
                <a:spcPct val="100000"/>
              </a:lnSpc>
              <a:spcBef>
                <a:spcPts val="60"/>
              </a:spcBef>
              <a:buChar char="–"/>
              <a:tabLst>
                <a:tab pos="270510" algn="l"/>
              </a:tabLst>
            </a:pPr>
            <a:r>
              <a:rPr dirty="0" sz="2800">
                <a:latin typeface="Calibri"/>
                <a:cs typeface="Calibri"/>
              </a:rPr>
              <a:t>arbetar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för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rimliga</a:t>
            </a:r>
            <a:r>
              <a:rPr dirty="0" sz="2800" spc="-80" b="1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och</a:t>
            </a:r>
            <a:r>
              <a:rPr dirty="0" sz="2800" spc="-65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rättvisa</a:t>
            </a:r>
            <a:r>
              <a:rPr dirty="0" sz="2800" spc="-70" b="1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hyreshöjningar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som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inte</a:t>
            </a:r>
            <a:r>
              <a:rPr dirty="0" sz="2800" spc="-8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innebär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en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marknadsanpassning</a:t>
            </a:r>
            <a:r>
              <a:rPr dirty="0" sz="2800" spc="-1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817244">
              <a:lnSpc>
                <a:spcPct val="101800"/>
              </a:lnSpc>
              <a:spcBef>
                <a:spcPts val="790"/>
              </a:spcBef>
            </a:pP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Och</a:t>
            </a:r>
            <a:r>
              <a:rPr dirty="0" sz="2800" spc="-6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behåller</a:t>
            </a:r>
            <a:r>
              <a:rPr dirty="0" sz="2800" spc="-6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tre</a:t>
            </a:r>
            <a:r>
              <a:rPr dirty="0" sz="2800" spc="-5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30">
                <a:solidFill>
                  <a:srgbClr val="0000FF"/>
                </a:solidFill>
                <a:latin typeface="Calibri"/>
                <a:cs typeface="Calibri"/>
              </a:rPr>
              <a:t>regler,</a:t>
            </a:r>
            <a:r>
              <a:rPr dirty="0" sz="2800" spc="-6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inklusive</a:t>
            </a:r>
            <a:r>
              <a:rPr dirty="0" sz="2800" spc="-5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max</a:t>
            </a:r>
            <a:r>
              <a:rPr dirty="0" sz="2800" spc="-6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4</a:t>
            </a:r>
            <a:r>
              <a:rPr dirty="0" sz="2800" spc="-6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%</a:t>
            </a:r>
            <a:r>
              <a:rPr dirty="0" sz="2800" spc="-5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dirty="0" sz="2800" spc="-5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skillnad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mellan kvarteren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270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 spc="-50"/>
              <a:t>8</a:t>
            </a:fld>
          </a:p>
        </p:txBody>
      </p:sp>
      <p:sp>
        <p:nvSpPr>
          <p:cNvPr id="2" name="object 2" descr=""/>
          <p:cNvSpPr txBox="1"/>
          <p:nvPr/>
        </p:nvSpPr>
        <p:spPr>
          <a:xfrm>
            <a:off x="528319" y="493522"/>
            <a:ext cx="9625330" cy="6227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3304"/>
              </a:lnSpc>
              <a:spcBef>
                <a:spcPts val="95"/>
              </a:spcBef>
            </a:pPr>
            <a:r>
              <a:rPr dirty="0" sz="2800">
                <a:latin typeface="Calibri"/>
                <a:cs typeface="Calibri"/>
              </a:rPr>
              <a:t>*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Vi</a:t>
            </a:r>
            <a:r>
              <a:rPr dirty="0" sz="2800" spc="-60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=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Lars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Lingvall,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fullmäktig</a:t>
            </a:r>
            <a:r>
              <a:rPr dirty="0" sz="2800" spc="-55" b="1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Segelbåten</a:t>
            </a:r>
            <a:r>
              <a:rPr dirty="0" sz="2800" spc="-10">
                <a:latin typeface="Calibri"/>
                <a:cs typeface="Calibri"/>
              </a:rPr>
              <a:t>,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Karin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Borg,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Agneta</a:t>
            </a:r>
            <a:endParaRPr sz="2800">
              <a:latin typeface="Calibri"/>
              <a:cs typeface="Calibri"/>
            </a:endParaRPr>
          </a:p>
          <a:p>
            <a:pPr marL="12700" marR="64769">
              <a:lnSpc>
                <a:spcPct val="96700"/>
              </a:lnSpc>
              <a:spcBef>
                <a:spcPts val="55"/>
              </a:spcBef>
            </a:pPr>
            <a:r>
              <a:rPr dirty="0" sz="2800">
                <a:latin typeface="Calibri"/>
                <a:cs typeface="Calibri"/>
              </a:rPr>
              <a:t>Elers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Jarleman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Anders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Bergman,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35">
                <a:latin typeface="Calibri"/>
                <a:cs typeface="Calibri"/>
              </a:rPr>
              <a:t>kömedlemmar,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Cecilia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Rydell, </a:t>
            </a:r>
            <a:r>
              <a:rPr dirty="0" sz="2800">
                <a:latin typeface="Calibri"/>
                <a:cs typeface="Calibri"/>
              </a:rPr>
              <a:t>Hans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Olofsson,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Katarina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Oscarsson,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Kjell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Nilsson,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Ulf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70">
                <a:latin typeface="Calibri"/>
                <a:cs typeface="Calibri"/>
              </a:rPr>
              <a:t>Tapper,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Victor Tinnerstedt,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Agnetha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Sandström,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Annika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Andersson,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Bobo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Tenn- </a:t>
            </a:r>
            <a:r>
              <a:rPr dirty="0" sz="2800">
                <a:latin typeface="Calibri"/>
                <a:cs typeface="Calibri"/>
              </a:rPr>
              <a:t>mark,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Claes-</a:t>
            </a:r>
            <a:r>
              <a:rPr dirty="0" sz="2800">
                <a:latin typeface="Calibri"/>
                <a:cs typeface="Calibri"/>
              </a:rPr>
              <a:t>Eric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Nilsson,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Eva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Karlberg,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Eva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Kopp,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Gun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Mattsson,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185"/>
              </a:lnSpc>
            </a:pPr>
            <a:r>
              <a:rPr dirty="0" sz="2800">
                <a:latin typeface="Calibri"/>
                <a:cs typeface="Calibri"/>
              </a:rPr>
              <a:t>Helena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Jonsson,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Ivo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Parik,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Karin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Rågsjö,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Katarina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Lindroth,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Kenneth</a:t>
            </a:r>
            <a:endParaRPr sz="2800">
              <a:latin typeface="Calibri"/>
              <a:cs typeface="Calibri"/>
            </a:endParaRPr>
          </a:p>
          <a:p>
            <a:pPr marL="12700" marR="397510">
              <a:lnSpc>
                <a:spcPct val="96600"/>
              </a:lnSpc>
              <a:spcBef>
                <a:spcPts val="60"/>
              </a:spcBef>
            </a:pPr>
            <a:r>
              <a:rPr dirty="0" sz="2800" spc="-20">
                <a:latin typeface="Calibri"/>
                <a:cs typeface="Calibri"/>
              </a:rPr>
              <a:t>Möller,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Lukas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Moderato,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Maria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Himre,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Marina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Thunberg,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Mikael </a:t>
            </a:r>
            <a:r>
              <a:rPr dirty="0" sz="2800">
                <a:latin typeface="Calibri"/>
                <a:cs typeface="Calibri"/>
              </a:rPr>
              <a:t>Aivio,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Sören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Danielsson,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Therese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Bergstrand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Åsa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Snöljung, hyresmedlemmar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Segelbåten,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Gunnar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Lundkvist,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fullmäktig</a:t>
            </a:r>
            <a:endParaRPr sz="2800">
              <a:latin typeface="Calibri"/>
              <a:cs typeface="Calibri"/>
            </a:endParaRPr>
          </a:p>
          <a:p>
            <a:pPr marL="12700" marR="64135">
              <a:lnSpc>
                <a:spcPts val="3250"/>
              </a:lnSpc>
              <a:spcBef>
                <a:spcPts val="80"/>
              </a:spcBef>
            </a:pP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Ässjan</a:t>
            </a:r>
            <a:r>
              <a:rPr dirty="0" sz="2800">
                <a:latin typeface="Calibri"/>
                <a:cs typeface="Calibri"/>
              </a:rPr>
              <a:t>,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Ellinor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Elm,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fullmäktigesuppleant</a:t>
            </a:r>
            <a:r>
              <a:rPr dirty="0" sz="2800" spc="-55" b="1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Ässjan,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Jonny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Rundberg, </a:t>
            </a:r>
            <a:r>
              <a:rPr dirty="0" sz="2800">
                <a:latin typeface="Calibri"/>
                <a:cs typeface="Calibri"/>
              </a:rPr>
              <a:t>Peter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Printz,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Elisabeth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Grusell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Per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Kraft,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hyresmedlemmar</a:t>
            </a:r>
            <a:endParaRPr sz="2800">
              <a:latin typeface="Calibri"/>
              <a:cs typeface="Calibri"/>
            </a:endParaRPr>
          </a:p>
          <a:p>
            <a:pPr marL="12700" marR="322580">
              <a:lnSpc>
                <a:spcPts val="3240"/>
              </a:lnSpc>
              <a:spcBef>
                <a:spcPts val="15"/>
              </a:spcBef>
            </a:pPr>
            <a:r>
              <a:rPr dirty="0" sz="2800">
                <a:latin typeface="Calibri"/>
                <a:cs typeface="Calibri"/>
              </a:rPr>
              <a:t>Ässjan,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Kristina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Hanström,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fullmäktig</a:t>
            </a:r>
            <a:r>
              <a:rPr dirty="0" sz="2800" spc="-114" b="1"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Fyrfamiljsvillorna</a:t>
            </a:r>
            <a:r>
              <a:rPr dirty="0" sz="2800" spc="-10">
                <a:latin typeface="Calibri"/>
                <a:cs typeface="Calibri"/>
              </a:rPr>
              <a:t>,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Magnus </a:t>
            </a:r>
            <a:r>
              <a:rPr dirty="0" sz="2800">
                <a:latin typeface="Calibri"/>
                <a:cs typeface="Calibri"/>
              </a:rPr>
              <a:t>Thelin,</a:t>
            </a:r>
            <a:r>
              <a:rPr dirty="0" sz="2800" spc="-12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fullmäktig</a:t>
            </a:r>
            <a:r>
              <a:rPr dirty="0" sz="2800" spc="-95" b="1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Gröndal</a:t>
            </a:r>
            <a:r>
              <a:rPr dirty="0" sz="2800">
                <a:latin typeface="Calibri"/>
                <a:cs typeface="Calibri"/>
              </a:rPr>
              <a:t>,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Robert</a:t>
            </a:r>
            <a:r>
              <a:rPr dirty="0" sz="2800" spc="-11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Kärn,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fullmäktig</a:t>
            </a:r>
            <a:r>
              <a:rPr dirty="0" sz="2800" spc="-90" b="1"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FF0000"/>
                </a:solidFill>
                <a:latin typeface="Calibri"/>
                <a:cs typeface="Calibri"/>
              </a:rPr>
              <a:t>Idö-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Våldö</a:t>
            </a:r>
            <a:r>
              <a:rPr dirty="0" sz="2800" spc="-1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12700" marR="549910">
              <a:lnSpc>
                <a:spcPts val="3250"/>
              </a:lnSpc>
              <a:spcBef>
                <a:spcPts val="5"/>
              </a:spcBef>
            </a:pPr>
            <a:r>
              <a:rPr dirty="0" sz="2800">
                <a:latin typeface="Calibri"/>
                <a:cs typeface="Calibri"/>
              </a:rPr>
              <a:t>Sinikka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Gedda,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 b="1">
                <a:latin typeface="Calibri"/>
                <a:cs typeface="Calibri"/>
              </a:rPr>
              <a:t>fullmäktig</a:t>
            </a:r>
            <a:r>
              <a:rPr dirty="0" sz="2800" spc="-85" b="1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F0000"/>
                </a:solidFill>
                <a:latin typeface="Calibri"/>
                <a:cs typeface="Calibri"/>
              </a:rPr>
              <a:t>Ryssjan</a:t>
            </a:r>
            <a:r>
              <a:rPr dirty="0" sz="2800">
                <a:latin typeface="Calibri"/>
                <a:cs typeface="Calibri"/>
              </a:rPr>
              <a:t>,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och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Stella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D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Ailly,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fullmäktig </a:t>
            </a:r>
            <a:r>
              <a:rPr dirty="0" sz="2800" spc="-10" b="1">
                <a:solidFill>
                  <a:srgbClr val="FF0000"/>
                </a:solidFill>
                <a:latin typeface="Calibri"/>
                <a:cs typeface="Calibri"/>
              </a:rPr>
              <a:t>Sigbardiorden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Lars Lingvall</dc:creator>
  <dcterms:created xsi:type="dcterms:W3CDTF">2025-05-17T12:03:04Z</dcterms:created>
  <dcterms:modified xsi:type="dcterms:W3CDTF">2025-05-17T12:03:04Z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2025-05-17T00:00:00Z</vt:filetime>
  </property>
  <property fmtid="{D5CDD505-2E9C-101B-9397-08002B2CF9AE}" pid="5" name="Producer">
    <vt:lpwstr>Microsoft® Word 2016</vt:lpwstr>
  </property>
</Properties>
</file>