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Default Extension="jpg" ContentType="image/jpg"/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  <p:sldId id="282" r:id="rId32"/>
    <p:sldId id="283" r:id="rId33"/>
    <p:sldId id="284" r:id="rId34"/>
    <p:sldId id="285" r:id="rId35"/>
    <p:sldId id="286" r:id="rId36"/>
    <p:sldId id="287" r:id="rId37"/>
    <p:sldId id="288" r:id="rId38"/>
    <p:sldId id="289" r:id="rId39"/>
    <p:sldId id="290" r:id="rId40"/>
    <p:sldId id="291" r:id="rId41"/>
    <p:sldId id="292" r:id="rId42"/>
    <p:sldId id="293" r:id="rId43"/>
  </p:sldIdLst>
  <p:sldSz cx="10693400" cy="7562850"/>
  <p:notesSz cx="10693400" cy="756285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Relationship Id="rId20" Type="http://schemas.openxmlformats.org/officeDocument/2006/relationships/slide" Target="slides/slide15.xml"/><Relationship Id="rId21" Type="http://schemas.openxmlformats.org/officeDocument/2006/relationships/slide" Target="slides/slide16.xml"/><Relationship Id="rId22" Type="http://schemas.openxmlformats.org/officeDocument/2006/relationships/slide" Target="slides/slide17.xml"/><Relationship Id="rId23" Type="http://schemas.openxmlformats.org/officeDocument/2006/relationships/slide" Target="slides/slide18.xml"/><Relationship Id="rId24" Type="http://schemas.openxmlformats.org/officeDocument/2006/relationships/slide" Target="slides/slide19.xml"/><Relationship Id="rId25" Type="http://schemas.openxmlformats.org/officeDocument/2006/relationships/slide" Target="slides/slide20.xml"/><Relationship Id="rId26" Type="http://schemas.openxmlformats.org/officeDocument/2006/relationships/slide" Target="slides/slide21.xml"/><Relationship Id="rId27" Type="http://schemas.openxmlformats.org/officeDocument/2006/relationships/slide" Target="slides/slide22.xml"/><Relationship Id="rId28" Type="http://schemas.openxmlformats.org/officeDocument/2006/relationships/slide" Target="slides/slide23.xml"/><Relationship Id="rId29" Type="http://schemas.openxmlformats.org/officeDocument/2006/relationships/slide" Target="slides/slide24.xml"/><Relationship Id="rId30" Type="http://schemas.openxmlformats.org/officeDocument/2006/relationships/slide" Target="slides/slide25.xml"/><Relationship Id="rId31" Type="http://schemas.openxmlformats.org/officeDocument/2006/relationships/slide" Target="slides/slide26.xml"/><Relationship Id="rId32" Type="http://schemas.openxmlformats.org/officeDocument/2006/relationships/slide" Target="slides/slide27.xml"/><Relationship Id="rId33" Type="http://schemas.openxmlformats.org/officeDocument/2006/relationships/slide" Target="slides/slide28.xml"/><Relationship Id="rId34" Type="http://schemas.openxmlformats.org/officeDocument/2006/relationships/slide" Target="slides/slide29.xml"/><Relationship Id="rId35" Type="http://schemas.openxmlformats.org/officeDocument/2006/relationships/slide" Target="slides/slide30.xml"/><Relationship Id="rId36" Type="http://schemas.openxmlformats.org/officeDocument/2006/relationships/slide" Target="slides/slide31.xml"/><Relationship Id="rId37" Type="http://schemas.openxmlformats.org/officeDocument/2006/relationships/slide" Target="slides/slide32.xml"/><Relationship Id="rId38" Type="http://schemas.openxmlformats.org/officeDocument/2006/relationships/slide" Target="slides/slide33.xml"/><Relationship Id="rId39" Type="http://schemas.openxmlformats.org/officeDocument/2006/relationships/slide" Target="slides/slide34.xml"/><Relationship Id="rId40" Type="http://schemas.openxmlformats.org/officeDocument/2006/relationships/slide" Target="slides/slide35.xml"/><Relationship Id="rId41" Type="http://schemas.openxmlformats.org/officeDocument/2006/relationships/slide" Target="slides/slide36.xml"/><Relationship Id="rId42" Type="http://schemas.openxmlformats.org/officeDocument/2006/relationships/slide" Target="slides/slide37.xml"/><Relationship Id="rId43" Type="http://schemas.openxmlformats.org/officeDocument/2006/relationships/slide" Target="slides/slide38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005" y="2344483"/>
            <a:ext cx="9089390" cy="15881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4235196"/>
            <a:ext cx="7485380" cy="18907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chemeClr val="tx1"/>
                </a:solidFill>
                <a:latin typeface="Georgia"/>
                <a:cs typeface="Georgia"/>
              </a:defRPr>
            </a:lvl1pPr>
          </a:lstStyle>
          <a:p>
            <a:pPr marL="83820">
              <a:lnSpc>
                <a:spcPct val="100000"/>
              </a:lnSpc>
              <a:spcBef>
                <a:spcPts val="10"/>
              </a:spcBef>
            </a:pPr>
            <a:fld id="{81D60167-4931-47E6-BA6A-407CBD079E47}" type="slidenum">
              <a:rPr dirty="0" spc="-50"/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32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chemeClr val="tx1"/>
                </a:solidFill>
                <a:latin typeface="Georgia"/>
                <a:cs typeface="Georgia"/>
              </a:defRPr>
            </a:lvl1pPr>
          </a:lstStyle>
          <a:p>
            <a:pPr marL="83820">
              <a:lnSpc>
                <a:spcPct val="100000"/>
              </a:lnSpc>
              <a:spcBef>
                <a:spcPts val="10"/>
              </a:spcBef>
            </a:pPr>
            <a:fld id="{81D60167-4931-47E6-BA6A-407CBD079E47}" type="slidenum">
              <a:rPr dirty="0" spc="-50"/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534670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5507101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chemeClr val="tx1"/>
                </a:solidFill>
                <a:latin typeface="Georgia"/>
                <a:cs typeface="Georgia"/>
              </a:defRPr>
            </a:lvl1pPr>
          </a:lstStyle>
          <a:p>
            <a:pPr marL="83820">
              <a:lnSpc>
                <a:spcPct val="100000"/>
              </a:lnSpc>
              <a:spcBef>
                <a:spcPts val="10"/>
              </a:spcBef>
            </a:pPr>
            <a:fld id="{81D60167-4931-47E6-BA6A-407CBD079E47}" type="slidenum">
              <a:rPr dirty="0" spc="-50"/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chemeClr val="tx1"/>
                </a:solidFill>
                <a:latin typeface="Georgia"/>
                <a:cs typeface="Georgia"/>
              </a:defRPr>
            </a:lvl1pPr>
          </a:lstStyle>
          <a:p>
            <a:pPr marL="83820">
              <a:lnSpc>
                <a:spcPct val="100000"/>
              </a:lnSpc>
              <a:spcBef>
                <a:spcPts val="10"/>
              </a:spcBef>
            </a:pPr>
            <a:fld id="{81D60167-4931-47E6-BA6A-407CBD079E47}" type="slidenum">
              <a:rPr dirty="0" spc="-50"/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chemeClr val="tx1"/>
                </a:solidFill>
                <a:latin typeface="Georgia"/>
                <a:cs typeface="Georgia"/>
              </a:defRPr>
            </a:lvl1pPr>
          </a:lstStyle>
          <a:p>
            <a:pPr marL="83820">
              <a:lnSpc>
                <a:spcPct val="100000"/>
              </a:lnSpc>
              <a:spcBef>
                <a:spcPts val="10"/>
              </a:spcBef>
            </a:pPr>
            <a:fld id="{81D60167-4931-47E6-BA6A-407CBD079E47}" type="slidenum">
              <a:rPr dirty="0" spc="-50"/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28319" y="507238"/>
            <a:ext cx="9636760" cy="5740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71169" y="2835656"/>
            <a:ext cx="9736455" cy="33420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3635756" y="7033450"/>
            <a:ext cx="3421888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534670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10166095" y="7137354"/>
            <a:ext cx="220345" cy="184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100" b="0" i="0">
                <a:solidFill>
                  <a:schemeClr val="tx1"/>
                </a:solidFill>
                <a:latin typeface="Georgia"/>
                <a:cs typeface="Georgia"/>
              </a:defRPr>
            </a:lvl1pPr>
          </a:lstStyle>
          <a:p>
            <a:pPr marL="83820">
              <a:lnSpc>
                <a:spcPct val="100000"/>
              </a:lnSpc>
              <a:spcBef>
                <a:spcPts val="10"/>
              </a:spcBef>
            </a:pPr>
            <a:fld id="{81D60167-4931-47E6-BA6A-407CBD079E47}" type="slidenum">
              <a:rPr dirty="0" spc="-50"/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jpg"/><Relationship Id="rId3" Type="http://schemas.openxmlformats.org/officeDocument/2006/relationships/image" Target="../media/image6.png"/></Relationships>
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7.jpg"/></Relationships>
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8.jpg"/><Relationship Id="rId3" Type="http://schemas.openxmlformats.org/officeDocument/2006/relationships/image" Target="../media/image9.jpg"/><Relationship Id="rId4" Type="http://schemas.openxmlformats.org/officeDocument/2006/relationships/image" Target="../media/image10.png"/><Relationship Id="rId5" Type="http://schemas.openxmlformats.org/officeDocument/2006/relationships/image" Target="../media/image11.jpg"/></Relationships>
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2.jpg"/></Relationships>
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3.jpg"/></Relationships>
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g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Relationship Id="rId3" Type="http://schemas.openxmlformats.org/officeDocument/2006/relationships/image" Target="../media/image3.png"/><Relationship Id="rId4" Type="http://schemas.openxmlformats.org/officeDocument/2006/relationships/image" Target="../media/image4.png"/></Relationships>
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528319" y="401193"/>
            <a:ext cx="4716780" cy="4199255"/>
          </a:xfrm>
          <a:prstGeom prst="rect">
            <a:avLst/>
          </a:prstGeom>
        </p:spPr>
        <p:txBody>
          <a:bodyPr wrap="square" lIns="0" tIns="1143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0"/>
              </a:spcBef>
            </a:pPr>
            <a:r>
              <a:rPr dirty="0" sz="1400" b="1">
                <a:latin typeface="Calibri"/>
                <a:cs typeface="Calibri"/>
              </a:rPr>
              <a:t>Bilder</a:t>
            </a:r>
            <a:r>
              <a:rPr dirty="0" sz="1400" spc="-40" b="1">
                <a:latin typeface="Calibri"/>
                <a:cs typeface="Calibri"/>
              </a:rPr>
              <a:t> </a:t>
            </a:r>
            <a:r>
              <a:rPr dirty="0" sz="1400" b="1">
                <a:latin typeface="Calibri"/>
                <a:cs typeface="Calibri"/>
              </a:rPr>
              <a:t>till</a:t>
            </a:r>
            <a:r>
              <a:rPr dirty="0" sz="1400" spc="-40" b="1">
                <a:latin typeface="Calibri"/>
                <a:cs typeface="Calibri"/>
              </a:rPr>
              <a:t> </a:t>
            </a:r>
            <a:r>
              <a:rPr dirty="0" sz="1400" spc="-10" b="1">
                <a:latin typeface="Calibri"/>
                <a:cs typeface="Calibri"/>
              </a:rPr>
              <a:t>SKB-</a:t>
            </a:r>
            <a:r>
              <a:rPr dirty="0" sz="1400" b="1">
                <a:latin typeface="Calibri"/>
                <a:cs typeface="Calibri"/>
              </a:rPr>
              <a:t>stämman</a:t>
            </a:r>
            <a:r>
              <a:rPr dirty="0" sz="1400" spc="-40" b="1">
                <a:latin typeface="Calibri"/>
                <a:cs typeface="Calibri"/>
              </a:rPr>
              <a:t> </a:t>
            </a:r>
            <a:r>
              <a:rPr dirty="0" sz="1400" b="1">
                <a:latin typeface="Calibri"/>
                <a:cs typeface="Calibri"/>
              </a:rPr>
              <a:t>2025</a:t>
            </a:r>
            <a:r>
              <a:rPr dirty="0" sz="1400" spc="-45" b="1">
                <a:latin typeface="Calibri"/>
                <a:cs typeface="Calibri"/>
              </a:rPr>
              <a:t> </a:t>
            </a:r>
            <a:r>
              <a:rPr dirty="0" sz="1400" b="1">
                <a:latin typeface="Calibri"/>
                <a:cs typeface="Calibri"/>
              </a:rPr>
              <a:t>–</a:t>
            </a:r>
            <a:r>
              <a:rPr dirty="0" sz="1400" spc="-50" b="1">
                <a:latin typeface="Calibri"/>
                <a:cs typeface="Calibri"/>
              </a:rPr>
              <a:t> </a:t>
            </a:r>
            <a:r>
              <a:rPr dirty="0" sz="1400" b="1">
                <a:latin typeface="Calibri"/>
                <a:cs typeface="Calibri"/>
              </a:rPr>
              <a:t>rubriker</a:t>
            </a:r>
            <a:r>
              <a:rPr dirty="0" sz="1400" spc="-35" b="1">
                <a:latin typeface="Calibri"/>
                <a:cs typeface="Calibri"/>
              </a:rPr>
              <a:t> </a:t>
            </a:r>
            <a:r>
              <a:rPr dirty="0" sz="1400" b="1">
                <a:latin typeface="Calibri"/>
                <a:cs typeface="Calibri"/>
              </a:rPr>
              <a:t>och</a:t>
            </a:r>
            <a:r>
              <a:rPr dirty="0" sz="1400" spc="-40" b="1">
                <a:latin typeface="Calibri"/>
                <a:cs typeface="Calibri"/>
              </a:rPr>
              <a:t> </a:t>
            </a:r>
            <a:r>
              <a:rPr dirty="0" sz="1400" b="1">
                <a:latin typeface="Calibri"/>
                <a:cs typeface="Calibri"/>
              </a:rPr>
              <a:t>förslag</a:t>
            </a:r>
            <a:r>
              <a:rPr dirty="0" sz="1400" spc="-50" b="1">
                <a:latin typeface="Calibri"/>
                <a:cs typeface="Calibri"/>
              </a:rPr>
              <a:t> </a:t>
            </a:r>
            <a:r>
              <a:rPr dirty="0" sz="1400" b="1">
                <a:latin typeface="Calibri"/>
                <a:cs typeface="Calibri"/>
              </a:rPr>
              <a:t>i</a:t>
            </a:r>
            <a:r>
              <a:rPr dirty="0" sz="1400" spc="-35" b="1">
                <a:latin typeface="Calibri"/>
                <a:cs typeface="Calibri"/>
              </a:rPr>
              <a:t> </a:t>
            </a:r>
            <a:r>
              <a:rPr dirty="0" sz="1400" spc="-10" b="1">
                <a:latin typeface="Calibri"/>
                <a:cs typeface="Calibri"/>
              </a:rPr>
              <a:t>korthet</a:t>
            </a:r>
            <a:endParaRPr sz="14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680"/>
              </a:spcBef>
            </a:pPr>
            <a:r>
              <a:rPr dirty="0" sz="1200" spc="-10">
                <a:latin typeface="Calibri"/>
                <a:cs typeface="Calibri"/>
              </a:rPr>
              <a:t>Dagordningens</a:t>
            </a:r>
            <a:r>
              <a:rPr dirty="0" sz="1200">
                <a:latin typeface="Calibri"/>
                <a:cs typeface="Calibri"/>
              </a:rPr>
              <a:t> punkt</a:t>
            </a:r>
            <a:r>
              <a:rPr dirty="0" sz="1200" spc="-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6</a:t>
            </a:r>
            <a:r>
              <a:rPr dirty="0" sz="1200" spc="1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– </a:t>
            </a:r>
            <a:r>
              <a:rPr dirty="0" sz="1200" spc="-10">
                <a:latin typeface="Calibri"/>
                <a:cs typeface="Calibri"/>
              </a:rPr>
              <a:t>arbetsordning</a:t>
            </a:r>
            <a:endParaRPr sz="1200">
              <a:latin typeface="Calibri"/>
              <a:cs typeface="Calibri"/>
            </a:endParaRPr>
          </a:p>
          <a:p>
            <a:pPr marL="192405" marR="261620">
              <a:lnSpc>
                <a:spcPts val="1310"/>
              </a:lnSpc>
              <a:spcBef>
                <a:spcPts val="155"/>
              </a:spcBef>
            </a:pPr>
            <a:r>
              <a:rPr dirty="0" sz="1100" spc="-10">
                <a:latin typeface="Calibri"/>
                <a:cs typeface="Calibri"/>
              </a:rPr>
              <a:t>Ytterligare</a:t>
            </a:r>
            <a:r>
              <a:rPr dirty="0" sz="1100" spc="-20">
                <a:latin typeface="Calibri"/>
                <a:cs typeface="Calibri"/>
              </a:rPr>
              <a:t> </a:t>
            </a:r>
            <a:r>
              <a:rPr dirty="0" sz="1100" spc="-10">
                <a:latin typeface="Calibri"/>
                <a:cs typeface="Calibri"/>
              </a:rPr>
              <a:t>anförande</a:t>
            </a:r>
            <a:r>
              <a:rPr dirty="0" sz="1100" spc="-1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under</a:t>
            </a:r>
            <a:r>
              <a:rPr dirty="0" sz="1100" spc="-2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samma</a:t>
            </a:r>
            <a:r>
              <a:rPr dirty="0" sz="1100" spc="-2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punkt</a:t>
            </a:r>
            <a:r>
              <a:rPr dirty="0" sz="1100" spc="-2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begärs</a:t>
            </a:r>
            <a:r>
              <a:rPr dirty="0" sz="1100" spc="-3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genom</a:t>
            </a:r>
            <a:r>
              <a:rPr dirty="0" sz="1100" spc="-30">
                <a:latin typeface="Calibri"/>
                <a:cs typeface="Calibri"/>
              </a:rPr>
              <a:t> </a:t>
            </a:r>
            <a:r>
              <a:rPr dirty="0" sz="1100" spc="-10">
                <a:latin typeface="Calibri"/>
                <a:cs typeface="Calibri"/>
              </a:rPr>
              <a:t>handuppräckning. </a:t>
            </a:r>
            <a:r>
              <a:rPr dirty="0" sz="1100">
                <a:latin typeface="Calibri"/>
                <a:cs typeface="Calibri"/>
              </a:rPr>
              <a:t>Anmälan</a:t>
            </a:r>
            <a:r>
              <a:rPr dirty="0" sz="1100" spc="-3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av</a:t>
            </a:r>
            <a:r>
              <a:rPr dirty="0" sz="1100" spc="-1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ännu</a:t>
            </a:r>
            <a:r>
              <a:rPr dirty="0" sz="1100" spc="-2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inte</a:t>
            </a:r>
            <a:r>
              <a:rPr dirty="0" sz="1100" spc="-25">
                <a:latin typeface="Calibri"/>
                <a:cs typeface="Calibri"/>
              </a:rPr>
              <a:t> </a:t>
            </a:r>
            <a:r>
              <a:rPr dirty="0" sz="1100" spc="-10">
                <a:latin typeface="Calibri"/>
                <a:cs typeface="Calibri"/>
              </a:rPr>
              <a:t>framförda</a:t>
            </a:r>
            <a:r>
              <a:rPr dirty="0" sz="1100" spc="-3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yrkanden</a:t>
            </a:r>
            <a:r>
              <a:rPr dirty="0" sz="1100" spc="-2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vid</a:t>
            </a:r>
            <a:r>
              <a:rPr dirty="0" sz="1100" spc="-4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streck</a:t>
            </a:r>
            <a:r>
              <a:rPr dirty="0" sz="1100" spc="-2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i</a:t>
            </a:r>
            <a:r>
              <a:rPr dirty="0" sz="1100" spc="-40">
                <a:latin typeface="Calibri"/>
                <a:cs typeface="Calibri"/>
              </a:rPr>
              <a:t> </a:t>
            </a:r>
            <a:r>
              <a:rPr dirty="0" sz="1100" spc="-10">
                <a:latin typeface="Calibri"/>
                <a:cs typeface="Calibri"/>
              </a:rPr>
              <a:t>debatten.</a:t>
            </a:r>
            <a:endParaRPr sz="11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625"/>
              </a:spcBef>
            </a:pPr>
            <a:r>
              <a:rPr dirty="0" sz="1200">
                <a:latin typeface="Calibri"/>
                <a:cs typeface="Calibri"/>
              </a:rPr>
              <a:t>Begära</a:t>
            </a:r>
            <a:r>
              <a:rPr dirty="0" sz="1200" spc="-3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ordet</a:t>
            </a:r>
            <a:r>
              <a:rPr dirty="0" sz="1200" spc="-4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genom</a:t>
            </a:r>
            <a:r>
              <a:rPr dirty="0" sz="1200" spc="-4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att</a:t>
            </a:r>
            <a:r>
              <a:rPr dirty="0" sz="1200" spc="-40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räcka</a:t>
            </a:r>
            <a:r>
              <a:rPr dirty="0" sz="1200" spc="-3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upp</a:t>
            </a:r>
            <a:r>
              <a:rPr dirty="0" sz="1200" spc="-30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röstkort</a:t>
            </a:r>
            <a:r>
              <a:rPr dirty="0" sz="1200" spc="-4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med</a:t>
            </a:r>
            <a:r>
              <a:rPr dirty="0" sz="1200" spc="-4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unik</a:t>
            </a:r>
            <a:r>
              <a:rPr dirty="0" sz="1200" spc="-35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siffra</a:t>
            </a:r>
            <a:endParaRPr sz="1200">
              <a:latin typeface="Calibri"/>
              <a:cs typeface="Calibri"/>
            </a:endParaRPr>
          </a:p>
          <a:p>
            <a:pPr marL="12700" marR="1066800">
              <a:lnSpc>
                <a:spcPct val="147200"/>
              </a:lnSpc>
            </a:pPr>
            <a:r>
              <a:rPr dirty="0" sz="1200" spc="-10">
                <a:latin typeface="Calibri"/>
                <a:cs typeface="Calibri"/>
              </a:rPr>
              <a:t>Hyreshöjningar</a:t>
            </a:r>
            <a:r>
              <a:rPr dirty="0" sz="1200" spc="-1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2005–2025:</a:t>
            </a:r>
            <a:r>
              <a:rPr dirty="0" sz="1200" spc="-15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lägst,</a:t>
            </a:r>
            <a:r>
              <a:rPr dirty="0" sz="1200" spc="-3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högst</a:t>
            </a:r>
            <a:r>
              <a:rPr dirty="0" sz="1200" spc="-1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och</a:t>
            </a:r>
            <a:r>
              <a:rPr dirty="0" sz="1200" spc="-20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genomsnittligt Ackumulerade hyreshöjningar</a:t>
            </a:r>
            <a:r>
              <a:rPr dirty="0" sz="1200" spc="1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(4–8</a:t>
            </a:r>
            <a:r>
              <a:rPr dirty="0" sz="1200" spc="-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%</a:t>
            </a:r>
            <a:r>
              <a:rPr dirty="0" sz="1200" spc="-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upp</a:t>
            </a:r>
            <a:r>
              <a:rPr dirty="0" sz="1200" spc="-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till</a:t>
            </a:r>
            <a:r>
              <a:rPr dirty="0" sz="1200" spc="-1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20 </a:t>
            </a:r>
            <a:r>
              <a:rPr dirty="0" sz="1200" spc="-25">
                <a:latin typeface="Calibri"/>
                <a:cs typeface="Calibri"/>
              </a:rPr>
              <a:t>år)</a:t>
            </a:r>
            <a:r>
              <a:rPr dirty="0" sz="1200" spc="50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Motion 24.</a:t>
            </a:r>
            <a:r>
              <a:rPr dirty="0" sz="1200" spc="-1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Bryt</a:t>
            </a:r>
            <a:r>
              <a:rPr dirty="0" sz="1200" spc="-1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trenden</a:t>
            </a:r>
            <a:r>
              <a:rPr dirty="0" sz="1200" spc="-1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mot</a:t>
            </a:r>
            <a:r>
              <a:rPr dirty="0" sz="1200" spc="-10">
                <a:latin typeface="Calibri"/>
                <a:cs typeface="Calibri"/>
              </a:rPr>
              <a:t> marknadsanpassade</a:t>
            </a:r>
            <a:r>
              <a:rPr dirty="0" sz="1200" spc="-15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hyror!</a:t>
            </a:r>
            <a:endParaRPr sz="1200">
              <a:latin typeface="Calibri"/>
              <a:cs typeface="Calibri"/>
            </a:endParaRPr>
          </a:p>
          <a:p>
            <a:pPr marL="330200" indent="-137795">
              <a:lnSpc>
                <a:spcPct val="100000"/>
              </a:lnSpc>
              <a:spcBef>
                <a:spcPts val="90"/>
              </a:spcBef>
              <a:buAutoNum type="arabicPeriod"/>
              <a:tabLst>
                <a:tab pos="330200" algn="l"/>
              </a:tabLst>
            </a:pPr>
            <a:r>
              <a:rPr dirty="0" sz="1100">
                <a:latin typeface="Calibri"/>
                <a:cs typeface="Calibri"/>
              </a:rPr>
              <a:t>Omprövning</a:t>
            </a:r>
            <a:r>
              <a:rPr dirty="0" sz="1100" spc="-3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av</a:t>
            </a:r>
            <a:r>
              <a:rPr dirty="0" sz="1100" spc="-2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beslutet</a:t>
            </a:r>
            <a:r>
              <a:rPr dirty="0" sz="1100" spc="-4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om</a:t>
            </a:r>
            <a:r>
              <a:rPr dirty="0" sz="1100" spc="-3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2026</a:t>
            </a:r>
            <a:r>
              <a:rPr dirty="0" sz="1100" spc="-2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års</a:t>
            </a:r>
            <a:r>
              <a:rPr dirty="0" sz="1100" spc="-35">
                <a:latin typeface="Calibri"/>
                <a:cs typeface="Calibri"/>
              </a:rPr>
              <a:t> </a:t>
            </a:r>
            <a:r>
              <a:rPr dirty="0" sz="1100" spc="-10">
                <a:latin typeface="Calibri"/>
                <a:cs typeface="Calibri"/>
              </a:rPr>
              <a:t>hyror.</a:t>
            </a:r>
            <a:endParaRPr sz="1100">
              <a:latin typeface="Calibri"/>
              <a:cs typeface="Calibri"/>
            </a:endParaRPr>
          </a:p>
          <a:p>
            <a:pPr marL="330200" indent="-137795">
              <a:lnSpc>
                <a:spcPct val="100000"/>
              </a:lnSpc>
              <a:buAutoNum type="arabicPeriod"/>
              <a:tabLst>
                <a:tab pos="330200" algn="l"/>
              </a:tabLst>
            </a:pPr>
            <a:r>
              <a:rPr dirty="0" sz="1100">
                <a:latin typeface="Calibri"/>
                <a:cs typeface="Calibri"/>
              </a:rPr>
              <a:t>Uppdrag</a:t>
            </a:r>
            <a:r>
              <a:rPr dirty="0" sz="1100" spc="-2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till</a:t>
            </a:r>
            <a:r>
              <a:rPr dirty="0" sz="1100" spc="-25">
                <a:latin typeface="Calibri"/>
                <a:cs typeface="Calibri"/>
              </a:rPr>
              <a:t> </a:t>
            </a:r>
            <a:r>
              <a:rPr dirty="0" sz="1100" spc="-10">
                <a:latin typeface="Calibri"/>
                <a:cs typeface="Calibri"/>
              </a:rPr>
              <a:t>styrelsen</a:t>
            </a:r>
            <a:r>
              <a:rPr dirty="0" sz="1100" spc="-2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att</a:t>
            </a:r>
            <a:r>
              <a:rPr dirty="0" sz="1100" spc="-4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utarbeta</a:t>
            </a:r>
            <a:r>
              <a:rPr dirty="0" sz="1100" spc="-2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nya</a:t>
            </a:r>
            <a:r>
              <a:rPr dirty="0" sz="1100" spc="-40">
                <a:latin typeface="Calibri"/>
                <a:cs typeface="Calibri"/>
              </a:rPr>
              <a:t> </a:t>
            </a:r>
            <a:r>
              <a:rPr dirty="0" sz="1100" spc="-10">
                <a:latin typeface="Calibri"/>
                <a:cs typeface="Calibri"/>
              </a:rPr>
              <a:t>hyresriktlinjer.</a:t>
            </a:r>
            <a:endParaRPr sz="1100">
              <a:latin typeface="Calibri"/>
              <a:cs typeface="Calibri"/>
            </a:endParaRPr>
          </a:p>
          <a:p>
            <a:pPr marL="12700" marR="483234">
              <a:lnSpc>
                <a:spcPts val="2110"/>
              </a:lnSpc>
              <a:spcBef>
                <a:spcPts val="180"/>
              </a:spcBef>
            </a:pPr>
            <a:r>
              <a:rPr dirty="0" sz="1200">
                <a:latin typeface="Calibri"/>
                <a:cs typeface="Calibri"/>
              </a:rPr>
              <a:t>40</a:t>
            </a:r>
            <a:r>
              <a:rPr dirty="0" sz="1200" spc="-10">
                <a:latin typeface="Calibri"/>
                <a:cs typeface="Calibri"/>
              </a:rPr>
              <a:t> undertecknare</a:t>
            </a:r>
            <a:r>
              <a:rPr dirty="0" sz="1200" spc="-1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från</a:t>
            </a:r>
            <a:r>
              <a:rPr dirty="0" sz="1200" spc="-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7</a:t>
            </a:r>
            <a:r>
              <a:rPr dirty="0" sz="1200" spc="-2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kvarter</a:t>
            </a:r>
            <a:r>
              <a:rPr dirty="0" sz="1200" spc="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med</a:t>
            </a:r>
            <a:r>
              <a:rPr dirty="0" sz="1200" spc="-1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7</a:t>
            </a:r>
            <a:r>
              <a:rPr dirty="0" sz="1200" spc="-15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fullmäktige</a:t>
            </a:r>
            <a:r>
              <a:rPr dirty="0" sz="1200" spc="-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och</a:t>
            </a:r>
            <a:r>
              <a:rPr dirty="0" sz="1200" spc="-1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en</a:t>
            </a:r>
            <a:r>
              <a:rPr dirty="0" sz="1200" spc="-15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suppleant </a:t>
            </a:r>
            <a:r>
              <a:rPr dirty="0" sz="1200">
                <a:latin typeface="Calibri"/>
                <a:cs typeface="Calibri"/>
              </a:rPr>
              <a:t>Motion 25.</a:t>
            </a:r>
            <a:r>
              <a:rPr dirty="0" sz="1200" spc="-1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Ändra</a:t>
            </a:r>
            <a:r>
              <a:rPr dirty="0" sz="1200" spc="-20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hyreshöjningsfördelningsmodellen,</a:t>
            </a:r>
            <a:r>
              <a:rPr dirty="0" sz="1200" spc="-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som</a:t>
            </a:r>
            <a:r>
              <a:rPr dirty="0" sz="1200" spc="-15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strider</a:t>
            </a:r>
            <a:endParaRPr sz="1200">
              <a:latin typeface="Calibri"/>
              <a:cs typeface="Calibri"/>
            </a:endParaRPr>
          </a:p>
          <a:p>
            <a:pPr marL="553720">
              <a:lnSpc>
                <a:spcPts val="1140"/>
              </a:lnSpc>
            </a:pPr>
            <a:r>
              <a:rPr dirty="0" sz="1200">
                <a:latin typeface="Calibri"/>
                <a:cs typeface="Calibri"/>
              </a:rPr>
              <a:t>mot</a:t>
            </a:r>
            <a:r>
              <a:rPr dirty="0" sz="1200" spc="-25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stadgarna</a:t>
            </a:r>
            <a:endParaRPr sz="1200">
              <a:latin typeface="Calibri"/>
              <a:cs typeface="Calibri"/>
            </a:endParaRPr>
          </a:p>
          <a:p>
            <a:pPr marL="192405">
              <a:lnSpc>
                <a:spcPct val="100000"/>
              </a:lnSpc>
              <a:spcBef>
                <a:spcPts val="100"/>
              </a:spcBef>
            </a:pPr>
            <a:r>
              <a:rPr dirty="0" sz="1100">
                <a:latin typeface="Calibri"/>
                <a:cs typeface="Calibri"/>
              </a:rPr>
              <a:t>Uppdrag</a:t>
            </a:r>
            <a:r>
              <a:rPr dirty="0" sz="1100" spc="-3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till</a:t>
            </a:r>
            <a:r>
              <a:rPr dirty="0" sz="1100" spc="-3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styrelsen</a:t>
            </a:r>
            <a:r>
              <a:rPr dirty="0" sz="1100" spc="-3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att</a:t>
            </a:r>
            <a:r>
              <a:rPr dirty="0" sz="1100" spc="-3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utarbeta</a:t>
            </a:r>
            <a:r>
              <a:rPr dirty="0" sz="1100" spc="-3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ett</a:t>
            </a:r>
            <a:r>
              <a:rPr dirty="0" sz="1100" spc="-3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förslag</a:t>
            </a:r>
            <a:r>
              <a:rPr dirty="0" sz="1100" spc="-3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till</a:t>
            </a:r>
            <a:r>
              <a:rPr dirty="0" sz="1100" spc="-3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ändring</a:t>
            </a:r>
            <a:r>
              <a:rPr dirty="0" sz="1100" spc="-3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av</a:t>
            </a:r>
            <a:r>
              <a:rPr dirty="0" sz="1100" spc="-40">
                <a:latin typeface="Calibri"/>
                <a:cs typeface="Calibri"/>
              </a:rPr>
              <a:t> </a:t>
            </a:r>
            <a:r>
              <a:rPr dirty="0" sz="1100" spc="-10">
                <a:latin typeface="Calibri"/>
                <a:cs typeface="Calibri"/>
              </a:rPr>
              <a:t>modellen</a:t>
            </a:r>
            <a:endParaRPr sz="1100">
              <a:latin typeface="Calibri"/>
              <a:cs typeface="Calibri"/>
            </a:endParaRPr>
          </a:p>
          <a:p>
            <a:pPr marL="553720" marR="283845" indent="-541655">
              <a:lnSpc>
                <a:spcPct val="91700"/>
              </a:lnSpc>
              <a:spcBef>
                <a:spcPts val="785"/>
              </a:spcBef>
            </a:pPr>
            <a:r>
              <a:rPr dirty="0" sz="1200">
                <a:latin typeface="Calibri"/>
                <a:cs typeface="Calibri"/>
              </a:rPr>
              <a:t>Motion</a:t>
            </a:r>
            <a:r>
              <a:rPr dirty="0" sz="1200" spc="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26. </a:t>
            </a:r>
            <a:r>
              <a:rPr dirty="0" sz="1200" spc="-10">
                <a:latin typeface="Calibri"/>
                <a:cs typeface="Calibri"/>
              </a:rPr>
              <a:t>Hyreshöjningsfördelningsmodellen</a:t>
            </a:r>
            <a:r>
              <a:rPr dirty="0" sz="1200">
                <a:latin typeface="Calibri"/>
                <a:cs typeface="Calibri"/>
              </a:rPr>
              <a:t> bör</a:t>
            </a:r>
            <a:r>
              <a:rPr dirty="0" sz="1200" spc="5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bestämma hyreshöj- </a:t>
            </a:r>
            <a:r>
              <a:rPr dirty="0" sz="1200">
                <a:latin typeface="Calibri"/>
                <a:cs typeface="Calibri"/>
              </a:rPr>
              <a:t>ningen</a:t>
            </a:r>
            <a:r>
              <a:rPr dirty="0" sz="1200" spc="-3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i</a:t>
            </a:r>
            <a:r>
              <a:rPr dirty="0" sz="1200" spc="-4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procent</a:t>
            </a:r>
            <a:r>
              <a:rPr dirty="0" sz="1200" spc="-2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–</a:t>
            </a:r>
            <a:r>
              <a:rPr dirty="0" sz="1200" spc="-3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inte</a:t>
            </a:r>
            <a:r>
              <a:rPr dirty="0" sz="1200" spc="-2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i</a:t>
            </a:r>
            <a:r>
              <a:rPr dirty="0" sz="1200" spc="-50">
                <a:latin typeface="Calibri"/>
                <a:cs typeface="Calibri"/>
              </a:rPr>
              <a:t> </a:t>
            </a:r>
            <a:r>
              <a:rPr dirty="0" sz="1200" spc="-20">
                <a:latin typeface="Calibri"/>
                <a:cs typeface="Calibri"/>
              </a:rPr>
              <a:t>kronor,</a:t>
            </a:r>
            <a:r>
              <a:rPr dirty="0" sz="1200" spc="-3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vilket</a:t>
            </a:r>
            <a:r>
              <a:rPr dirty="0" sz="1200" spc="-3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gynnar</a:t>
            </a:r>
            <a:r>
              <a:rPr dirty="0" sz="1200" spc="-2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vissa</a:t>
            </a:r>
            <a:r>
              <a:rPr dirty="0" sz="1200" spc="-3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kvarter</a:t>
            </a:r>
            <a:r>
              <a:rPr dirty="0" sz="1200" spc="-25">
                <a:latin typeface="Calibri"/>
                <a:cs typeface="Calibri"/>
              </a:rPr>
              <a:t> och </a:t>
            </a:r>
            <a:r>
              <a:rPr dirty="0" sz="1200">
                <a:latin typeface="Calibri"/>
                <a:cs typeface="Calibri"/>
              </a:rPr>
              <a:t>missgynnar</a:t>
            </a:r>
            <a:r>
              <a:rPr dirty="0" sz="1200" spc="-40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andra</a:t>
            </a:r>
            <a:endParaRPr sz="1200">
              <a:latin typeface="Calibri"/>
              <a:cs typeface="Calibri"/>
            </a:endParaRPr>
          </a:p>
          <a:p>
            <a:pPr marL="373380" marR="5080" indent="-181610">
              <a:lnSpc>
                <a:spcPts val="1210"/>
              </a:lnSpc>
              <a:spcBef>
                <a:spcPts val="220"/>
              </a:spcBef>
            </a:pPr>
            <a:r>
              <a:rPr dirty="0" sz="1100">
                <a:latin typeface="Calibri"/>
                <a:cs typeface="Calibri"/>
              </a:rPr>
              <a:t>Uppdrag</a:t>
            </a:r>
            <a:r>
              <a:rPr dirty="0" sz="1100" spc="-3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till</a:t>
            </a:r>
            <a:r>
              <a:rPr dirty="0" sz="1100" spc="-3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styrelsen</a:t>
            </a:r>
            <a:r>
              <a:rPr dirty="0" sz="1100" spc="-2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att</a:t>
            </a:r>
            <a:r>
              <a:rPr dirty="0" sz="1100" spc="-2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utarbeta</a:t>
            </a:r>
            <a:r>
              <a:rPr dirty="0" sz="1100" spc="-3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ett</a:t>
            </a:r>
            <a:r>
              <a:rPr dirty="0" sz="1100" spc="-3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förslag</a:t>
            </a:r>
            <a:r>
              <a:rPr dirty="0" sz="1100" spc="-3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till</a:t>
            </a:r>
            <a:r>
              <a:rPr dirty="0" sz="1100" spc="-30">
                <a:latin typeface="Calibri"/>
                <a:cs typeface="Calibri"/>
              </a:rPr>
              <a:t> </a:t>
            </a:r>
            <a:r>
              <a:rPr dirty="0" sz="1100" spc="-10">
                <a:latin typeface="Calibri"/>
                <a:cs typeface="Calibri"/>
              </a:rPr>
              <a:t>ändrad</a:t>
            </a:r>
            <a:r>
              <a:rPr dirty="0" sz="1100" spc="-3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tillämpning</a:t>
            </a:r>
            <a:r>
              <a:rPr dirty="0" sz="1100" spc="-3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av</a:t>
            </a:r>
            <a:r>
              <a:rPr dirty="0" sz="1100" spc="-25">
                <a:latin typeface="Calibri"/>
                <a:cs typeface="Calibri"/>
              </a:rPr>
              <a:t> </a:t>
            </a:r>
            <a:r>
              <a:rPr dirty="0" sz="1100" spc="-10">
                <a:latin typeface="Calibri"/>
                <a:cs typeface="Calibri"/>
              </a:rPr>
              <a:t>modellen </a:t>
            </a:r>
            <a:r>
              <a:rPr dirty="0" sz="1100">
                <a:latin typeface="Calibri"/>
                <a:cs typeface="Calibri"/>
              </a:rPr>
              <a:t>så att</a:t>
            </a:r>
            <a:r>
              <a:rPr dirty="0" sz="1100" spc="-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poängen </a:t>
            </a:r>
            <a:r>
              <a:rPr dirty="0" sz="1100" spc="-10">
                <a:latin typeface="Calibri"/>
                <a:cs typeface="Calibri"/>
              </a:rPr>
              <a:t>bestämmer hyreshöjningen</a:t>
            </a:r>
            <a:r>
              <a:rPr dirty="0" sz="1100" spc="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i </a:t>
            </a:r>
            <a:r>
              <a:rPr dirty="0" sz="1100" spc="-10">
                <a:latin typeface="Calibri"/>
                <a:cs typeface="Calibri"/>
              </a:rPr>
              <a:t>procent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3" name="object 3" descr=""/>
          <p:cNvSpPr txBox="1"/>
          <p:nvPr/>
        </p:nvSpPr>
        <p:spPr>
          <a:xfrm>
            <a:off x="528319" y="4645997"/>
            <a:ext cx="4603750" cy="2232660"/>
          </a:xfrm>
          <a:prstGeom prst="rect">
            <a:avLst/>
          </a:prstGeom>
        </p:spPr>
        <p:txBody>
          <a:bodyPr wrap="square" lIns="0" tIns="2603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04"/>
              </a:spcBef>
            </a:pPr>
            <a:r>
              <a:rPr dirty="0" sz="1200" spc="-10">
                <a:latin typeface="Calibri"/>
                <a:cs typeface="Calibri"/>
              </a:rPr>
              <a:t>Propositionen</a:t>
            </a:r>
            <a:r>
              <a:rPr dirty="0" sz="1200" spc="1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om</a:t>
            </a:r>
            <a:r>
              <a:rPr dirty="0" sz="1200" spc="10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hyressättning</a:t>
            </a:r>
            <a:endParaRPr sz="1200">
              <a:latin typeface="Calibri"/>
              <a:cs typeface="Calibri"/>
            </a:endParaRPr>
          </a:p>
          <a:p>
            <a:pPr marL="192405">
              <a:lnSpc>
                <a:spcPct val="100000"/>
              </a:lnSpc>
              <a:spcBef>
                <a:spcPts val="100"/>
              </a:spcBef>
            </a:pPr>
            <a:r>
              <a:rPr dirty="0" sz="1100">
                <a:latin typeface="Calibri"/>
                <a:cs typeface="Calibri"/>
              </a:rPr>
              <a:t>Avslag</a:t>
            </a:r>
            <a:r>
              <a:rPr dirty="0" sz="1100" spc="-2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på</a:t>
            </a:r>
            <a:r>
              <a:rPr dirty="0" sz="1100" spc="-5">
                <a:latin typeface="Calibri"/>
                <a:cs typeface="Calibri"/>
              </a:rPr>
              <a:t> </a:t>
            </a:r>
            <a:r>
              <a:rPr dirty="0" sz="1100" spc="-10">
                <a:latin typeface="Calibri"/>
                <a:cs typeface="Calibri"/>
              </a:rPr>
              <a:t>propositionen.</a:t>
            </a:r>
            <a:endParaRPr sz="1100">
              <a:latin typeface="Calibri"/>
              <a:cs typeface="Calibri"/>
            </a:endParaRPr>
          </a:p>
          <a:p>
            <a:pPr marL="553720" marR="5080" indent="-541655">
              <a:lnSpc>
                <a:spcPts val="1320"/>
              </a:lnSpc>
              <a:spcBef>
                <a:spcPts val="810"/>
              </a:spcBef>
            </a:pPr>
            <a:r>
              <a:rPr dirty="0" sz="1200">
                <a:latin typeface="Calibri"/>
                <a:cs typeface="Calibri"/>
              </a:rPr>
              <a:t>Motion</a:t>
            </a:r>
            <a:r>
              <a:rPr dirty="0" sz="1200" spc="-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30.</a:t>
            </a:r>
            <a:r>
              <a:rPr dirty="0" sz="1200" spc="-15">
                <a:latin typeface="Calibri"/>
                <a:cs typeface="Calibri"/>
              </a:rPr>
              <a:t> </a:t>
            </a:r>
            <a:r>
              <a:rPr dirty="0" sz="1200" spc="-20">
                <a:latin typeface="Calibri"/>
                <a:cs typeface="Calibri"/>
              </a:rPr>
              <a:t>Återremittera </a:t>
            </a:r>
            <a:r>
              <a:rPr dirty="0" sz="1200">
                <a:latin typeface="Calibri"/>
                <a:cs typeface="Calibri"/>
              </a:rPr>
              <a:t>det</a:t>
            </a:r>
            <a:r>
              <a:rPr dirty="0" sz="1200" spc="-20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omfångsrika stadgeförslaget</a:t>
            </a:r>
            <a:r>
              <a:rPr dirty="0" sz="1200" spc="-2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som</a:t>
            </a:r>
            <a:r>
              <a:rPr dirty="0" sz="1200" spc="-1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inte</a:t>
            </a:r>
            <a:r>
              <a:rPr dirty="0" sz="1200" spc="-5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hunnit granskas</a:t>
            </a:r>
            <a:r>
              <a:rPr dirty="0" sz="1200" spc="5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ordentligt!</a:t>
            </a:r>
            <a:endParaRPr sz="1200">
              <a:latin typeface="Calibri"/>
              <a:cs typeface="Calibri"/>
            </a:endParaRPr>
          </a:p>
          <a:p>
            <a:pPr marL="192405">
              <a:lnSpc>
                <a:spcPts val="1315"/>
              </a:lnSpc>
              <a:spcBef>
                <a:spcPts val="80"/>
              </a:spcBef>
            </a:pPr>
            <a:r>
              <a:rPr dirty="0" sz="1100" spc="-10">
                <a:latin typeface="Calibri"/>
                <a:cs typeface="Calibri"/>
              </a:rPr>
              <a:t>Återremiss</a:t>
            </a:r>
            <a:r>
              <a:rPr dirty="0" sz="1100" spc="-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för</a:t>
            </a:r>
            <a:r>
              <a:rPr dirty="0" sz="1100" spc="-5">
                <a:latin typeface="Calibri"/>
                <a:cs typeface="Calibri"/>
              </a:rPr>
              <a:t> </a:t>
            </a:r>
            <a:r>
              <a:rPr dirty="0" sz="1100" spc="-10">
                <a:latin typeface="Calibri"/>
                <a:cs typeface="Calibri"/>
              </a:rPr>
              <a:t>ytterligare</a:t>
            </a:r>
            <a:r>
              <a:rPr dirty="0" sz="1100" spc="-1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diskussion</a:t>
            </a:r>
            <a:r>
              <a:rPr dirty="0" sz="1100" spc="-1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och </a:t>
            </a:r>
            <a:r>
              <a:rPr dirty="0" sz="1100" spc="-10">
                <a:latin typeface="Calibri"/>
                <a:cs typeface="Calibri"/>
              </a:rPr>
              <a:t>bearbetning.</a:t>
            </a:r>
            <a:endParaRPr sz="1100">
              <a:latin typeface="Calibri"/>
              <a:cs typeface="Calibri"/>
            </a:endParaRPr>
          </a:p>
          <a:p>
            <a:pPr marL="192405">
              <a:lnSpc>
                <a:spcPts val="1315"/>
              </a:lnSpc>
            </a:pPr>
            <a:r>
              <a:rPr dirty="0" sz="1100">
                <a:latin typeface="Calibri"/>
                <a:cs typeface="Calibri"/>
              </a:rPr>
              <a:t>Omarbetat</a:t>
            </a:r>
            <a:r>
              <a:rPr dirty="0" sz="1100" spc="-15">
                <a:latin typeface="Calibri"/>
                <a:cs typeface="Calibri"/>
              </a:rPr>
              <a:t> </a:t>
            </a:r>
            <a:r>
              <a:rPr dirty="0" sz="1100" spc="-10">
                <a:latin typeface="Calibri"/>
                <a:cs typeface="Calibri"/>
              </a:rPr>
              <a:t>stadgeförslag</a:t>
            </a:r>
            <a:r>
              <a:rPr dirty="0" sz="1100" spc="-2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till</a:t>
            </a:r>
            <a:r>
              <a:rPr dirty="0" sz="1100" spc="-2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fullmäktige</a:t>
            </a:r>
            <a:r>
              <a:rPr dirty="0" sz="1100" spc="-2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i</a:t>
            </a:r>
            <a:r>
              <a:rPr dirty="0" sz="1100" spc="-1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minst</a:t>
            </a:r>
            <a:r>
              <a:rPr dirty="0" sz="1100" spc="-3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två</a:t>
            </a:r>
            <a:r>
              <a:rPr dirty="0" sz="1100" spc="-25">
                <a:latin typeface="Calibri"/>
                <a:cs typeface="Calibri"/>
              </a:rPr>
              <a:t> </a:t>
            </a:r>
            <a:r>
              <a:rPr dirty="0" sz="1100" spc="-10">
                <a:latin typeface="Calibri"/>
                <a:cs typeface="Calibri"/>
              </a:rPr>
              <a:t>omgångar.</a:t>
            </a:r>
            <a:endParaRPr sz="11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665"/>
              </a:spcBef>
            </a:pPr>
            <a:r>
              <a:rPr dirty="0" sz="1200">
                <a:latin typeface="Calibri"/>
                <a:cs typeface="Calibri"/>
              </a:rPr>
              <a:t>Motion</a:t>
            </a:r>
            <a:r>
              <a:rPr dirty="0" sz="1200" spc="-2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86.</a:t>
            </a:r>
            <a:r>
              <a:rPr dirty="0" sz="1200" spc="-25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Paragraftecknen</a:t>
            </a:r>
            <a:r>
              <a:rPr dirty="0" sz="1200" spc="-3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bör</a:t>
            </a:r>
            <a:r>
              <a:rPr dirty="0" sz="1200" spc="-3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ha</a:t>
            </a:r>
            <a:r>
              <a:rPr dirty="0" sz="1200" spc="-3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kvar</a:t>
            </a:r>
            <a:r>
              <a:rPr dirty="0" sz="1200" spc="-2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sin</a:t>
            </a:r>
            <a:r>
              <a:rPr dirty="0" sz="1200" spc="-20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korrekta</a:t>
            </a:r>
            <a:r>
              <a:rPr dirty="0" sz="1200" spc="-25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placering</a:t>
            </a:r>
            <a:endParaRPr sz="1200">
              <a:latin typeface="Calibri"/>
              <a:cs typeface="Calibri"/>
            </a:endParaRPr>
          </a:p>
          <a:p>
            <a:pPr marL="192405">
              <a:lnSpc>
                <a:spcPct val="100000"/>
              </a:lnSpc>
              <a:spcBef>
                <a:spcPts val="100"/>
              </a:spcBef>
            </a:pPr>
            <a:r>
              <a:rPr dirty="0" sz="1100">
                <a:latin typeface="Calibri"/>
                <a:cs typeface="Calibri"/>
              </a:rPr>
              <a:t>Bifall</a:t>
            </a:r>
            <a:r>
              <a:rPr dirty="0" sz="1100" spc="-1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till</a:t>
            </a:r>
            <a:r>
              <a:rPr dirty="0" sz="1100" spc="-10">
                <a:latin typeface="Calibri"/>
                <a:cs typeface="Calibri"/>
              </a:rPr>
              <a:t> förslaget</a:t>
            </a:r>
            <a:r>
              <a:rPr dirty="0" sz="1100" spc="-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–</a:t>
            </a:r>
            <a:r>
              <a:rPr dirty="0" sz="1100" spc="-1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som</a:t>
            </a:r>
            <a:r>
              <a:rPr dirty="0" sz="1100" spc="-15">
                <a:latin typeface="Calibri"/>
                <a:cs typeface="Calibri"/>
              </a:rPr>
              <a:t> </a:t>
            </a:r>
            <a:r>
              <a:rPr dirty="0" sz="1100" spc="-10">
                <a:latin typeface="Calibri"/>
                <a:cs typeface="Calibri"/>
              </a:rPr>
              <a:t>styrelsen </a:t>
            </a:r>
            <a:r>
              <a:rPr dirty="0" sz="1100">
                <a:latin typeface="Calibri"/>
                <a:cs typeface="Calibri"/>
              </a:rPr>
              <a:t>i</a:t>
            </a:r>
            <a:r>
              <a:rPr dirty="0" sz="1100" spc="-5">
                <a:latin typeface="Calibri"/>
                <a:cs typeface="Calibri"/>
              </a:rPr>
              <a:t> </a:t>
            </a:r>
            <a:r>
              <a:rPr dirty="0" sz="1100" spc="-10">
                <a:latin typeface="Calibri"/>
                <a:cs typeface="Calibri"/>
              </a:rPr>
              <a:t>praktiken</a:t>
            </a:r>
            <a:r>
              <a:rPr dirty="0" sz="1100" spc="-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bifallit</a:t>
            </a:r>
            <a:r>
              <a:rPr dirty="0" sz="1100" spc="-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men</a:t>
            </a:r>
            <a:r>
              <a:rPr dirty="0" sz="1100" spc="-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föreslår</a:t>
            </a:r>
            <a:r>
              <a:rPr dirty="0" sz="1100" spc="-10">
                <a:latin typeface="Calibri"/>
                <a:cs typeface="Calibri"/>
              </a:rPr>
              <a:t> besvarad.</a:t>
            </a:r>
            <a:endParaRPr sz="11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670"/>
              </a:spcBef>
            </a:pPr>
            <a:r>
              <a:rPr dirty="0" sz="1200" spc="-10">
                <a:latin typeface="Calibri"/>
                <a:cs typeface="Calibri"/>
              </a:rPr>
              <a:t>Stadgeförslaget generellt</a:t>
            </a:r>
            <a:endParaRPr sz="1200">
              <a:latin typeface="Calibri"/>
              <a:cs typeface="Calibri"/>
            </a:endParaRPr>
          </a:p>
          <a:p>
            <a:pPr marL="373380" marR="205104" indent="-181610">
              <a:lnSpc>
                <a:spcPts val="1210"/>
              </a:lnSpc>
              <a:spcBef>
                <a:spcPts val="220"/>
              </a:spcBef>
            </a:pPr>
            <a:r>
              <a:rPr dirty="0" sz="1100">
                <a:latin typeface="Calibri"/>
                <a:cs typeface="Calibri"/>
              </a:rPr>
              <a:t>Ändring av</a:t>
            </a:r>
            <a:r>
              <a:rPr dirty="0" sz="1100" spc="20">
                <a:latin typeface="Calibri"/>
                <a:cs typeface="Calibri"/>
              </a:rPr>
              <a:t> </a:t>
            </a:r>
            <a:r>
              <a:rPr dirty="0" sz="1100" spc="-10">
                <a:latin typeface="Calibri"/>
                <a:cs typeface="Calibri"/>
              </a:rPr>
              <a:t>”fullmäktig(-</a:t>
            </a:r>
            <a:r>
              <a:rPr dirty="0" sz="1100">
                <a:latin typeface="Calibri"/>
                <a:cs typeface="Calibri"/>
              </a:rPr>
              <a:t>e) och</a:t>
            </a:r>
            <a:r>
              <a:rPr dirty="0" sz="1100" spc="10">
                <a:latin typeface="Calibri"/>
                <a:cs typeface="Calibri"/>
              </a:rPr>
              <a:t> </a:t>
            </a:r>
            <a:r>
              <a:rPr dirty="0" sz="1100" spc="-10">
                <a:latin typeface="Calibri"/>
                <a:cs typeface="Calibri"/>
              </a:rPr>
              <a:t>fullmäktigesuppleant(-</a:t>
            </a:r>
            <a:r>
              <a:rPr dirty="0" sz="1100">
                <a:latin typeface="Calibri"/>
                <a:cs typeface="Calibri"/>
              </a:rPr>
              <a:t>er)”</a:t>
            </a:r>
            <a:r>
              <a:rPr dirty="0" sz="1100" spc="1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till</a:t>
            </a:r>
            <a:r>
              <a:rPr dirty="0" sz="1100" spc="10">
                <a:latin typeface="Calibri"/>
                <a:cs typeface="Calibri"/>
              </a:rPr>
              <a:t> </a:t>
            </a:r>
            <a:r>
              <a:rPr dirty="0" sz="1100" spc="-30">
                <a:latin typeface="Calibri"/>
                <a:cs typeface="Calibri"/>
              </a:rPr>
              <a:t>”en</a:t>
            </a:r>
            <a:r>
              <a:rPr dirty="0" sz="1100" spc="-1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eller </a:t>
            </a:r>
            <a:r>
              <a:rPr dirty="0" sz="1100" spc="-10">
                <a:latin typeface="Calibri"/>
                <a:cs typeface="Calibri"/>
              </a:rPr>
              <a:t>flera </a:t>
            </a:r>
            <a:r>
              <a:rPr dirty="0" sz="1100">
                <a:latin typeface="Calibri"/>
                <a:cs typeface="Calibri"/>
              </a:rPr>
              <a:t>fullmäktige</a:t>
            </a:r>
            <a:r>
              <a:rPr dirty="0" sz="1100" spc="1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och</a:t>
            </a:r>
            <a:r>
              <a:rPr dirty="0" sz="1100" spc="20">
                <a:latin typeface="Calibri"/>
                <a:cs typeface="Calibri"/>
              </a:rPr>
              <a:t> </a:t>
            </a:r>
            <a:r>
              <a:rPr dirty="0" sz="1100" spc="-10">
                <a:latin typeface="Calibri"/>
                <a:cs typeface="Calibri"/>
              </a:rPr>
              <a:t>fullmäktigesuppleanter”</a:t>
            </a:r>
            <a:r>
              <a:rPr dirty="0" sz="1100" spc="2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på</a:t>
            </a:r>
            <a:r>
              <a:rPr dirty="0" sz="1100" spc="1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sju</a:t>
            </a:r>
            <a:r>
              <a:rPr dirty="0" sz="1100" spc="20">
                <a:latin typeface="Calibri"/>
                <a:cs typeface="Calibri"/>
              </a:rPr>
              <a:t> </a:t>
            </a:r>
            <a:r>
              <a:rPr dirty="0" sz="1100" spc="-10">
                <a:latin typeface="Calibri"/>
                <a:cs typeface="Calibri"/>
              </a:rPr>
              <a:t>ställen.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4" name="object 4" descr=""/>
          <p:cNvSpPr txBox="1"/>
          <p:nvPr/>
        </p:nvSpPr>
        <p:spPr>
          <a:xfrm>
            <a:off x="5569077" y="491930"/>
            <a:ext cx="4646295" cy="6635115"/>
          </a:xfrm>
          <a:prstGeom prst="rect">
            <a:avLst/>
          </a:prstGeom>
        </p:spPr>
        <p:txBody>
          <a:bodyPr wrap="square" lIns="0" tIns="2603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04"/>
              </a:spcBef>
            </a:pPr>
            <a:r>
              <a:rPr dirty="0" sz="1200">
                <a:latin typeface="Calibri"/>
                <a:cs typeface="Calibri"/>
              </a:rPr>
              <a:t>§</a:t>
            </a:r>
            <a:r>
              <a:rPr dirty="0" sz="1200" spc="-2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1.3</a:t>
            </a:r>
            <a:r>
              <a:rPr dirty="0" sz="1200" spc="-3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Syfte</a:t>
            </a:r>
            <a:r>
              <a:rPr dirty="0" sz="1200" spc="-1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och</a:t>
            </a:r>
            <a:r>
              <a:rPr dirty="0" sz="1200" spc="-30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verksamhet</a:t>
            </a:r>
            <a:r>
              <a:rPr dirty="0" sz="1200" spc="-2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(förut</a:t>
            </a:r>
            <a:r>
              <a:rPr dirty="0" sz="1200" spc="-30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Ändamål)</a:t>
            </a:r>
            <a:endParaRPr sz="1200">
              <a:latin typeface="Calibri"/>
              <a:cs typeface="Calibri"/>
            </a:endParaRPr>
          </a:p>
          <a:p>
            <a:pPr marL="192405">
              <a:lnSpc>
                <a:spcPct val="100000"/>
              </a:lnSpc>
              <a:spcBef>
                <a:spcPts val="100"/>
              </a:spcBef>
            </a:pPr>
            <a:r>
              <a:rPr dirty="0" sz="1100">
                <a:latin typeface="Calibri"/>
                <a:cs typeface="Calibri"/>
              </a:rPr>
              <a:t>Avslag</a:t>
            </a:r>
            <a:r>
              <a:rPr dirty="0" sz="1100" spc="-2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på</a:t>
            </a:r>
            <a:r>
              <a:rPr dirty="0" sz="1100" spc="-1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förslaget.</a:t>
            </a:r>
            <a:r>
              <a:rPr dirty="0" sz="1100" spc="-10">
                <a:latin typeface="Calibri"/>
                <a:cs typeface="Calibri"/>
              </a:rPr>
              <a:t> Använd</a:t>
            </a:r>
            <a:r>
              <a:rPr dirty="0" sz="1100" spc="-20">
                <a:latin typeface="Calibri"/>
                <a:cs typeface="Calibri"/>
              </a:rPr>
              <a:t> </a:t>
            </a:r>
            <a:r>
              <a:rPr dirty="0" sz="1100" spc="-10">
                <a:latin typeface="Calibri"/>
                <a:cs typeface="Calibri"/>
              </a:rPr>
              <a:t>nuvarande </a:t>
            </a:r>
            <a:r>
              <a:rPr dirty="0" sz="1100">
                <a:latin typeface="Calibri"/>
                <a:cs typeface="Calibri"/>
              </a:rPr>
              <a:t>§</a:t>
            </a:r>
            <a:r>
              <a:rPr dirty="0" sz="1100" spc="-1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2</a:t>
            </a:r>
            <a:r>
              <a:rPr dirty="0" sz="1100" spc="-2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som</a:t>
            </a:r>
            <a:r>
              <a:rPr dirty="0" sz="1100" spc="-2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text</a:t>
            </a:r>
            <a:r>
              <a:rPr dirty="0" sz="1100" spc="-1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i</a:t>
            </a:r>
            <a:r>
              <a:rPr dirty="0" sz="1100" spc="-2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§</a:t>
            </a:r>
            <a:r>
              <a:rPr dirty="0" sz="1100" spc="-20">
                <a:latin typeface="Calibri"/>
                <a:cs typeface="Calibri"/>
              </a:rPr>
              <a:t> 1.3.</a:t>
            </a:r>
            <a:endParaRPr sz="11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670"/>
              </a:spcBef>
            </a:pPr>
            <a:r>
              <a:rPr dirty="0" sz="1200">
                <a:latin typeface="Calibri"/>
                <a:cs typeface="Calibri"/>
              </a:rPr>
              <a:t>§</a:t>
            </a:r>
            <a:r>
              <a:rPr dirty="0" sz="1200" spc="-1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2.5</a:t>
            </a:r>
            <a:r>
              <a:rPr dirty="0" sz="1200" spc="-5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Uteslutning</a:t>
            </a:r>
            <a:endParaRPr sz="1200">
              <a:latin typeface="Calibri"/>
              <a:cs typeface="Calibri"/>
            </a:endParaRPr>
          </a:p>
          <a:p>
            <a:pPr marL="192405" marR="1122680">
              <a:lnSpc>
                <a:spcPts val="1310"/>
              </a:lnSpc>
              <a:spcBef>
                <a:spcPts val="150"/>
              </a:spcBef>
            </a:pPr>
            <a:r>
              <a:rPr dirty="0" sz="1100">
                <a:latin typeface="Calibri"/>
                <a:cs typeface="Calibri"/>
              </a:rPr>
              <a:t>Avslag</a:t>
            </a:r>
            <a:r>
              <a:rPr dirty="0" sz="1100" spc="-2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på</a:t>
            </a:r>
            <a:r>
              <a:rPr dirty="0" sz="1100" spc="-1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förslaget.</a:t>
            </a:r>
            <a:r>
              <a:rPr dirty="0" sz="1100" spc="-10">
                <a:latin typeface="Calibri"/>
                <a:cs typeface="Calibri"/>
              </a:rPr>
              <a:t> Använd</a:t>
            </a:r>
            <a:r>
              <a:rPr dirty="0" sz="1100" spc="-20">
                <a:latin typeface="Calibri"/>
                <a:cs typeface="Calibri"/>
              </a:rPr>
              <a:t> </a:t>
            </a:r>
            <a:r>
              <a:rPr dirty="0" sz="1100" spc="-10">
                <a:latin typeface="Calibri"/>
                <a:cs typeface="Calibri"/>
              </a:rPr>
              <a:t>nuvarande </a:t>
            </a:r>
            <a:r>
              <a:rPr dirty="0" sz="1100">
                <a:latin typeface="Calibri"/>
                <a:cs typeface="Calibri"/>
              </a:rPr>
              <a:t>§</a:t>
            </a:r>
            <a:r>
              <a:rPr dirty="0" sz="1100" spc="-1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9</a:t>
            </a:r>
            <a:r>
              <a:rPr dirty="0" sz="1100" spc="-2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som</a:t>
            </a:r>
            <a:r>
              <a:rPr dirty="0" sz="1100" spc="-2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text</a:t>
            </a:r>
            <a:r>
              <a:rPr dirty="0" sz="1100" spc="-1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i</a:t>
            </a:r>
            <a:r>
              <a:rPr dirty="0" sz="1100" spc="-2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§</a:t>
            </a:r>
            <a:r>
              <a:rPr dirty="0" sz="1100" spc="-20">
                <a:latin typeface="Calibri"/>
                <a:cs typeface="Calibri"/>
              </a:rPr>
              <a:t> 2.5. </a:t>
            </a:r>
            <a:r>
              <a:rPr dirty="0" sz="1100">
                <a:latin typeface="Calibri"/>
                <a:cs typeface="Calibri"/>
              </a:rPr>
              <a:t>Innebär</a:t>
            </a:r>
            <a:r>
              <a:rPr dirty="0" sz="1100" spc="-2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bifall</a:t>
            </a:r>
            <a:r>
              <a:rPr dirty="0" sz="1100" spc="-2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till</a:t>
            </a:r>
            <a:r>
              <a:rPr dirty="0" sz="1100" spc="-2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motion</a:t>
            </a:r>
            <a:r>
              <a:rPr dirty="0" sz="1100" spc="-3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42</a:t>
            </a:r>
            <a:r>
              <a:rPr dirty="0" sz="1100" spc="-2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andra</a:t>
            </a:r>
            <a:r>
              <a:rPr dirty="0" sz="1100" spc="-15">
                <a:latin typeface="Calibri"/>
                <a:cs typeface="Calibri"/>
              </a:rPr>
              <a:t> </a:t>
            </a:r>
            <a:r>
              <a:rPr dirty="0" sz="1100" spc="-25">
                <a:latin typeface="Calibri"/>
                <a:cs typeface="Calibri"/>
              </a:rPr>
              <a:t>att-</a:t>
            </a:r>
            <a:r>
              <a:rPr dirty="0" sz="1100" spc="-10">
                <a:latin typeface="Calibri"/>
                <a:cs typeface="Calibri"/>
              </a:rPr>
              <a:t>satsen.</a:t>
            </a:r>
            <a:endParaRPr sz="1100">
              <a:latin typeface="Calibri"/>
              <a:cs typeface="Calibri"/>
            </a:endParaRPr>
          </a:p>
          <a:p>
            <a:pPr algn="r" marR="2827655">
              <a:lnSpc>
                <a:spcPct val="100000"/>
              </a:lnSpc>
              <a:spcBef>
                <a:spcPts val="625"/>
              </a:spcBef>
            </a:pPr>
            <a:r>
              <a:rPr dirty="0" sz="1200">
                <a:latin typeface="Calibri"/>
                <a:cs typeface="Calibri"/>
              </a:rPr>
              <a:t>§</a:t>
            </a:r>
            <a:r>
              <a:rPr dirty="0" sz="1200" spc="-2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3.1</a:t>
            </a:r>
            <a:r>
              <a:rPr dirty="0" sz="1200" spc="-25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Turordning</a:t>
            </a:r>
            <a:r>
              <a:rPr dirty="0" sz="1200" spc="-3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för</a:t>
            </a:r>
            <a:r>
              <a:rPr dirty="0" sz="1200" spc="-15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lägenhet</a:t>
            </a:r>
            <a:endParaRPr sz="1200">
              <a:latin typeface="Calibri"/>
              <a:cs typeface="Calibri"/>
            </a:endParaRPr>
          </a:p>
          <a:p>
            <a:pPr algn="r" marR="2780030">
              <a:lnSpc>
                <a:spcPct val="100000"/>
              </a:lnSpc>
              <a:spcBef>
                <a:spcPts val="100"/>
              </a:spcBef>
            </a:pPr>
            <a:r>
              <a:rPr dirty="0" sz="1100">
                <a:latin typeface="Calibri"/>
                <a:cs typeface="Calibri"/>
              </a:rPr>
              <a:t>Bifall</a:t>
            </a:r>
            <a:r>
              <a:rPr dirty="0" sz="1100" spc="-2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till</a:t>
            </a:r>
            <a:r>
              <a:rPr dirty="0" sz="1100" spc="-2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eget</a:t>
            </a:r>
            <a:r>
              <a:rPr dirty="0" sz="1100" spc="-2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förslag</a:t>
            </a:r>
            <a:r>
              <a:rPr dirty="0" sz="1100" spc="-2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till</a:t>
            </a:r>
            <a:r>
              <a:rPr dirty="0" sz="1100" spc="-2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§</a:t>
            </a:r>
            <a:r>
              <a:rPr dirty="0" sz="1100" spc="-20">
                <a:latin typeface="Calibri"/>
                <a:cs typeface="Calibri"/>
              </a:rPr>
              <a:t> 3.1.</a:t>
            </a:r>
            <a:endParaRPr sz="1100">
              <a:latin typeface="Calibri"/>
              <a:cs typeface="Calibri"/>
            </a:endParaRPr>
          </a:p>
          <a:p>
            <a:pPr marL="553720" marR="549910" indent="-541020">
              <a:lnSpc>
                <a:spcPts val="1320"/>
              </a:lnSpc>
              <a:spcBef>
                <a:spcPts val="815"/>
              </a:spcBef>
            </a:pPr>
            <a:r>
              <a:rPr dirty="0" sz="1200">
                <a:latin typeface="Calibri"/>
                <a:cs typeface="Calibri"/>
              </a:rPr>
              <a:t>§</a:t>
            </a:r>
            <a:r>
              <a:rPr dirty="0" sz="1200" spc="-2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4.1</a:t>
            </a:r>
            <a:r>
              <a:rPr dirty="0" sz="1200" spc="-3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Tilldelning</a:t>
            </a:r>
            <a:r>
              <a:rPr dirty="0" sz="1200" spc="-3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av</a:t>
            </a:r>
            <a:r>
              <a:rPr dirty="0" sz="1200" spc="-1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lägenhet</a:t>
            </a:r>
            <a:r>
              <a:rPr dirty="0" sz="1200" spc="-2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och</a:t>
            </a:r>
            <a:r>
              <a:rPr dirty="0" sz="1200" spc="-2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§</a:t>
            </a:r>
            <a:r>
              <a:rPr dirty="0" sz="1200" spc="-3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4.2</a:t>
            </a:r>
            <a:r>
              <a:rPr dirty="0" sz="1200" spc="-1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Riktlinjer</a:t>
            </a:r>
            <a:r>
              <a:rPr dirty="0" sz="1200" spc="-2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för</a:t>
            </a:r>
            <a:r>
              <a:rPr dirty="0" sz="1200" spc="-25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förfarandet</a:t>
            </a:r>
            <a:r>
              <a:rPr dirty="0" sz="1200" spc="-30">
                <a:latin typeface="Calibri"/>
                <a:cs typeface="Calibri"/>
              </a:rPr>
              <a:t> </a:t>
            </a:r>
            <a:r>
              <a:rPr dirty="0" sz="1200" spc="-25">
                <a:latin typeface="Calibri"/>
                <a:cs typeface="Calibri"/>
              </a:rPr>
              <a:t>vid </a:t>
            </a:r>
            <a:r>
              <a:rPr dirty="0" sz="1200">
                <a:latin typeface="Calibri"/>
                <a:cs typeface="Calibri"/>
              </a:rPr>
              <a:t>tilldelning</a:t>
            </a:r>
            <a:r>
              <a:rPr dirty="0" sz="1200" spc="-3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av</a:t>
            </a:r>
            <a:r>
              <a:rPr dirty="0" sz="1200" spc="-35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lägenhet</a:t>
            </a:r>
            <a:endParaRPr sz="1200">
              <a:latin typeface="Calibri"/>
              <a:cs typeface="Calibri"/>
            </a:endParaRPr>
          </a:p>
          <a:p>
            <a:pPr marL="192405" marR="2780665">
              <a:lnSpc>
                <a:spcPts val="1310"/>
              </a:lnSpc>
              <a:spcBef>
                <a:spcPts val="130"/>
              </a:spcBef>
            </a:pPr>
            <a:r>
              <a:rPr dirty="0" sz="1100">
                <a:latin typeface="Calibri"/>
                <a:cs typeface="Calibri"/>
              </a:rPr>
              <a:t>Bifall</a:t>
            </a:r>
            <a:r>
              <a:rPr dirty="0" sz="1100" spc="-2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till</a:t>
            </a:r>
            <a:r>
              <a:rPr dirty="0" sz="1100" spc="-2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eget</a:t>
            </a:r>
            <a:r>
              <a:rPr dirty="0" sz="1100" spc="-2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förslag</a:t>
            </a:r>
            <a:r>
              <a:rPr dirty="0" sz="1100" spc="-2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till</a:t>
            </a:r>
            <a:r>
              <a:rPr dirty="0" sz="1100" spc="-2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§</a:t>
            </a:r>
            <a:r>
              <a:rPr dirty="0" sz="1100" spc="-25">
                <a:latin typeface="Calibri"/>
                <a:cs typeface="Calibri"/>
              </a:rPr>
              <a:t> </a:t>
            </a:r>
            <a:r>
              <a:rPr dirty="0" sz="1100" spc="-20">
                <a:latin typeface="Calibri"/>
                <a:cs typeface="Calibri"/>
              </a:rPr>
              <a:t>4.1. </a:t>
            </a:r>
            <a:r>
              <a:rPr dirty="0" sz="1100">
                <a:latin typeface="Calibri"/>
                <a:cs typeface="Calibri"/>
              </a:rPr>
              <a:t>Avslag</a:t>
            </a:r>
            <a:r>
              <a:rPr dirty="0" sz="1100" spc="-1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på </a:t>
            </a:r>
            <a:r>
              <a:rPr dirty="0" sz="1100" spc="-10">
                <a:latin typeface="Calibri"/>
                <a:cs typeface="Calibri"/>
              </a:rPr>
              <a:t>förslaget</a:t>
            </a:r>
            <a:r>
              <a:rPr dirty="0" sz="1100" spc="-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till</a:t>
            </a:r>
            <a:r>
              <a:rPr dirty="0" sz="1100" spc="-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§</a:t>
            </a:r>
            <a:r>
              <a:rPr dirty="0" sz="1100" spc="-10">
                <a:latin typeface="Calibri"/>
                <a:cs typeface="Calibri"/>
              </a:rPr>
              <a:t> </a:t>
            </a:r>
            <a:r>
              <a:rPr dirty="0" sz="1100" spc="-20">
                <a:latin typeface="Calibri"/>
                <a:cs typeface="Calibri"/>
              </a:rPr>
              <a:t>4.2.</a:t>
            </a:r>
            <a:endParaRPr sz="11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625"/>
              </a:spcBef>
            </a:pPr>
            <a:r>
              <a:rPr dirty="0" sz="1200">
                <a:latin typeface="Calibri"/>
                <a:cs typeface="Calibri"/>
              </a:rPr>
              <a:t>§</a:t>
            </a:r>
            <a:r>
              <a:rPr dirty="0" sz="1200" spc="-3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4.3</a:t>
            </a:r>
            <a:r>
              <a:rPr dirty="0" sz="1200" spc="-2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Grunderna</a:t>
            </a:r>
            <a:r>
              <a:rPr dirty="0" sz="1200" spc="-3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för</a:t>
            </a:r>
            <a:r>
              <a:rPr dirty="0" sz="1200" spc="-3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beräkning</a:t>
            </a:r>
            <a:r>
              <a:rPr dirty="0" sz="1200" spc="-3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av</a:t>
            </a:r>
            <a:r>
              <a:rPr dirty="0" sz="1200" spc="-35">
                <a:latin typeface="Calibri"/>
                <a:cs typeface="Calibri"/>
              </a:rPr>
              <a:t> </a:t>
            </a:r>
            <a:r>
              <a:rPr dirty="0" sz="1200" spc="-20">
                <a:latin typeface="Calibri"/>
                <a:cs typeface="Calibri"/>
              </a:rPr>
              <a:t>hyran</a:t>
            </a:r>
            <a:endParaRPr sz="1200">
              <a:latin typeface="Calibri"/>
              <a:cs typeface="Calibri"/>
            </a:endParaRPr>
          </a:p>
          <a:p>
            <a:pPr marL="373380" marR="5080" indent="-181610">
              <a:lnSpc>
                <a:spcPts val="1210"/>
              </a:lnSpc>
              <a:spcBef>
                <a:spcPts val="219"/>
              </a:spcBef>
            </a:pPr>
            <a:r>
              <a:rPr dirty="0" sz="1100">
                <a:latin typeface="Calibri"/>
                <a:cs typeface="Calibri"/>
              </a:rPr>
              <a:t>Ändring</a:t>
            </a:r>
            <a:r>
              <a:rPr dirty="0" sz="1100" spc="-1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av </a:t>
            </a:r>
            <a:r>
              <a:rPr dirty="0" sz="1100" spc="-10">
                <a:latin typeface="Calibri"/>
                <a:cs typeface="Calibri"/>
              </a:rPr>
              <a:t>rubriken</a:t>
            </a:r>
            <a:r>
              <a:rPr dirty="0" sz="1100" spc="-2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”Hyror</a:t>
            </a:r>
            <a:r>
              <a:rPr dirty="0" sz="1100" spc="-1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och</a:t>
            </a:r>
            <a:r>
              <a:rPr dirty="0" sz="1100" spc="-20">
                <a:latin typeface="Calibri"/>
                <a:cs typeface="Calibri"/>
              </a:rPr>
              <a:t> </a:t>
            </a:r>
            <a:r>
              <a:rPr dirty="0" sz="1100" spc="-10">
                <a:latin typeface="Calibri"/>
                <a:cs typeface="Calibri"/>
              </a:rPr>
              <a:t>hyressättning”</a:t>
            </a:r>
            <a:r>
              <a:rPr dirty="0" sz="1100" spc="-1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till</a:t>
            </a:r>
            <a:r>
              <a:rPr dirty="0" sz="1100" spc="-10">
                <a:latin typeface="Calibri"/>
                <a:cs typeface="Calibri"/>
              </a:rPr>
              <a:t> ”Grunderna </a:t>
            </a:r>
            <a:r>
              <a:rPr dirty="0" sz="1100">
                <a:latin typeface="Calibri"/>
                <a:cs typeface="Calibri"/>
              </a:rPr>
              <a:t>för</a:t>
            </a:r>
            <a:r>
              <a:rPr dirty="0" sz="1100" spc="-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beräkning</a:t>
            </a:r>
            <a:r>
              <a:rPr dirty="0" sz="1100" spc="-10">
                <a:latin typeface="Calibri"/>
                <a:cs typeface="Calibri"/>
              </a:rPr>
              <a:t> </a:t>
            </a:r>
            <a:r>
              <a:rPr dirty="0" sz="1100" spc="-25">
                <a:latin typeface="Calibri"/>
                <a:cs typeface="Calibri"/>
              </a:rPr>
              <a:t>av hyran”,</a:t>
            </a:r>
            <a:r>
              <a:rPr dirty="0" sz="1100" spc="-1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som</a:t>
            </a:r>
            <a:r>
              <a:rPr dirty="0" sz="1100" spc="-2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enligt</a:t>
            </a:r>
            <a:r>
              <a:rPr dirty="0" sz="1100" spc="-1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lagen</a:t>
            </a:r>
            <a:r>
              <a:rPr dirty="0" sz="1100" spc="-1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om</a:t>
            </a:r>
            <a:r>
              <a:rPr dirty="0" sz="1100" spc="-20">
                <a:latin typeface="Calibri"/>
                <a:cs typeface="Calibri"/>
              </a:rPr>
              <a:t> </a:t>
            </a:r>
            <a:r>
              <a:rPr dirty="0" sz="1100" spc="-10">
                <a:latin typeface="Calibri"/>
                <a:cs typeface="Calibri"/>
              </a:rPr>
              <a:t>kooperativ</a:t>
            </a:r>
            <a:r>
              <a:rPr dirty="0" sz="1100" spc="-15">
                <a:latin typeface="Calibri"/>
                <a:cs typeface="Calibri"/>
              </a:rPr>
              <a:t> </a:t>
            </a:r>
            <a:r>
              <a:rPr dirty="0" sz="1100" spc="-10">
                <a:latin typeface="Calibri"/>
                <a:cs typeface="Calibri"/>
              </a:rPr>
              <a:t>hyresrätt</a:t>
            </a:r>
            <a:r>
              <a:rPr dirty="0" sz="1100" spc="-2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ska</a:t>
            </a:r>
            <a:r>
              <a:rPr dirty="0" sz="1100" spc="-1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finnas</a:t>
            </a:r>
            <a:r>
              <a:rPr dirty="0" sz="1100" spc="-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i</a:t>
            </a:r>
            <a:r>
              <a:rPr dirty="0" sz="1100" spc="-10">
                <a:latin typeface="Calibri"/>
                <a:cs typeface="Calibri"/>
              </a:rPr>
              <a:t> stadgarna.</a:t>
            </a:r>
            <a:endParaRPr sz="11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645"/>
              </a:spcBef>
            </a:pPr>
            <a:r>
              <a:rPr dirty="0" sz="1200">
                <a:latin typeface="Calibri"/>
                <a:cs typeface="Calibri"/>
              </a:rPr>
              <a:t>Motion</a:t>
            </a:r>
            <a:r>
              <a:rPr dirty="0" sz="1200" spc="-2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70.</a:t>
            </a:r>
            <a:r>
              <a:rPr dirty="0" sz="1200" spc="-2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Nej</a:t>
            </a:r>
            <a:r>
              <a:rPr dirty="0" sz="1200" spc="-2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till</a:t>
            </a:r>
            <a:r>
              <a:rPr dirty="0" sz="1200" spc="-3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digitala</a:t>
            </a:r>
            <a:r>
              <a:rPr dirty="0" sz="1200" spc="-3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val</a:t>
            </a:r>
            <a:r>
              <a:rPr dirty="0" sz="1200" spc="-2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av</a:t>
            </a:r>
            <a:r>
              <a:rPr dirty="0" sz="1200" spc="-3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fullmäktige</a:t>
            </a:r>
            <a:r>
              <a:rPr dirty="0" sz="1200" spc="-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(§</a:t>
            </a:r>
            <a:r>
              <a:rPr dirty="0" sz="1200" spc="-3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8.1.§</a:t>
            </a:r>
            <a:r>
              <a:rPr dirty="0" sz="1200" spc="229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8.2,</a:t>
            </a:r>
            <a:r>
              <a:rPr dirty="0" sz="1200" spc="-4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§</a:t>
            </a:r>
            <a:r>
              <a:rPr dirty="0" sz="1200" spc="-30">
                <a:latin typeface="Calibri"/>
                <a:cs typeface="Calibri"/>
              </a:rPr>
              <a:t> </a:t>
            </a:r>
            <a:r>
              <a:rPr dirty="0" sz="1200" spc="-25">
                <a:latin typeface="Calibri"/>
                <a:cs typeface="Calibri"/>
              </a:rPr>
              <a:t>16)</a:t>
            </a:r>
            <a:endParaRPr sz="1200">
              <a:latin typeface="Calibri"/>
              <a:cs typeface="Calibri"/>
            </a:endParaRPr>
          </a:p>
          <a:p>
            <a:pPr marL="373380" marR="43180" indent="-181610">
              <a:lnSpc>
                <a:spcPts val="1210"/>
              </a:lnSpc>
              <a:spcBef>
                <a:spcPts val="234"/>
              </a:spcBef>
            </a:pPr>
            <a:r>
              <a:rPr dirty="0" sz="1100">
                <a:latin typeface="Calibri"/>
                <a:cs typeface="Calibri"/>
              </a:rPr>
              <a:t>Bifall</a:t>
            </a:r>
            <a:r>
              <a:rPr dirty="0" sz="1100" spc="-1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till</a:t>
            </a:r>
            <a:r>
              <a:rPr dirty="0" sz="1100" spc="-1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motionerna</a:t>
            </a:r>
            <a:r>
              <a:rPr dirty="0" sz="1100" spc="-1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65,</a:t>
            </a:r>
            <a:r>
              <a:rPr dirty="0" sz="1100" spc="-1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67</a:t>
            </a:r>
            <a:r>
              <a:rPr dirty="0" sz="1100" spc="-1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och</a:t>
            </a:r>
            <a:r>
              <a:rPr dirty="0" sz="1100" spc="-2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70</a:t>
            </a:r>
            <a:r>
              <a:rPr dirty="0" sz="1100" spc="-15">
                <a:latin typeface="Calibri"/>
                <a:cs typeface="Calibri"/>
              </a:rPr>
              <a:t> </a:t>
            </a:r>
            <a:r>
              <a:rPr dirty="0" sz="1100" spc="-10">
                <a:latin typeface="Calibri"/>
                <a:cs typeface="Calibri"/>
              </a:rPr>
              <a:t>första</a:t>
            </a:r>
            <a:r>
              <a:rPr dirty="0" sz="1100" spc="-5">
                <a:latin typeface="Calibri"/>
                <a:cs typeface="Calibri"/>
              </a:rPr>
              <a:t> </a:t>
            </a:r>
            <a:r>
              <a:rPr dirty="0" sz="1100" spc="-25">
                <a:latin typeface="Calibri"/>
                <a:cs typeface="Calibri"/>
              </a:rPr>
              <a:t>att-</a:t>
            </a:r>
            <a:r>
              <a:rPr dirty="0" sz="1100">
                <a:latin typeface="Calibri"/>
                <a:cs typeface="Calibri"/>
              </a:rPr>
              <a:t>satsen</a:t>
            </a:r>
            <a:r>
              <a:rPr dirty="0" sz="1100" spc="-2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om</a:t>
            </a:r>
            <a:r>
              <a:rPr dirty="0" sz="1100" spc="-1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avslag</a:t>
            </a:r>
            <a:r>
              <a:rPr dirty="0" sz="1100" spc="-1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på</a:t>
            </a:r>
            <a:r>
              <a:rPr dirty="0" sz="1100" spc="-10">
                <a:latin typeface="Calibri"/>
                <a:cs typeface="Calibri"/>
              </a:rPr>
              <a:t> förslaget</a:t>
            </a:r>
            <a:r>
              <a:rPr dirty="0" sz="1100" spc="-15">
                <a:latin typeface="Calibri"/>
                <a:cs typeface="Calibri"/>
              </a:rPr>
              <a:t> </a:t>
            </a:r>
            <a:r>
              <a:rPr dirty="0" sz="1100" spc="-25">
                <a:latin typeface="Calibri"/>
                <a:cs typeface="Calibri"/>
              </a:rPr>
              <a:t>om </a:t>
            </a:r>
            <a:r>
              <a:rPr dirty="0" sz="1100">
                <a:latin typeface="Calibri"/>
                <a:cs typeface="Calibri"/>
              </a:rPr>
              <a:t>digitala</a:t>
            </a:r>
            <a:r>
              <a:rPr dirty="0" sz="1100" spc="-3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val</a:t>
            </a:r>
            <a:r>
              <a:rPr dirty="0" sz="1100" spc="-2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för</a:t>
            </a:r>
            <a:r>
              <a:rPr dirty="0" sz="1100" spc="-35">
                <a:latin typeface="Calibri"/>
                <a:cs typeface="Calibri"/>
              </a:rPr>
              <a:t> </a:t>
            </a:r>
            <a:r>
              <a:rPr dirty="0" sz="1100" spc="-10">
                <a:latin typeface="Calibri"/>
                <a:cs typeface="Calibri"/>
              </a:rPr>
              <a:t>boende.</a:t>
            </a:r>
            <a:endParaRPr sz="1100">
              <a:latin typeface="Calibri"/>
              <a:cs typeface="Calibri"/>
            </a:endParaRPr>
          </a:p>
          <a:p>
            <a:pPr marL="192405">
              <a:lnSpc>
                <a:spcPts val="1290"/>
              </a:lnSpc>
            </a:pPr>
            <a:r>
              <a:rPr dirty="0" sz="1100">
                <a:latin typeface="Calibri"/>
                <a:cs typeface="Calibri"/>
              </a:rPr>
              <a:t>Bifall</a:t>
            </a:r>
            <a:r>
              <a:rPr dirty="0" sz="1100" spc="-2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till</a:t>
            </a:r>
            <a:r>
              <a:rPr dirty="0" sz="1100" spc="-2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motion</a:t>
            </a:r>
            <a:r>
              <a:rPr dirty="0" sz="1100" spc="-3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70</a:t>
            </a:r>
            <a:r>
              <a:rPr dirty="0" sz="1100" spc="-1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andra</a:t>
            </a:r>
            <a:r>
              <a:rPr dirty="0" sz="1100" spc="-20">
                <a:latin typeface="Calibri"/>
                <a:cs typeface="Calibri"/>
              </a:rPr>
              <a:t> </a:t>
            </a:r>
            <a:r>
              <a:rPr dirty="0" sz="1100" spc="-30">
                <a:latin typeface="Calibri"/>
                <a:cs typeface="Calibri"/>
              </a:rPr>
              <a:t>att-</a:t>
            </a:r>
            <a:r>
              <a:rPr dirty="0" sz="1100">
                <a:latin typeface="Calibri"/>
                <a:cs typeface="Calibri"/>
              </a:rPr>
              <a:t>satsen</a:t>
            </a:r>
            <a:r>
              <a:rPr dirty="0" sz="1100" spc="-2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om</a:t>
            </a:r>
            <a:r>
              <a:rPr dirty="0" sz="1100" spc="-2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detsamma</a:t>
            </a:r>
            <a:r>
              <a:rPr dirty="0" sz="1100" spc="-2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för</a:t>
            </a:r>
            <a:r>
              <a:rPr dirty="0" sz="1100" spc="-25">
                <a:latin typeface="Calibri"/>
                <a:cs typeface="Calibri"/>
              </a:rPr>
              <a:t> </a:t>
            </a:r>
            <a:r>
              <a:rPr dirty="0" sz="1100" spc="-10">
                <a:latin typeface="Calibri"/>
                <a:cs typeface="Calibri"/>
              </a:rPr>
              <a:t>köande.</a:t>
            </a:r>
            <a:endParaRPr sz="11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665"/>
              </a:spcBef>
            </a:pPr>
            <a:r>
              <a:rPr dirty="0" sz="1200">
                <a:latin typeface="Calibri"/>
                <a:cs typeface="Calibri"/>
              </a:rPr>
              <a:t>§</a:t>
            </a:r>
            <a:r>
              <a:rPr dirty="0" sz="1200" spc="-1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8.19</a:t>
            </a:r>
            <a:r>
              <a:rPr dirty="0" sz="1200" spc="-20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Röstlängd</a:t>
            </a:r>
            <a:endParaRPr sz="1200">
              <a:latin typeface="Calibri"/>
              <a:cs typeface="Calibri"/>
            </a:endParaRPr>
          </a:p>
          <a:p>
            <a:pPr marL="192405">
              <a:lnSpc>
                <a:spcPts val="1260"/>
              </a:lnSpc>
              <a:spcBef>
                <a:spcPts val="100"/>
              </a:spcBef>
            </a:pPr>
            <a:r>
              <a:rPr dirty="0" sz="1100">
                <a:latin typeface="Calibri"/>
                <a:cs typeface="Calibri"/>
              </a:rPr>
              <a:t>Bifall</a:t>
            </a:r>
            <a:r>
              <a:rPr dirty="0" sz="1100" spc="-2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till</a:t>
            </a:r>
            <a:r>
              <a:rPr dirty="0" sz="1100" spc="-2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mitt</a:t>
            </a:r>
            <a:r>
              <a:rPr dirty="0" sz="1100" spc="-2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förslag</a:t>
            </a:r>
            <a:r>
              <a:rPr dirty="0" sz="1100" spc="-2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till</a:t>
            </a:r>
            <a:r>
              <a:rPr dirty="0" sz="1100" spc="-2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§</a:t>
            </a:r>
            <a:r>
              <a:rPr dirty="0" sz="1100" spc="-30">
                <a:latin typeface="Calibri"/>
                <a:cs typeface="Calibri"/>
              </a:rPr>
              <a:t> </a:t>
            </a:r>
            <a:r>
              <a:rPr dirty="0" sz="1100" spc="-10">
                <a:latin typeface="Calibri"/>
                <a:cs typeface="Calibri"/>
              </a:rPr>
              <a:t>8.19:</a:t>
            </a:r>
            <a:endParaRPr sz="1100">
              <a:latin typeface="Calibri"/>
              <a:cs typeface="Calibri"/>
            </a:endParaRPr>
          </a:p>
          <a:p>
            <a:pPr marL="373380">
              <a:lnSpc>
                <a:spcPts val="1205"/>
              </a:lnSpc>
            </a:pPr>
            <a:r>
              <a:rPr dirty="0" sz="1100">
                <a:latin typeface="Calibri"/>
                <a:cs typeface="Calibri"/>
              </a:rPr>
              <a:t>Styrelsen</a:t>
            </a:r>
            <a:r>
              <a:rPr dirty="0" sz="1100" spc="-2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ska</a:t>
            </a:r>
            <a:r>
              <a:rPr dirty="0" sz="1100" spc="-1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se</a:t>
            </a:r>
            <a:r>
              <a:rPr dirty="0" sz="1100" spc="-2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till</a:t>
            </a:r>
            <a:r>
              <a:rPr dirty="0" sz="1100" spc="-1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att</a:t>
            </a:r>
            <a:r>
              <a:rPr dirty="0" sz="1100" spc="-30">
                <a:latin typeface="Calibri"/>
                <a:cs typeface="Calibri"/>
              </a:rPr>
              <a:t> </a:t>
            </a:r>
            <a:r>
              <a:rPr dirty="0" sz="1100" spc="-10">
                <a:latin typeface="Calibri"/>
                <a:cs typeface="Calibri"/>
              </a:rPr>
              <a:t>röstlängd</a:t>
            </a:r>
            <a:r>
              <a:rPr dirty="0" sz="1100" spc="-25">
                <a:latin typeface="Calibri"/>
                <a:cs typeface="Calibri"/>
              </a:rPr>
              <a:t> </a:t>
            </a:r>
            <a:r>
              <a:rPr dirty="0" sz="1100" spc="-10">
                <a:latin typeface="Calibri"/>
                <a:cs typeface="Calibri"/>
              </a:rPr>
              <a:t>upprättas.</a:t>
            </a:r>
            <a:endParaRPr sz="1100">
              <a:latin typeface="Calibri"/>
              <a:cs typeface="Calibri"/>
            </a:endParaRPr>
          </a:p>
          <a:p>
            <a:pPr marL="373380">
              <a:lnSpc>
                <a:spcPts val="1265"/>
              </a:lnSpc>
            </a:pPr>
            <a:r>
              <a:rPr dirty="0" sz="1100">
                <a:latin typeface="Calibri"/>
                <a:cs typeface="Calibri"/>
              </a:rPr>
              <a:t>Ska</a:t>
            </a:r>
            <a:r>
              <a:rPr dirty="0" sz="1100" spc="-20">
                <a:latin typeface="Calibri"/>
                <a:cs typeface="Calibri"/>
              </a:rPr>
              <a:t> </a:t>
            </a:r>
            <a:r>
              <a:rPr dirty="0" sz="1100" spc="-10">
                <a:latin typeface="Calibri"/>
                <a:cs typeface="Calibri"/>
              </a:rPr>
              <a:t>upprättas</a:t>
            </a:r>
            <a:r>
              <a:rPr dirty="0" sz="1100" spc="-2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viss</a:t>
            </a:r>
            <a:r>
              <a:rPr dirty="0" sz="1100" spc="-2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tid</a:t>
            </a:r>
            <a:r>
              <a:rPr dirty="0" sz="1100" spc="-30">
                <a:latin typeface="Calibri"/>
                <a:cs typeface="Calibri"/>
              </a:rPr>
              <a:t> </a:t>
            </a:r>
            <a:r>
              <a:rPr dirty="0" sz="1100" spc="-10">
                <a:latin typeface="Calibri"/>
                <a:cs typeface="Calibri"/>
              </a:rPr>
              <a:t>före</a:t>
            </a:r>
            <a:r>
              <a:rPr dirty="0" sz="1100" spc="-3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medlemsmöte</a:t>
            </a:r>
            <a:r>
              <a:rPr dirty="0" sz="1100" spc="-3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–</a:t>
            </a:r>
            <a:r>
              <a:rPr dirty="0" sz="1100" spc="-3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även</a:t>
            </a:r>
            <a:r>
              <a:rPr dirty="0" sz="1100" spc="-2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extra</a:t>
            </a:r>
            <a:r>
              <a:rPr dirty="0" sz="1100" spc="-30">
                <a:latin typeface="Calibri"/>
                <a:cs typeface="Calibri"/>
              </a:rPr>
              <a:t> </a:t>
            </a:r>
            <a:r>
              <a:rPr dirty="0" sz="1100" spc="-10">
                <a:latin typeface="Calibri"/>
                <a:cs typeface="Calibri"/>
              </a:rPr>
              <a:t>medlemsmöte.</a:t>
            </a:r>
            <a:endParaRPr sz="11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670"/>
              </a:spcBef>
            </a:pPr>
            <a:r>
              <a:rPr dirty="0" sz="1200">
                <a:latin typeface="Calibri"/>
                <a:cs typeface="Calibri"/>
              </a:rPr>
              <a:t>§</a:t>
            </a:r>
            <a:r>
              <a:rPr dirty="0" sz="1200" spc="-1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17.5</a:t>
            </a:r>
            <a:r>
              <a:rPr dirty="0" sz="1200" spc="-2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Övrig</a:t>
            </a:r>
            <a:r>
              <a:rPr dirty="0" sz="1200" spc="-15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lagstiftning</a:t>
            </a:r>
            <a:endParaRPr sz="1200">
              <a:latin typeface="Calibri"/>
              <a:cs typeface="Calibri"/>
            </a:endParaRPr>
          </a:p>
          <a:p>
            <a:pPr marL="192405">
              <a:lnSpc>
                <a:spcPts val="1315"/>
              </a:lnSpc>
              <a:spcBef>
                <a:spcPts val="100"/>
              </a:spcBef>
            </a:pPr>
            <a:r>
              <a:rPr dirty="0" sz="1100">
                <a:latin typeface="Calibri"/>
                <a:cs typeface="Calibri"/>
              </a:rPr>
              <a:t>Ändring</a:t>
            </a:r>
            <a:r>
              <a:rPr dirty="0" sz="1100" spc="-1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av </a:t>
            </a:r>
            <a:r>
              <a:rPr dirty="0" sz="1100" spc="-10">
                <a:latin typeface="Calibri"/>
                <a:cs typeface="Calibri"/>
              </a:rPr>
              <a:t>rubriken</a:t>
            </a:r>
            <a:r>
              <a:rPr dirty="0" sz="1100" spc="-20">
                <a:latin typeface="Calibri"/>
                <a:cs typeface="Calibri"/>
              </a:rPr>
              <a:t> </a:t>
            </a:r>
            <a:r>
              <a:rPr dirty="0" sz="1100" spc="-10">
                <a:latin typeface="Calibri"/>
                <a:cs typeface="Calibri"/>
              </a:rPr>
              <a:t>”Övrig</a:t>
            </a:r>
            <a:r>
              <a:rPr dirty="0" sz="1100" spc="-3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lagstiftning”</a:t>
            </a:r>
            <a:r>
              <a:rPr dirty="0" sz="1100" spc="-1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till</a:t>
            </a:r>
            <a:r>
              <a:rPr dirty="0" sz="1100" spc="-10">
                <a:latin typeface="Calibri"/>
                <a:cs typeface="Calibri"/>
              </a:rPr>
              <a:t> ”Lagstiftning”.</a:t>
            </a:r>
            <a:endParaRPr sz="1100">
              <a:latin typeface="Calibri"/>
              <a:cs typeface="Calibri"/>
            </a:endParaRPr>
          </a:p>
          <a:p>
            <a:pPr marL="373380" marR="132715" indent="-181610">
              <a:lnSpc>
                <a:spcPts val="1220"/>
              </a:lnSpc>
              <a:spcBef>
                <a:spcPts val="114"/>
              </a:spcBef>
            </a:pPr>
            <a:r>
              <a:rPr dirty="0" sz="1100">
                <a:latin typeface="Calibri"/>
                <a:cs typeface="Calibri"/>
              </a:rPr>
              <a:t>Stadgarna</a:t>
            </a:r>
            <a:r>
              <a:rPr dirty="0" sz="1100" spc="-3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gäller</a:t>
            </a:r>
            <a:r>
              <a:rPr dirty="0" sz="1100" spc="-3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om</a:t>
            </a:r>
            <a:r>
              <a:rPr dirty="0" sz="1100" spc="-3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något</a:t>
            </a:r>
            <a:r>
              <a:rPr dirty="0" sz="1100" spc="-4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annat</a:t>
            </a:r>
            <a:r>
              <a:rPr dirty="0" sz="1100" spc="-2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inte</a:t>
            </a:r>
            <a:r>
              <a:rPr dirty="0" sz="1100" spc="-2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anges</a:t>
            </a:r>
            <a:r>
              <a:rPr dirty="0" sz="1100" spc="-2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i</a:t>
            </a:r>
            <a:r>
              <a:rPr dirty="0" sz="1100" spc="-2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lagarna</a:t>
            </a:r>
            <a:r>
              <a:rPr dirty="0" sz="1100" spc="-2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–</a:t>
            </a:r>
            <a:r>
              <a:rPr dirty="0" sz="1100" spc="-3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inte</a:t>
            </a:r>
            <a:r>
              <a:rPr dirty="0" sz="1100" spc="-2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tvärtom,</a:t>
            </a:r>
            <a:r>
              <a:rPr dirty="0" sz="1100" spc="-2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att</a:t>
            </a:r>
            <a:r>
              <a:rPr dirty="0" sz="1100" spc="-25">
                <a:latin typeface="Calibri"/>
                <a:cs typeface="Calibri"/>
              </a:rPr>
              <a:t> man </a:t>
            </a:r>
            <a:r>
              <a:rPr dirty="0" sz="1100">
                <a:latin typeface="Calibri"/>
                <a:cs typeface="Calibri"/>
              </a:rPr>
              <a:t>tittar</a:t>
            </a:r>
            <a:r>
              <a:rPr dirty="0" sz="1100" spc="-2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i</a:t>
            </a:r>
            <a:r>
              <a:rPr dirty="0" sz="1100" spc="-2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lagarna</a:t>
            </a:r>
            <a:r>
              <a:rPr dirty="0" sz="1100" spc="-20">
                <a:latin typeface="Calibri"/>
                <a:cs typeface="Calibri"/>
              </a:rPr>
              <a:t> </a:t>
            </a:r>
            <a:r>
              <a:rPr dirty="0" sz="1100" spc="-10">
                <a:latin typeface="Calibri"/>
                <a:cs typeface="Calibri"/>
              </a:rPr>
              <a:t>först</a:t>
            </a:r>
            <a:r>
              <a:rPr dirty="0" sz="1100" spc="-2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om</a:t>
            </a:r>
            <a:r>
              <a:rPr dirty="0" sz="1100" spc="-2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det</a:t>
            </a:r>
            <a:r>
              <a:rPr dirty="0" sz="1100" spc="-3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inte</a:t>
            </a:r>
            <a:r>
              <a:rPr dirty="0" sz="1100" spc="-1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finns</a:t>
            </a:r>
            <a:r>
              <a:rPr dirty="0" sz="1100" spc="-2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något</a:t>
            </a:r>
            <a:r>
              <a:rPr dirty="0" sz="1100" spc="-1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skrivet</a:t>
            </a:r>
            <a:r>
              <a:rPr dirty="0" sz="1100" spc="-2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i</a:t>
            </a:r>
            <a:r>
              <a:rPr dirty="0" sz="1100" spc="-25">
                <a:latin typeface="Calibri"/>
                <a:cs typeface="Calibri"/>
              </a:rPr>
              <a:t> </a:t>
            </a:r>
            <a:r>
              <a:rPr dirty="0" sz="1100" spc="-10">
                <a:latin typeface="Calibri"/>
                <a:cs typeface="Calibri"/>
              </a:rPr>
              <a:t>stadgarna.</a:t>
            </a:r>
            <a:endParaRPr sz="11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545"/>
              </a:spcBef>
            </a:pPr>
            <a:r>
              <a:rPr dirty="0" sz="1200">
                <a:latin typeface="Calibri"/>
                <a:cs typeface="Calibri"/>
              </a:rPr>
              <a:t>Motion</a:t>
            </a:r>
            <a:r>
              <a:rPr dirty="0" sz="1200" spc="-1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81.</a:t>
            </a:r>
            <a:r>
              <a:rPr dirty="0" sz="1200" spc="-2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Tiden</a:t>
            </a:r>
            <a:r>
              <a:rPr dirty="0" sz="1200" spc="-3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för</a:t>
            </a:r>
            <a:r>
              <a:rPr dirty="0" sz="1200" spc="-20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att</a:t>
            </a:r>
            <a:r>
              <a:rPr dirty="0" sz="1200" spc="-4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motionera</a:t>
            </a:r>
            <a:r>
              <a:rPr dirty="0" sz="1200" spc="-3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bör</a:t>
            </a:r>
            <a:r>
              <a:rPr dirty="0" sz="1200" spc="-30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förlängas</a:t>
            </a:r>
            <a:r>
              <a:rPr dirty="0" sz="1200" spc="-2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–</a:t>
            </a:r>
            <a:r>
              <a:rPr dirty="0" sz="1200" spc="-2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inte</a:t>
            </a:r>
            <a:r>
              <a:rPr dirty="0" sz="1200" spc="-20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förkortas</a:t>
            </a:r>
            <a:endParaRPr sz="1200">
              <a:latin typeface="Calibri"/>
              <a:cs typeface="Calibri"/>
            </a:endParaRPr>
          </a:p>
          <a:p>
            <a:pPr marL="330200" indent="-137795">
              <a:lnSpc>
                <a:spcPts val="1315"/>
              </a:lnSpc>
              <a:spcBef>
                <a:spcPts val="100"/>
              </a:spcBef>
              <a:buAutoNum type="arabicPeriod"/>
              <a:tabLst>
                <a:tab pos="330200" algn="l"/>
              </a:tabLst>
            </a:pPr>
            <a:r>
              <a:rPr dirty="0" sz="1100">
                <a:latin typeface="Calibri"/>
                <a:cs typeface="Calibri"/>
              </a:rPr>
              <a:t>Avslag</a:t>
            </a:r>
            <a:r>
              <a:rPr dirty="0" sz="1100" spc="-2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på</a:t>
            </a:r>
            <a:r>
              <a:rPr dirty="0" sz="1100" spc="-2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ändring</a:t>
            </a:r>
            <a:r>
              <a:rPr dirty="0" sz="1100" spc="-2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till</a:t>
            </a:r>
            <a:r>
              <a:rPr dirty="0" sz="1100" spc="-2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den</a:t>
            </a:r>
            <a:r>
              <a:rPr dirty="0" sz="1100" spc="-3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15</a:t>
            </a:r>
            <a:r>
              <a:rPr dirty="0" sz="1100" spc="-3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januari</a:t>
            </a:r>
            <a:r>
              <a:rPr dirty="0" sz="1100" spc="-1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(motionerna</a:t>
            </a:r>
            <a:r>
              <a:rPr dirty="0" sz="1100" spc="-3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77–80</a:t>
            </a:r>
            <a:r>
              <a:rPr dirty="0" sz="1100" spc="-2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samt</a:t>
            </a:r>
            <a:r>
              <a:rPr dirty="0" sz="1100" spc="-25">
                <a:latin typeface="Calibri"/>
                <a:cs typeface="Calibri"/>
              </a:rPr>
              <a:t> </a:t>
            </a:r>
            <a:r>
              <a:rPr dirty="0" sz="1100" spc="-10">
                <a:latin typeface="Calibri"/>
                <a:cs typeface="Calibri"/>
              </a:rPr>
              <a:t>81:1).</a:t>
            </a:r>
            <a:endParaRPr sz="1100">
              <a:latin typeface="Calibri"/>
              <a:cs typeface="Calibri"/>
            </a:endParaRPr>
          </a:p>
          <a:p>
            <a:pPr marL="330200" indent="-137795">
              <a:lnSpc>
                <a:spcPts val="1315"/>
              </a:lnSpc>
              <a:buAutoNum type="arabicPeriod"/>
              <a:tabLst>
                <a:tab pos="330200" algn="l"/>
              </a:tabLst>
            </a:pPr>
            <a:r>
              <a:rPr dirty="0" sz="1100">
                <a:latin typeface="Calibri"/>
                <a:cs typeface="Calibri"/>
              </a:rPr>
              <a:t>Ändra</a:t>
            </a:r>
            <a:r>
              <a:rPr dirty="0" sz="1100" spc="-1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till</a:t>
            </a:r>
            <a:r>
              <a:rPr dirty="0" sz="1100" spc="-1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den</a:t>
            </a:r>
            <a:r>
              <a:rPr dirty="0" sz="1100" spc="-2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15</a:t>
            </a:r>
            <a:r>
              <a:rPr dirty="0" sz="1100" spc="-20">
                <a:latin typeface="Calibri"/>
                <a:cs typeface="Calibri"/>
              </a:rPr>
              <a:t> </a:t>
            </a:r>
            <a:r>
              <a:rPr dirty="0" sz="1100" spc="-10">
                <a:latin typeface="Calibri"/>
                <a:cs typeface="Calibri"/>
              </a:rPr>
              <a:t>februari</a:t>
            </a:r>
            <a:r>
              <a:rPr dirty="0" sz="1100" spc="-2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(motion</a:t>
            </a:r>
            <a:r>
              <a:rPr dirty="0" sz="1100" spc="-20">
                <a:latin typeface="Calibri"/>
                <a:cs typeface="Calibri"/>
              </a:rPr>
              <a:t> 81:2.</a:t>
            </a:r>
            <a:endParaRPr sz="11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670"/>
              </a:spcBef>
            </a:pPr>
            <a:r>
              <a:rPr dirty="0" sz="1200">
                <a:latin typeface="Calibri"/>
                <a:cs typeface="Calibri"/>
              </a:rPr>
              <a:t>§</a:t>
            </a:r>
            <a:r>
              <a:rPr dirty="0" sz="1200" spc="-3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10.5</a:t>
            </a:r>
            <a:r>
              <a:rPr dirty="0" sz="1200" spc="-4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Samråd</a:t>
            </a:r>
            <a:r>
              <a:rPr dirty="0" sz="1200" spc="-2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inför</a:t>
            </a:r>
            <a:r>
              <a:rPr dirty="0" sz="1200" spc="-40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hyresändring</a:t>
            </a:r>
            <a:endParaRPr sz="1200">
              <a:latin typeface="Calibri"/>
              <a:cs typeface="Calibri"/>
            </a:endParaRPr>
          </a:p>
          <a:p>
            <a:pPr marL="192405">
              <a:lnSpc>
                <a:spcPct val="100000"/>
              </a:lnSpc>
              <a:spcBef>
                <a:spcPts val="100"/>
              </a:spcBef>
            </a:pPr>
            <a:r>
              <a:rPr dirty="0" sz="1100">
                <a:latin typeface="Calibri"/>
                <a:cs typeface="Calibri"/>
              </a:rPr>
              <a:t>Eget</a:t>
            </a:r>
            <a:r>
              <a:rPr dirty="0" sz="1100" spc="-1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förslag</a:t>
            </a:r>
            <a:r>
              <a:rPr dirty="0" sz="1100" spc="-2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till</a:t>
            </a:r>
            <a:r>
              <a:rPr dirty="0" sz="1100" spc="-1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§</a:t>
            </a:r>
            <a:r>
              <a:rPr dirty="0" sz="1100" spc="-2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4.1:</a:t>
            </a:r>
            <a:r>
              <a:rPr dirty="0" sz="1100" spc="-10">
                <a:latin typeface="Calibri"/>
                <a:cs typeface="Calibri"/>
              </a:rPr>
              <a:t> extrastämma </a:t>
            </a:r>
            <a:r>
              <a:rPr dirty="0" sz="1100">
                <a:latin typeface="Calibri"/>
                <a:cs typeface="Calibri"/>
              </a:rPr>
              <a:t>ska</a:t>
            </a:r>
            <a:r>
              <a:rPr dirty="0" sz="1100" spc="-1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hållas</a:t>
            </a:r>
            <a:r>
              <a:rPr dirty="0" sz="1100" spc="-2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om</a:t>
            </a:r>
            <a:r>
              <a:rPr dirty="0" sz="1100" spc="-20">
                <a:latin typeface="Calibri"/>
                <a:cs typeface="Calibri"/>
              </a:rPr>
              <a:t> </a:t>
            </a:r>
            <a:r>
              <a:rPr dirty="0" sz="1100" spc="-10">
                <a:latin typeface="Calibri"/>
                <a:cs typeface="Calibri"/>
              </a:rPr>
              <a:t>hyresutskottet</a:t>
            </a:r>
            <a:r>
              <a:rPr dirty="0" sz="1100" spc="-15">
                <a:latin typeface="Calibri"/>
                <a:cs typeface="Calibri"/>
              </a:rPr>
              <a:t> </a:t>
            </a:r>
            <a:r>
              <a:rPr dirty="0" sz="1100" spc="-10">
                <a:latin typeface="Calibri"/>
                <a:cs typeface="Calibri"/>
              </a:rPr>
              <a:t>avstyrker.</a:t>
            </a:r>
            <a:endParaRPr sz="11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665"/>
              </a:spcBef>
            </a:pPr>
            <a:r>
              <a:rPr dirty="0" sz="1200">
                <a:latin typeface="Calibri"/>
                <a:cs typeface="Calibri"/>
              </a:rPr>
              <a:t>Motion</a:t>
            </a:r>
            <a:r>
              <a:rPr dirty="0" sz="1200" spc="-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88.</a:t>
            </a:r>
            <a:r>
              <a:rPr dirty="0" sz="1200" spc="-15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Avsluta</a:t>
            </a:r>
            <a:r>
              <a:rPr dirty="0" sz="1200" spc="-15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hyrestillägg </a:t>
            </a:r>
            <a:r>
              <a:rPr dirty="0" sz="1200">
                <a:latin typeface="Calibri"/>
                <a:cs typeface="Calibri"/>
              </a:rPr>
              <a:t>för</a:t>
            </a:r>
            <a:r>
              <a:rPr dirty="0" sz="1200" spc="-20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bredband.</a:t>
            </a:r>
            <a:endParaRPr sz="1200">
              <a:latin typeface="Calibri"/>
              <a:cs typeface="Calibri"/>
            </a:endParaRPr>
          </a:p>
          <a:p>
            <a:pPr marL="192405">
              <a:lnSpc>
                <a:spcPct val="100000"/>
              </a:lnSpc>
              <a:spcBef>
                <a:spcPts val="90"/>
              </a:spcBef>
            </a:pPr>
            <a:r>
              <a:rPr dirty="0" sz="1100">
                <a:latin typeface="Calibri"/>
                <a:cs typeface="Calibri"/>
              </a:rPr>
              <a:t>Bifall</a:t>
            </a:r>
            <a:r>
              <a:rPr dirty="0" sz="1100" spc="-2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till</a:t>
            </a:r>
            <a:r>
              <a:rPr dirty="0" sz="1100" spc="-20">
                <a:latin typeface="Calibri"/>
                <a:cs typeface="Calibri"/>
              </a:rPr>
              <a:t> </a:t>
            </a:r>
            <a:r>
              <a:rPr dirty="0" sz="1100" spc="-10">
                <a:latin typeface="Calibri"/>
                <a:cs typeface="Calibri"/>
              </a:rPr>
              <a:t>motionen.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5" name="object 5" descr=""/>
          <p:cNvSpPr/>
          <p:nvPr/>
        </p:nvSpPr>
        <p:spPr>
          <a:xfrm>
            <a:off x="5432425" y="540969"/>
            <a:ext cx="9525" cy="6591300"/>
          </a:xfrm>
          <a:custGeom>
            <a:avLst/>
            <a:gdLst/>
            <a:ahLst/>
            <a:cxnLst/>
            <a:rect l="l" t="t" r="r" b="b"/>
            <a:pathLst>
              <a:path w="9525" h="6591300">
                <a:moveTo>
                  <a:pt x="9144" y="0"/>
                </a:moveTo>
                <a:lnTo>
                  <a:pt x="0" y="0"/>
                </a:lnTo>
                <a:lnTo>
                  <a:pt x="0" y="6591046"/>
                </a:lnTo>
                <a:lnTo>
                  <a:pt x="9144" y="6591046"/>
                </a:lnTo>
                <a:lnTo>
                  <a:pt x="914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1270" rIns="0" bIns="0" rtlCol="0" vert="horz">
            <a:spAutoFit/>
          </a:bodyPr>
          <a:lstStyle/>
          <a:p>
            <a:pPr marL="83820">
              <a:lnSpc>
                <a:spcPct val="100000"/>
              </a:lnSpc>
              <a:spcBef>
                <a:spcPts val="10"/>
              </a:spcBef>
            </a:pPr>
            <a:fld id="{81D60167-4931-47E6-BA6A-407CBD079E47}" type="slidenum">
              <a:rPr dirty="0" spc="-50"/>
              <a:t>8</a:t>
            </a:fld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 descr=""/>
          <p:cNvSpPr txBox="1"/>
          <p:nvPr/>
        </p:nvSpPr>
        <p:spPr>
          <a:xfrm>
            <a:off x="10175240" y="7137354"/>
            <a:ext cx="173355" cy="184785"/>
          </a:xfrm>
          <a:prstGeom prst="rect">
            <a:avLst/>
          </a:prstGeom>
        </p:spPr>
        <p:txBody>
          <a:bodyPr wrap="square" lIns="0" tIns="12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"/>
              </a:spcBef>
            </a:pPr>
            <a:r>
              <a:rPr dirty="0" sz="1100" spc="-25">
                <a:latin typeface="Georgia"/>
                <a:cs typeface="Georgia"/>
              </a:rPr>
              <a:t>10</a:t>
            </a:r>
            <a:endParaRPr sz="1100">
              <a:latin typeface="Georgia"/>
              <a:cs typeface="Georgia"/>
            </a:endParaRP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28319" y="482853"/>
            <a:ext cx="9582785" cy="1026160"/>
          </a:xfrm>
          <a:prstGeom prst="rect"/>
        </p:spPr>
        <p:txBody>
          <a:bodyPr wrap="square" lIns="0" tIns="57785" rIns="0" bIns="0" rtlCol="0" vert="horz">
            <a:spAutoFit/>
          </a:bodyPr>
          <a:lstStyle/>
          <a:p>
            <a:pPr marL="12700" marR="5080">
              <a:lnSpc>
                <a:spcPts val="3800"/>
              </a:lnSpc>
              <a:spcBef>
                <a:spcPts val="455"/>
              </a:spcBef>
            </a:pPr>
            <a:r>
              <a:rPr dirty="0" sz="3400">
                <a:solidFill>
                  <a:srgbClr val="0000FF"/>
                </a:solidFill>
              </a:rPr>
              <a:t>Motion</a:t>
            </a:r>
            <a:r>
              <a:rPr dirty="0" sz="3400" spc="-114">
                <a:solidFill>
                  <a:srgbClr val="0000FF"/>
                </a:solidFill>
              </a:rPr>
              <a:t> </a:t>
            </a:r>
            <a:r>
              <a:rPr dirty="0" sz="3400">
                <a:solidFill>
                  <a:srgbClr val="0000FF"/>
                </a:solidFill>
              </a:rPr>
              <a:t>25.</a:t>
            </a:r>
            <a:r>
              <a:rPr dirty="0" sz="3400" spc="-105">
                <a:solidFill>
                  <a:srgbClr val="0000FF"/>
                </a:solidFill>
              </a:rPr>
              <a:t> </a:t>
            </a:r>
            <a:r>
              <a:rPr dirty="0" sz="3400"/>
              <a:t>Ändra</a:t>
            </a:r>
            <a:r>
              <a:rPr dirty="0" sz="3400" spc="-110"/>
              <a:t> </a:t>
            </a:r>
            <a:r>
              <a:rPr dirty="0" sz="3400" spc="-10"/>
              <a:t>hyreshöjningsfördelningsmodellen, </a:t>
            </a:r>
            <a:r>
              <a:rPr dirty="0" sz="3400"/>
              <a:t>som</a:t>
            </a:r>
            <a:r>
              <a:rPr dirty="0" sz="3400" spc="-85"/>
              <a:t> </a:t>
            </a:r>
            <a:r>
              <a:rPr dirty="0" sz="3400"/>
              <a:t>strider</a:t>
            </a:r>
            <a:r>
              <a:rPr dirty="0" sz="3400" spc="-75"/>
              <a:t> </a:t>
            </a:r>
            <a:r>
              <a:rPr dirty="0" sz="3400"/>
              <a:t>mot</a:t>
            </a:r>
            <a:r>
              <a:rPr dirty="0" sz="3400" spc="-65"/>
              <a:t> </a:t>
            </a:r>
            <a:r>
              <a:rPr dirty="0" sz="3400" spc="-10"/>
              <a:t>stadgarna</a:t>
            </a:r>
            <a:endParaRPr sz="3400"/>
          </a:p>
        </p:txBody>
      </p:sp>
      <p:sp>
        <p:nvSpPr>
          <p:cNvPr id="3" name="object 3" descr=""/>
          <p:cNvSpPr txBox="1"/>
          <p:nvPr/>
        </p:nvSpPr>
        <p:spPr>
          <a:xfrm>
            <a:off x="528319" y="1679193"/>
            <a:ext cx="9284970" cy="886460"/>
          </a:xfrm>
          <a:prstGeom prst="rect">
            <a:avLst/>
          </a:prstGeom>
        </p:spPr>
        <p:txBody>
          <a:bodyPr wrap="square" lIns="0" tIns="3810" rIns="0" bIns="0" rtlCol="0" vert="horz">
            <a:spAutoFit/>
          </a:bodyPr>
          <a:lstStyle/>
          <a:p>
            <a:pPr marL="12700" marR="5080">
              <a:lnSpc>
                <a:spcPct val="101899"/>
              </a:lnSpc>
              <a:spcBef>
                <a:spcPts val="30"/>
              </a:spcBef>
            </a:pPr>
            <a:r>
              <a:rPr dirty="0" sz="2800" b="1">
                <a:solidFill>
                  <a:srgbClr val="FF0000"/>
                </a:solidFill>
                <a:latin typeface="Calibri"/>
                <a:cs typeface="Calibri"/>
              </a:rPr>
              <a:t>§</a:t>
            </a:r>
            <a:r>
              <a:rPr dirty="0" sz="2800" spc="-80" b="1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dirty="0" sz="2800" b="1">
                <a:solidFill>
                  <a:srgbClr val="FF0000"/>
                </a:solidFill>
                <a:latin typeface="Calibri"/>
                <a:cs typeface="Calibri"/>
              </a:rPr>
              <a:t>41</a:t>
            </a:r>
            <a:r>
              <a:rPr dirty="0" sz="2800" spc="-65" b="1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om</a:t>
            </a:r>
            <a:r>
              <a:rPr dirty="0" sz="2800" spc="-70">
                <a:latin typeface="Calibri"/>
                <a:cs typeface="Calibri"/>
              </a:rPr>
              <a:t> </a:t>
            </a:r>
            <a:r>
              <a:rPr dirty="0" sz="2800" b="1">
                <a:latin typeface="Calibri"/>
                <a:cs typeface="Calibri"/>
              </a:rPr>
              <a:t>grunderna</a:t>
            </a:r>
            <a:r>
              <a:rPr dirty="0" sz="2800" spc="-70" b="1">
                <a:latin typeface="Calibri"/>
                <a:cs typeface="Calibri"/>
              </a:rPr>
              <a:t> </a:t>
            </a:r>
            <a:r>
              <a:rPr dirty="0" sz="2800" b="1">
                <a:latin typeface="Calibri"/>
                <a:cs typeface="Calibri"/>
              </a:rPr>
              <a:t>för</a:t>
            </a:r>
            <a:r>
              <a:rPr dirty="0" sz="2800" spc="-75" b="1">
                <a:latin typeface="Calibri"/>
                <a:cs typeface="Calibri"/>
              </a:rPr>
              <a:t> </a:t>
            </a:r>
            <a:r>
              <a:rPr dirty="0" sz="2800" spc="-20" b="1">
                <a:latin typeface="Calibri"/>
                <a:cs typeface="Calibri"/>
              </a:rPr>
              <a:t>beräkningen</a:t>
            </a:r>
            <a:r>
              <a:rPr dirty="0" sz="2800" spc="-70" b="1">
                <a:latin typeface="Calibri"/>
                <a:cs typeface="Calibri"/>
              </a:rPr>
              <a:t> </a:t>
            </a:r>
            <a:r>
              <a:rPr dirty="0" sz="2800" b="1">
                <a:latin typeface="Calibri"/>
                <a:cs typeface="Calibri"/>
              </a:rPr>
              <a:t>av</a:t>
            </a:r>
            <a:r>
              <a:rPr dirty="0" sz="2800" spc="-80" b="1">
                <a:latin typeface="Calibri"/>
                <a:cs typeface="Calibri"/>
              </a:rPr>
              <a:t> </a:t>
            </a:r>
            <a:r>
              <a:rPr dirty="0" sz="2800" b="1">
                <a:latin typeface="Calibri"/>
                <a:cs typeface="Calibri"/>
              </a:rPr>
              <a:t>hyran</a:t>
            </a:r>
            <a:r>
              <a:rPr dirty="0" sz="2800" spc="-60" b="1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har</a:t>
            </a:r>
            <a:r>
              <a:rPr dirty="0" sz="2800" spc="-75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särskild</a:t>
            </a:r>
            <a:r>
              <a:rPr dirty="0" sz="2800" spc="-75">
                <a:latin typeface="Calibri"/>
                <a:cs typeface="Calibri"/>
              </a:rPr>
              <a:t> </a:t>
            </a:r>
            <a:r>
              <a:rPr dirty="0" sz="2800" spc="-10">
                <a:latin typeface="Calibri"/>
                <a:cs typeface="Calibri"/>
              </a:rPr>
              <a:t>tyngd. Krävs</a:t>
            </a:r>
            <a:r>
              <a:rPr dirty="0" sz="2800" spc="-65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enligt</a:t>
            </a:r>
            <a:r>
              <a:rPr dirty="0" sz="2800" spc="-65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2</a:t>
            </a:r>
            <a:r>
              <a:rPr dirty="0" sz="2800" spc="-65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kap.</a:t>
            </a:r>
            <a:r>
              <a:rPr dirty="0" sz="2800" spc="-70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4</a:t>
            </a:r>
            <a:r>
              <a:rPr dirty="0" sz="2800" spc="-55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§</a:t>
            </a:r>
            <a:r>
              <a:rPr dirty="0" sz="2800" spc="-70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lagen</a:t>
            </a:r>
            <a:r>
              <a:rPr dirty="0" sz="2800" spc="-70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(2002:93)</a:t>
            </a:r>
            <a:r>
              <a:rPr dirty="0" sz="2800" spc="-65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om</a:t>
            </a:r>
            <a:r>
              <a:rPr dirty="0" sz="2800" spc="-70">
                <a:latin typeface="Calibri"/>
                <a:cs typeface="Calibri"/>
              </a:rPr>
              <a:t> </a:t>
            </a:r>
            <a:r>
              <a:rPr dirty="0" sz="2800" spc="-20">
                <a:latin typeface="Calibri"/>
                <a:cs typeface="Calibri"/>
              </a:rPr>
              <a:t>kooperativ</a:t>
            </a:r>
            <a:r>
              <a:rPr dirty="0" sz="2800" spc="-65">
                <a:latin typeface="Calibri"/>
                <a:cs typeface="Calibri"/>
              </a:rPr>
              <a:t> </a:t>
            </a:r>
            <a:r>
              <a:rPr dirty="0" sz="2800" spc="-10">
                <a:latin typeface="Calibri"/>
                <a:cs typeface="Calibri"/>
              </a:rPr>
              <a:t>hyresrätt.</a:t>
            </a:r>
            <a:endParaRPr sz="2800">
              <a:latin typeface="Calibri"/>
              <a:cs typeface="Calibri"/>
            </a:endParaRPr>
          </a:p>
        </p:txBody>
      </p:sp>
      <p:graphicFrame>
        <p:nvGraphicFramePr>
          <p:cNvPr id="4" name="object 4" descr=""/>
          <p:cNvGraphicFramePr>
            <a:graphicFrameLocks noGrp="1"/>
          </p:cNvGraphicFramePr>
          <p:nvPr/>
        </p:nvGraphicFramePr>
        <p:xfrm>
          <a:off x="509269" y="2835656"/>
          <a:ext cx="9736455" cy="334200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908810"/>
                <a:gridCol w="1035685"/>
                <a:gridCol w="4750435"/>
                <a:gridCol w="1964054"/>
              </a:tblGrid>
              <a:tr h="433705">
                <a:tc>
                  <a:txBody>
                    <a:bodyPr/>
                    <a:lstStyle/>
                    <a:p>
                      <a:pPr marL="31750">
                        <a:lnSpc>
                          <a:spcPts val="2655"/>
                        </a:lnSpc>
                      </a:pPr>
                      <a:r>
                        <a:rPr dirty="0" sz="2800" spc="-10" i="1">
                          <a:latin typeface="Calibri"/>
                          <a:cs typeface="Calibri"/>
                        </a:rPr>
                        <a:t>Stadgarna</a:t>
                      </a:r>
                      <a:endParaRPr sz="28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marL="193675">
                        <a:lnSpc>
                          <a:spcPts val="2655"/>
                        </a:lnSpc>
                      </a:pPr>
                      <a:r>
                        <a:rPr dirty="0" sz="2800" spc="-10" i="1">
                          <a:latin typeface="Calibri"/>
                          <a:cs typeface="Calibri"/>
                        </a:rPr>
                        <a:t>Motsvarighet</a:t>
                      </a:r>
                      <a:r>
                        <a:rPr dirty="0" sz="2800" spc="-60" i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800" i="1">
                          <a:latin typeface="Calibri"/>
                          <a:cs typeface="Calibri"/>
                        </a:rPr>
                        <a:t>i</a:t>
                      </a:r>
                      <a:r>
                        <a:rPr dirty="0" sz="2800" spc="-50" i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800" spc="-10" i="1">
                          <a:latin typeface="Calibri"/>
                          <a:cs typeface="Calibri"/>
                        </a:rPr>
                        <a:t>modellen</a:t>
                      </a:r>
                      <a:endParaRPr sz="28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168910">
                        <a:lnSpc>
                          <a:spcPts val="2655"/>
                        </a:lnSpc>
                      </a:pPr>
                      <a:r>
                        <a:rPr dirty="0" sz="2800" spc="-10" i="1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Förslag</a:t>
                      </a:r>
                      <a:endParaRPr sz="28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</a:tr>
              <a:tr h="434340">
                <a:tc>
                  <a:txBody>
                    <a:bodyPr/>
                    <a:lstStyle/>
                    <a:p>
                      <a:pPr marL="31750">
                        <a:lnSpc>
                          <a:spcPts val="3279"/>
                        </a:lnSpc>
                      </a:pPr>
                      <a:r>
                        <a:rPr dirty="0" sz="2800">
                          <a:latin typeface="Calibri"/>
                          <a:cs typeface="Calibri"/>
                        </a:rPr>
                        <a:t>1.</a:t>
                      </a:r>
                      <a:r>
                        <a:rPr dirty="0" sz="2800" spc="-3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800" spc="-10">
                          <a:latin typeface="Calibri"/>
                          <a:cs typeface="Calibri"/>
                        </a:rPr>
                        <a:t>Storlek</a:t>
                      </a:r>
                      <a:endParaRPr sz="28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marL="193675">
                        <a:lnSpc>
                          <a:spcPts val="3279"/>
                        </a:lnSpc>
                      </a:pPr>
                      <a:r>
                        <a:rPr dirty="0" sz="2800" spc="-10">
                          <a:latin typeface="Calibri"/>
                          <a:cs typeface="Calibri"/>
                        </a:rPr>
                        <a:t>(automatiskt</a:t>
                      </a:r>
                      <a:r>
                        <a:rPr dirty="0" sz="2800" spc="-9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800">
                          <a:latin typeface="Calibri"/>
                          <a:cs typeface="Calibri"/>
                        </a:rPr>
                        <a:t>genom</a:t>
                      </a:r>
                      <a:r>
                        <a:rPr dirty="0" sz="2800" spc="-8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800">
                          <a:latin typeface="Calibri"/>
                          <a:cs typeface="Calibri"/>
                        </a:rPr>
                        <a:t>hyra</a:t>
                      </a:r>
                      <a:r>
                        <a:rPr dirty="0" sz="2800" spc="-8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800">
                          <a:latin typeface="Calibri"/>
                          <a:cs typeface="Calibri"/>
                        </a:rPr>
                        <a:t>per</a:t>
                      </a:r>
                      <a:r>
                        <a:rPr dirty="0" sz="2800" spc="-9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800" spc="-20">
                          <a:latin typeface="Calibri"/>
                          <a:cs typeface="Calibri"/>
                        </a:rPr>
                        <a:t>kvm)</a:t>
                      </a:r>
                      <a:endParaRPr sz="28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168910">
                        <a:lnSpc>
                          <a:spcPts val="3279"/>
                        </a:lnSpc>
                      </a:pPr>
                      <a:r>
                        <a:rPr dirty="0" sz="2800" spc="-50">
                          <a:latin typeface="Calibri"/>
                          <a:cs typeface="Calibri"/>
                        </a:rPr>
                        <a:t>–</a:t>
                      </a:r>
                      <a:endParaRPr sz="28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</a:tr>
              <a:tr h="441325">
                <a:tc>
                  <a:txBody>
                    <a:bodyPr/>
                    <a:lstStyle/>
                    <a:p>
                      <a:pPr marL="31750">
                        <a:lnSpc>
                          <a:spcPts val="3115"/>
                        </a:lnSpc>
                      </a:pPr>
                      <a:r>
                        <a:rPr dirty="0" sz="2800">
                          <a:latin typeface="Calibri"/>
                          <a:cs typeface="Calibri"/>
                        </a:rPr>
                        <a:t>2.</a:t>
                      </a:r>
                      <a:r>
                        <a:rPr dirty="0" sz="2800" spc="-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800" spc="-10" b="1">
                          <a:latin typeface="Calibri"/>
                          <a:cs typeface="Calibri"/>
                        </a:rPr>
                        <a:t>Standard</a:t>
                      </a:r>
                      <a:endParaRPr sz="28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158115">
                        <a:lnSpc>
                          <a:spcPts val="3115"/>
                        </a:lnSpc>
                      </a:pPr>
                      <a:r>
                        <a:rPr dirty="0" sz="2800">
                          <a:latin typeface="Calibri"/>
                          <a:cs typeface="Calibri"/>
                        </a:rPr>
                        <a:t>0</a:t>
                      </a:r>
                      <a:r>
                        <a:rPr dirty="0" sz="28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800" spc="-50">
                          <a:latin typeface="Calibri"/>
                          <a:cs typeface="Calibri"/>
                        </a:rPr>
                        <a:t>%</a:t>
                      </a:r>
                      <a:endParaRPr sz="28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147320">
                        <a:lnSpc>
                          <a:spcPts val="3115"/>
                        </a:lnSpc>
                      </a:pPr>
                      <a:r>
                        <a:rPr dirty="0" sz="2800" spc="-10">
                          <a:latin typeface="Calibri"/>
                          <a:cs typeface="Calibri"/>
                        </a:rPr>
                        <a:t>(</a:t>
                      </a:r>
                      <a:r>
                        <a:rPr dirty="0" sz="2800" spc="-10" b="1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saknas</a:t>
                      </a:r>
                      <a:r>
                        <a:rPr dirty="0" sz="2800" spc="-10">
                          <a:latin typeface="Calibri"/>
                          <a:cs typeface="Calibri"/>
                        </a:rPr>
                        <a:t>)</a:t>
                      </a:r>
                      <a:endParaRPr sz="28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168910">
                        <a:lnSpc>
                          <a:spcPts val="3115"/>
                        </a:lnSpc>
                      </a:pPr>
                      <a:r>
                        <a:rPr dirty="0" sz="2800" spc="-10" b="1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Klassificera!</a:t>
                      </a:r>
                      <a:endParaRPr sz="28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</a:tr>
              <a:tr h="412115">
                <a:tc>
                  <a:txBody>
                    <a:bodyPr/>
                    <a:lstStyle/>
                    <a:p>
                      <a:pPr marL="31750">
                        <a:lnSpc>
                          <a:spcPts val="2880"/>
                        </a:lnSpc>
                      </a:pPr>
                      <a:r>
                        <a:rPr dirty="0" sz="2800">
                          <a:latin typeface="Calibri"/>
                          <a:cs typeface="Calibri"/>
                        </a:rPr>
                        <a:t>3.</a:t>
                      </a:r>
                      <a:r>
                        <a:rPr dirty="0" sz="2800" spc="-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800" spc="-20" b="1">
                          <a:latin typeface="Calibri"/>
                          <a:cs typeface="Calibri"/>
                        </a:rPr>
                        <a:t>Läge</a:t>
                      </a:r>
                      <a:endParaRPr sz="28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139700">
                        <a:lnSpc>
                          <a:spcPts val="2880"/>
                        </a:lnSpc>
                      </a:pPr>
                      <a:r>
                        <a:rPr dirty="0" sz="280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30</a:t>
                      </a:r>
                      <a:r>
                        <a:rPr dirty="0" sz="2800" spc="-35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800" spc="-5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%</a:t>
                      </a:r>
                      <a:endParaRPr sz="28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147320">
                        <a:lnSpc>
                          <a:spcPts val="2880"/>
                        </a:lnSpc>
                      </a:pPr>
                      <a:r>
                        <a:rPr dirty="0" sz="2800" spc="-10">
                          <a:latin typeface="Calibri"/>
                          <a:cs typeface="Calibri"/>
                        </a:rPr>
                        <a:t>centralt/perifert</a:t>
                      </a:r>
                      <a:r>
                        <a:rPr dirty="0" sz="2800" spc="-4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800">
                          <a:latin typeface="Calibri"/>
                          <a:cs typeface="Calibri"/>
                        </a:rPr>
                        <a:t>=</a:t>
                      </a:r>
                      <a:r>
                        <a:rPr dirty="0" sz="2800" spc="-5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800" spc="-10" b="1">
                          <a:latin typeface="Calibri"/>
                          <a:cs typeface="Calibri"/>
                        </a:rPr>
                        <a:t>attraktivitet</a:t>
                      </a:r>
                      <a:endParaRPr sz="28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168910">
                        <a:lnSpc>
                          <a:spcPts val="2880"/>
                        </a:lnSpc>
                      </a:pPr>
                      <a:r>
                        <a:rPr dirty="0" sz="2800">
                          <a:latin typeface="Calibri"/>
                          <a:cs typeface="Calibri"/>
                        </a:rPr>
                        <a:t>50</a:t>
                      </a:r>
                      <a:r>
                        <a:rPr dirty="0" sz="2800" spc="-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800">
                          <a:latin typeface="Calibri"/>
                          <a:cs typeface="Calibri"/>
                        </a:rPr>
                        <a:t>%</a:t>
                      </a:r>
                      <a:r>
                        <a:rPr dirty="0" sz="28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800" spc="-25">
                          <a:latin typeface="Calibri"/>
                          <a:cs typeface="Calibri"/>
                        </a:rPr>
                        <a:t>max</a:t>
                      </a:r>
                      <a:endParaRPr sz="28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</a:tr>
              <a:tr h="412115">
                <a:tc>
                  <a:txBody>
                    <a:bodyPr/>
                    <a:lstStyle/>
                    <a:p>
                      <a:pPr marL="31750">
                        <a:lnSpc>
                          <a:spcPts val="2885"/>
                        </a:lnSpc>
                      </a:pPr>
                      <a:r>
                        <a:rPr dirty="0" sz="2800">
                          <a:latin typeface="Calibri"/>
                          <a:cs typeface="Calibri"/>
                        </a:rPr>
                        <a:t>4.</a:t>
                      </a:r>
                      <a:r>
                        <a:rPr dirty="0" sz="2800" spc="-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800" spc="-10" b="1">
                          <a:latin typeface="Calibri"/>
                          <a:cs typeface="Calibri"/>
                        </a:rPr>
                        <a:t>Ålder</a:t>
                      </a:r>
                      <a:endParaRPr sz="28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158115">
                        <a:lnSpc>
                          <a:spcPts val="2885"/>
                        </a:lnSpc>
                      </a:pPr>
                      <a:r>
                        <a:rPr dirty="0" sz="2800">
                          <a:latin typeface="Calibri"/>
                          <a:cs typeface="Calibri"/>
                        </a:rPr>
                        <a:t>5</a:t>
                      </a:r>
                      <a:r>
                        <a:rPr dirty="0" sz="28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800" spc="-50">
                          <a:latin typeface="Calibri"/>
                          <a:cs typeface="Calibri"/>
                        </a:rPr>
                        <a:t>%</a:t>
                      </a:r>
                      <a:endParaRPr sz="28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147320">
                        <a:lnSpc>
                          <a:spcPts val="2885"/>
                        </a:lnSpc>
                      </a:pPr>
                      <a:r>
                        <a:rPr dirty="0" sz="2800" spc="-10" b="1">
                          <a:latin typeface="Calibri"/>
                          <a:cs typeface="Calibri"/>
                        </a:rPr>
                        <a:t>värdeår</a:t>
                      </a:r>
                      <a:endParaRPr sz="28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168910">
                        <a:lnSpc>
                          <a:spcPts val="2885"/>
                        </a:lnSpc>
                      </a:pPr>
                      <a:r>
                        <a:rPr dirty="0" sz="2800">
                          <a:latin typeface="Calibri"/>
                          <a:cs typeface="Calibri"/>
                        </a:rPr>
                        <a:t>50</a:t>
                      </a:r>
                      <a:r>
                        <a:rPr dirty="0" sz="2800" spc="-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800">
                          <a:latin typeface="Calibri"/>
                          <a:cs typeface="Calibri"/>
                        </a:rPr>
                        <a:t>%</a:t>
                      </a:r>
                      <a:r>
                        <a:rPr dirty="0" sz="2800" spc="-20">
                          <a:latin typeface="Calibri"/>
                          <a:cs typeface="Calibri"/>
                        </a:rPr>
                        <a:t> minst</a:t>
                      </a:r>
                      <a:endParaRPr sz="28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</a:tr>
              <a:tr h="412115">
                <a:tc>
                  <a:txBody>
                    <a:bodyPr/>
                    <a:lstStyle/>
                    <a:p>
                      <a:pPr marL="31750">
                        <a:lnSpc>
                          <a:spcPts val="2880"/>
                        </a:lnSpc>
                      </a:pPr>
                      <a:r>
                        <a:rPr dirty="0" sz="2800" spc="-10">
                          <a:latin typeface="Calibri"/>
                          <a:cs typeface="Calibri"/>
                        </a:rPr>
                        <a:t>(saknas)</a:t>
                      </a:r>
                      <a:endParaRPr sz="28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139700">
                        <a:lnSpc>
                          <a:spcPts val="2880"/>
                        </a:lnSpc>
                      </a:pPr>
                      <a:r>
                        <a:rPr dirty="0" sz="280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40</a:t>
                      </a:r>
                      <a:r>
                        <a:rPr dirty="0" sz="2800" spc="-4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800" spc="-5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%</a:t>
                      </a:r>
                      <a:endParaRPr sz="28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147320">
                        <a:lnSpc>
                          <a:spcPts val="2880"/>
                        </a:lnSpc>
                      </a:pPr>
                      <a:r>
                        <a:rPr dirty="0" sz="2800" b="1">
                          <a:latin typeface="Calibri"/>
                          <a:cs typeface="Calibri"/>
                        </a:rPr>
                        <a:t>kötid</a:t>
                      </a:r>
                      <a:r>
                        <a:rPr dirty="0" sz="2800" spc="-7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800">
                          <a:latin typeface="Calibri"/>
                          <a:cs typeface="Calibri"/>
                        </a:rPr>
                        <a:t>=</a:t>
                      </a:r>
                      <a:r>
                        <a:rPr dirty="0" sz="2800" spc="-7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800" spc="-10" b="1">
                          <a:latin typeface="Calibri"/>
                          <a:cs typeface="Calibri"/>
                        </a:rPr>
                        <a:t>attraktivitet</a:t>
                      </a:r>
                      <a:endParaRPr sz="28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168910">
                        <a:lnSpc>
                          <a:spcPts val="2880"/>
                        </a:lnSpc>
                      </a:pPr>
                      <a:r>
                        <a:rPr dirty="0" sz="2800">
                          <a:latin typeface="Calibri"/>
                          <a:cs typeface="Calibri"/>
                        </a:rPr>
                        <a:t>0</a:t>
                      </a:r>
                      <a:r>
                        <a:rPr dirty="0" sz="28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800" spc="-50">
                          <a:latin typeface="Calibri"/>
                          <a:cs typeface="Calibri"/>
                        </a:rPr>
                        <a:t>%</a:t>
                      </a:r>
                      <a:endParaRPr sz="28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</a:tr>
              <a:tr h="412750">
                <a:tc>
                  <a:txBody>
                    <a:bodyPr/>
                    <a:lstStyle/>
                    <a:p>
                      <a:pPr marL="31750">
                        <a:lnSpc>
                          <a:spcPts val="2885"/>
                        </a:lnSpc>
                      </a:pPr>
                      <a:r>
                        <a:rPr dirty="0" sz="2800" spc="-10">
                          <a:latin typeface="Calibri"/>
                          <a:cs typeface="Calibri"/>
                        </a:rPr>
                        <a:t>(saknas)</a:t>
                      </a:r>
                      <a:endParaRPr sz="28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139700">
                        <a:lnSpc>
                          <a:spcPts val="2885"/>
                        </a:lnSpc>
                      </a:pPr>
                      <a:r>
                        <a:rPr dirty="0" sz="2800">
                          <a:latin typeface="Calibri"/>
                          <a:cs typeface="Calibri"/>
                        </a:rPr>
                        <a:t>20</a:t>
                      </a:r>
                      <a:r>
                        <a:rPr dirty="0" sz="2800" spc="-3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800" spc="-50">
                          <a:latin typeface="Calibri"/>
                          <a:cs typeface="Calibri"/>
                        </a:rPr>
                        <a:t>%</a:t>
                      </a:r>
                      <a:endParaRPr sz="28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147320">
                        <a:lnSpc>
                          <a:spcPts val="2885"/>
                        </a:lnSpc>
                      </a:pPr>
                      <a:r>
                        <a:rPr dirty="0" sz="2800" b="1">
                          <a:latin typeface="Calibri"/>
                          <a:cs typeface="Calibri"/>
                        </a:rPr>
                        <a:t>hyra</a:t>
                      </a:r>
                      <a:r>
                        <a:rPr dirty="0" sz="2800" spc="-14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800" spc="-50">
                          <a:latin typeface="Calibri"/>
                          <a:cs typeface="Calibri"/>
                        </a:rPr>
                        <a:t>(</a:t>
                      </a:r>
                      <a:r>
                        <a:rPr dirty="0" sz="2600" spc="-50">
                          <a:solidFill>
                            <a:srgbClr val="808080"/>
                          </a:solidFill>
                          <a:latin typeface="Calibri"/>
                          <a:cs typeface="Calibri"/>
                        </a:rPr>
                        <a:t>beslut</a:t>
                      </a:r>
                      <a:r>
                        <a:rPr dirty="0" sz="2600" spc="-95">
                          <a:solidFill>
                            <a:srgbClr val="80808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600" spc="-30">
                          <a:solidFill>
                            <a:srgbClr val="808080"/>
                          </a:solidFill>
                          <a:latin typeface="Calibri"/>
                          <a:cs typeface="Calibri"/>
                        </a:rPr>
                        <a:t>om</a:t>
                      </a:r>
                      <a:r>
                        <a:rPr dirty="0" sz="2600" spc="-114">
                          <a:solidFill>
                            <a:srgbClr val="80808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600" spc="-10">
                          <a:solidFill>
                            <a:srgbClr val="808080"/>
                          </a:solidFill>
                          <a:latin typeface="Calibri"/>
                          <a:cs typeface="Calibri"/>
                        </a:rPr>
                        <a:t>hyresutjämning?</a:t>
                      </a:r>
                      <a:r>
                        <a:rPr dirty="0" sz="2800" spc="-10">
                          <a:latin typeface="Calibri"/>
                          <a:cs typeface="Calibri"/>
                        </a:rPr>
                        <a:t>)</a:t>
                      </a:r>
                      <a:endParaRPr sz="28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168910">
                        <a:lnSpc>
                          <a:spcPts val="2885"/>
                        </a:lnSpc>
                      </a:pPr>
                      <a:r>
                        <a:rPr dirty="0" sz="2800">
                          <a:latin typeface="Calibri"/>
                          <a:cs typeface="Calibri"/>
                        </a:rPr>
                        <a:t>0</a:t>
                      </a:r>
                      <a:r>
                        <a:rPr dirty="0" sz="28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800" spc="-50">
                          <a:latin typeface="Calibri"/>
                          <a:cs typeface="Calibri"/>
                        </a:rPr>
                        <a:t>%</a:t>
                      </a:r>
                      <a:endParaRPr sz="28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</a:tr>
              <a:tr h="383540">
                <a:tc>
                  <a:txBody>
                    <a:bodyPr/>
                    <a:lstStyle/>
                    <a:p>
                      <a:pPr marL="31750">
                        <a:lnSpc>
                          <a:spcPts val="2885"/>
                        </a:lnSpc>
                      </a:pPr>
                      <a:r>
                        <a:rPr dirty="0" sz="2800" spc="-10">
                          <a:latin typeface="Calibri"/>
                          <a:cs typeface="Calibri"/>
                        </a:rPr>
                        <a:t>(saknas)</a:t>
                      </a:r>
                      <a:endParaRPr sz="28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158115">
                        <a:lnSpc>
                          <a:spcPts val="2885"/>
                        </a:lnSpc>
                      </a:pPr>
                      <a:r>
                        <a:rPr dirty="0" sz="2800">
                          <a:latin typeface="Calibri"/>
                          <a:cs typeface="Calibri"/>
                        </a:rPr>
                        <a:t>5</a:t>
                      </a:r>
                      <a:r>
                        <a:rPr dirty="0" sz="28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800" spc="-50">
                          <a:latin typeface="Calibri"/>
                          <a:cs typeface="Calibri"/>
                        </a:rPr>
                        <a:t>%</a:t>
                      </a:r>
                      <a:endParaRPr sz="28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147320">
                        <a:lnSpc>
                          <a:spcPts val="2885"/>
                        </a:lnSpc>
                      </a:pPr>
                      <a:r>
                        <a:rPr dirty="0" sz="2800" spc="-10" b="1">
                          <a:latin typeface="Calibri"/>
                          <a:cs typeface="Calibri"/>
                        </a:rPr>
                        <a:t>upplåtelseinsats</a:t>
                      </a:r>
                      <a:endParaRPr sz="28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168910">
                        <a:lnSpc>
                          <a:spcPts val="2885"/>
                        </a:lnSpc>
                      </a:pPr>
                      <a:r>
                        <a:rPr dirty="0" sz="2800">
                          <a:latin typeface="Calibri"/>
                          <a:cs typeface="Calibri"/>
                        </a:rPr>
                        <a:t>0</a:t>
                      </a:r>
                      <a:r>
                        <a:rPr dirty="0" sz="28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800" spc="-50">
                          <a:latin typeface="Calibri"/>
                          <a:cs typeface="Calibri"/>
                        </a:rPr>
                        <a:t>%</a:t>
                      </a:r>
                      <a:endParaRPr sz="28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</a:tr>
            </a:tbl>
          </a:graphicData>
        </a:graphic>
      </p:graphicFrame>
      <p:sp>
        <p:nvSpPr>
          <p:cNvPr id="5" name="object 5" descr=""/>
          <p:cNvSpPr txBox="1"/>
          <p:nvPr/>
        </p:nvSpPr>
        <p:spPr>
          <a:xfrm>
            <a:off x="528319" y="6367983"/>
            <a:ext cx="9320530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>
                <a:solidFill>
                  <a:srgbClr val="808080"/>
                </a:solidFill>
                <a:latin typeface="Calibri"/>
                <a:cs typeface="Calibri"/>
              </a:rPr>
              <a:t>”SKB</a:t>
            </a:r>
            <a:r>
              <a:rPr dirty="0" sz="2400" spc="-40">
                <a:solidFill>
                  <a:srgbClr val="808080"/>
                </a:solidFill>
                <a:latin typeface="Calibri"/>
                <a:cs typeface="Calibri"/>
              </a:rPr>
              <a:t> </a:t>
            </a:r>
            <a:r>
              <a:rPr dirty="0" sz="2400">
                <a:solidFill>
                  <a:srgbClr val="808080"/>
                </a:solidFill>
                <a:latin typeface="Calibri"/>
                <a:cs typeface="Calibri"/>
              </a:rPr>
              <a:t>har</a:t>
            </a:r>
            <a:r>
              <a:rPr dirty="0" sz="2400" spc="-40">
                <a:solidFill>
                  <a:srgbClr val="808080"/>
                </a:solidFill>
                <a:latin typeface="Calibri"/>
                <a:cs typeface="Calibri"/>
              </a:rPr>
              <a:t> </a:t>
            </a:r>
            <a:r>
              <a:rPr dirty="0" sz="2400">
                <a:solidFill>
                  <a:srgbClr val="808080"/>
                </a:solidFill>
                <a:latin typeface="Calibri"/>
                <a:cs typeface="Calibri"/>
              </a:rPr>
              <a:t>inga</a:t>
            </a:r>
            <a:r>
              <a:rPr dirty="0" sz="2400" spc="-45">
                <a:solidFill>
                  <a:srgbClr val="808080"/>
                </a:solidFill>
                <a:latin typeface="Calibri"/>
                <a:cs typeface="Calibri"/>
              </a:rPr>
              <a:t> </a:t>
            </a:r>
            <a:r>
              <a:rPr dirty="0" sz="2400" spc="-10">
                <a:solidFill>
                  <a:srgbClr val="808080"/>
                </a:solidFill>
                <a:latin typeface="Calibri"/>
                <a:cs typeface="Calibri"/>
              </a:rPr>
              <a:t>lägenheter</a:t>
            </a:r>
            <a:r>
              <a:rPr dirty="0" sz="2400" spc="-40">
                <a:solidFill>
                  <a:srgbClr val="808080"/>
                </a:solidFill>
                <a:latin typeface="Calibri"/>
                <a:cs typeface="Calibri"/>
              </a:rPr>
              <a:t> </a:t>
            </a:r>
            <a:r>
              <a:rPr dirty="0" sz="2400">
                <a:solidFill>
                  <a:srgbClr val="808080"/>
                </a:solidFill>
                <a:latin typeface="Calibri"/>
                <a:cs typeface="Calibri"/>
              </a:rPr>
              <a:t>med</a:t>
            </a:r>
            <a:r>
              <a:rPr dirty="0" sz="2400" spc="-40">
                <a:solidFill>
                  <a:srgbClr val="808080"/>
                </a:solidFill>
                <a:latin typeface="Calibri"/>
                <a:cs typeface="Calibri"/>
              </a:rPr>
              <a:t> </a:t>
            </a:r>
            <a:r>
              <a:rPr dirty="0" sz="2400">
                <a:solidFill>
                  <a:srgbClr val="808080"/>
                </a:solidFill>
                <a:latin typeface="Calibri"/>
                <a:cs typeface="Calibri"/>
              </a:rPr>
              <a:t>dålig</a:t>
            </a:r>
            <a:r>
              <a:rPr dirty="0" sz="2400" spc="-35">
                <a:solidFill>
                  <a:srgbClr val="808080"/>
                </a:solidFill>
                <a:latin typeface="Calibri"/>
                <a:cs typeface="Calibri"/>
              </a:rPr>
              <a:t> </a:t>
            </a:r>
            <a:r>
              <a:rPr dirty="0" sz="2400" spc="-10">
                <a:solidFill>
                  <a:srgbClr val="808080"/>
                </a:solidFill>
                <a:latin typeface="Calibri"/>
                <a:cs typeface="Calibri"/>
              </a:rPr>
              <a:t>standard</a:t>
            </a:r>
            <a:r>
              <a:rPr dirty="0" sz="2400" spc="-45">
                <a:solidFill>
                  <a:srgbClr val="808080"/>
                </a:solidFill>
                <a:latin typeface="Calibri"/>
                <a:cs typeface="Calibri"/>
              </a:rPr>
              <a:t> </a:t>
            </a:r>
            <a:r>
              <a:rPr dirty="0" sz="2400">
                <a:solidFill>
                  <a:srgbClr val="808080"/>
                </a:solidFill>
                <a:latin typeface="Calibri"/>
                <a:cs typeface="Calibri"/>
              </a:rPr>
              <a:t>utan</a:t>
            </a:r>
            <a:r>
              <a:rPr dirty="0" sz="2400" spc="-45">
                <a:solidFill>
                  <a:srgbClr val="808080"/>
                </a:solidFill>
                <a:latin typeface="Calibri"/>
                <a:cs typeface="Calibri"/>
              </a:rPr>
              <a:t> </a:t>
            </a:r>
            <a:r>
              <a:rPr dirty="0" sz="2400">
                <a:solidFill>
                  <a:srgbClr val="808080"/>
                </a:solidFill>
                <a:latin typeface="Calibri"/>
                <a:cs typeface="Calibri"/>
              </a:rPr>
              <a:t>har</a:t>
            </a:r>
            <a:r>
              <a:rPr dirty="0" sz="2400" spc="-40">
                <a:solidFill>
                  <a:srgbClr val="808080"/>
                </a:solidFill>
                <a:latin typeface="Calibri"/>
                <a:cs typeface="Calibri"/>
              </a:rPr>
              <a:t> </a:t>
            </a:r>
            <a:r>
              <a:rPr dirty="0" sz="2400">
                <a:solidFill>
                  <a:srgbClr val="808080"/>
                </a:solidFill>
                <a:latin typeface="Calibri"/>
                <a:cs typeface="Calibri"/>
              </a:rPr>
              <a:t>en</a:t>
            </a:r>
            <a:r>
              <a:rPr dirty="0" sz="2400" spc="-45">
                <a:solidFill>
                  <a:srgbClr val="808080"/>
                </a:solidFill>
                <a:latin typeface="Calibri"/>
                <a:cs typeface="Calibri"/>
              </a:rPr>
              <a:t> </a:t>
            </a:r>
            <a:r>
              <a:rPr dirty="0" sz="2400">
                <a:solidFill>
                  <a:srgbClr val="808080"/>
                </a:solidFill>
                <a:latin typeface="Calibri"/>
                <a:cs typeface="Calibri"/>
              </a:rPr>
              <a:t>mindre</a:t>
            </a:r>
            <a:r>
              <a:rPr dirty="0" sz="2400" spc="-35">
                <a:solidFill>
                  <a:srgbClr val="808080"/>
                </a:solidFill>
                <a:latin typeface="Calibri"/>
                <a:cs typeface="Calibri"/>
              </a:rPr>
              <a:t> </a:t>
            </a:r>
            <a:r>
              <a:rPr dirty="0" sz="2400" spc="-10">
                <a:solidFill>
                  <a:srgbClr val="808080"/>
                </a:solidFill>
                <a:latin typeface="Calibri"/>
                <a:cs typeface="Calibri"/>
              </a:rPr>
              <a:t>variation.”</a:t>
            </a:r>
            <a:endParaRPr sz="2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28319" y="648970"/>
            <a:ext cx="8617585" cy="1407160"/>
          </a:xfrm>
          <a:prstGeom prst="rect"/>
        </p:spPr>
        <p:txBody>
          <a:bodyPr wrap="square" lIns="0" tIns="61594" rIns="0" bIns="0" rtlCol="0" vert="horz">
            <a:spAutoFit/>
          </a:bodyPr>
          <a:lstStyle/>
          <a:p>
            <a:pPr algn="just" marL="12700" marR="5080">
              <a:lnSpc>
                <a:spcPts val="3520"/>
              </a:lnSpc>
              <a:spcBef>
                <a:spcPts val="484"/>
              </a:spcBef>
            </a:pPr>
            <a:r>
              <a:rPr dirty="0" sz="3200">
                <a:solidFill>
                  <a:srgbClr val="0000FF"/>
                </a:solidFill>
              </a:rPr>
              <a:t>Motion</a:t>
            </a:r>
            <a:r>
              <a:rPr dirty="0" sz="3200" spc="-40">
                <a:solidFill>
                  <a:srgbClr val="0000FF"/>
                </a:solidFill>
              </a:rPr>
              <a:t> </a:t>
            </a:r>
            <a:r>
              <a:rPr dirty="0" sz="3200">
                <a:solidFill>
                  <a:srgbClr val="0000FF"/>
                </a:solidFill>
              </a:rPr>
              <a:t>26.</a:t>
            </a:r>
            <a:r>
              <a:rPr dirty="0" sz="3200" spc="-50">
                <a:solidFill>
                  <a:srgbClr val="0000FF"/>
                </a:solidFill>
              </a:rPr>
              <a:t> </a:t>
            </a:r>
            <a:r>
              <a:rPr dirty="0" sz="3200" spc="-10"/>
              <a:t>Hyreshöjningsfördelningsmodellen</a:t>
            </a:r>
            <a:r>
              <a:rPr dirty="0" sz="3200" spc="-35"/>
              <a:t> </a:t>
            </a:r>
            <a:r>
              <a:rPr dirty="0" sz="3200" spc="-25"/>
              <a:t>bör </a:t>
            </a:r>
            <a:r>
              <a:rPr dirty="0" sz="3200"/>
              <a:t>bestämma</a:t>
            </a:r>
            <a:r>
              <a:rPr dirty="0" sz="3200" spc="-60"/>
              <a:t> </a:t>
            </a:r>
            <a:r>
              <a:rPr dirty="0" sz="3200" spc="-10"/>
              <a:t>hyreshöjningen</a:t>
            </a:r>
            <a:r>
              <a:rPr dirty="0" sz="3200" spc="-55"/>
              <a:t> </a:t>
            </a:r>
            <a:r>
              <a:rPr dirty="0" sz="3200"/>
              <a:t>i</a:t>
            </a:r>
            <a:r>
              <a:rPr dirty="0" sz="3200" spc="-55"/>
              <a:t> </a:t>
            </a:r>
            <a:r>
              <a:rPr dirty="0" sz="3200"/>
              <a:t>procent</a:t>
            </a:r>
            <a:r>
              <a:rPr dirty="0" sz="3200" spc="-50"/>
              <a:t> </a:t>
            </a:r>
            <a:r>
              <a:rPr dirty="0" sz="3200"/>
              <a:t>–</a:t>
            </a:r>
            <a:r>
              <a:rPr dirty="0" sz="3200" spc="-60"/>
              <a:t> </a:t>
            </a:r>
            <a:r>
              <a:rPr dirty="0" sz="3200"/>
              <a:t>inte</a:t>
            </a:r>
            <a:r>
              <a:rPr dirty="0" sz="3200" spc="-75"/>
              <a:t> </a:t>
            </a:r>
            <a:r>
              <a:rPr dirty="0" sz="3200"/>
              <a:t>i</a:t>
            </a:r>
            <a:r>
              <a:rPr dirty="0" sz="3200" spc="-60"/>
              <a:t> </a:t>
            </a:r>
            <a:r>
              <a:rPr dirty="0" sz="3200" spc="-20"/>
              <a:t>kronor, </a:t>
            </a:r>
            <a:r>
              <a:rPr dirty="0" sz="3200"/>
              <a:t>vilket</a:t>
            </a:r>
            <a:r>
              <a:rPr dirty="0" sz="3200" spc="-55"/>
              <a:t> </a:t>
            </a:r>
            <a:r>
              <a:rPr dirty="0" sz="3200"/>
              <a:t>gynnar</a:t>
            </a:r>
            <a:r>
              <a:rPr dirty="0" sz="3200" spc="-55"/>
              <a:t> </a:t>
            </a:r>
            <a:r>
              <a:rPr dirty="0" sz="3200"/>
              <a:t>vissa</a:t>
            </a:r>
            <a:r>
              <a:rPr dirty="0" sz="3200" spc="-70"/>
              <a:t> </a:t>
            </a:r>
            <a:r>
              <a:rPr dirty="0" sz="3200"/>
              <a:t>kvarter</a:t>
            </a:r>
            <a:r>
              <a:rPr dirty="0" sz="3200" spc="-55"/>
              <a:t> </a:t>
            </a:r>
            <a:r>
              <a:rPr dirty="0" sz="3200"/>
              <a:t>och</a:t>
            </a:r>
            <a:r>
              <a:rPr dirty="0" sz="3200" spc="-50"/>
              <a:t> </a:t>
            </a:r>
            <a:r>
              <a:rPr dirty="0" sz="3200"/>
              <a:t>missgynnar</a:t>
            </a:r>
            <a:r>
              <a:rPr dirty="0" sz="3200" spc="-60"/>
              <a:t> </a:t>
            </a:r>
            <a:r>
              <a:rPr dirty="0" sz="3200" spc="-10"/>
              <a:t>andra</a:t>
            </a:r>
            <a:endParaRPr sz="3200"/>
          </a:p>
        </p:txBody>
      </p:sp>
      <p:sp>
        <p:nvSpPr>
          <p:cNvPr id="3" name="object 3" descr=""/>
          <p:cNvSpPr/>
          <p:nvPr/>
        </p:nvSpPr>
        <p:spPr>
          <a:xfrm>
            <a:off x="4961255" y="2287777"/>
            <a:ext cx="701675" cy="442595"/>
          </a:xfrm>
          <a:custGeom>
            <a:avLst/>
            <a:gdLst/>
            <a:ahLst/>
            <a:cxnLst/>
            <a:rect l="l" t="t" r="r" b="b"/>
            <a:pathLst>
              <a:path w="701675" h="442594">
                <a:moveTo>
                  <a:pt x="701294" y="27508"/>
                </a:moveTo>
                <a:lnTo>
                  <a:pt x="673862" y="27508"/>
                </a:lnTo>
                <a:lnTo>
                  <a:pt x="673862" y="414909"/>
                </a:lnTo>
                <a:lnTo>
                  <a:pt x="27432" y="414909"/>
                </a:lnTo>
                <a:lnTo>
                  <a:pt x="27432" y="27508"/>
                </a:lnTo>
                <a:lnTo>
                  <a:pt x="0" y="27508"/>
                </a:lnTo>
                <a:lnTo>
                  <a:pt x="0" y="414909"/>
                </a:lnTo>
                <a:lnTo>
                  <a:pt x="0" y="442341"/>
                </a:lnTo>
                <a:lnTo>
                  <a:pt x="27432" y="442341"/>
                </a:lnTo>
                <a:lnTo>
                  <a:pt x="673862" y="442341"/>
                </a:lnTo>
                <a:lnTo>
                  <a:pt x="701294" y="442341"/>
                </a:lnTo>
                <a:lnTo>
                  <a:pt x="701294" y="414909"/>
                </a:lnTo>
                <a:lnTo>
                  <a:pt x="701294" y="27508"/>
                </a:lnTo>
                <a:close/>
              </a:path>
              <a:path w="701675" h="442594">
                <a:moveTo>
                  <a:pt x="701294" y="0"/>
                </a:moveTo>
                <a:lnTo>
                  <a:pt x="673912" y="0"/>
                </a:lnTo>
                <a:lnTo>
                  <a:pt x="27432" y="0"/>
                </a:lnTo>
                <a:lnTo>
                  <a:pt x="0" y="0"/>
                </a:lnTo>
                <a:lnTo>
                  <a:pt x="0" y="27432"/>
                </a:lnTo>
                <a:lnTo>
                  <a:pt x="27432" y="27432"/>
                </a:lnTo>
                <a:lnTo>
                  <a:pt x="673862" y="27432"/>
                </a:lnTo>
                <a:lnTo>
                  <a:pt x="701294" y="27432"/>
                </a:lnTo>
                <a:lnTo>
                  <a:pt x="701294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 descr=""/>
          <p:cNvSpPr txBox="1"/>
          <p:nvPr/>
        </p:nvSpPr>
        <p:spPr>
          <a:xfrm>
            <a:off x="528319" y="2251075"/>
            <a:ext cx="9764395" cy="31267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ts val="3320"/>
              </a:lnSpc>
              <a:spcBef>
                <a:spcPts val="95"/>
              </a:spcBef>
            </a:pPr>
            <a:r>
              <a:rPr dirty="0" sz="2800">
                <a:latin typeface="Calibri"/>
                <a:cs typeface="Calibri"/>
              </a:rPr>
              <a:t>En</a:t>
            </a:r>
            <a:r>
              <a:rPr dirty="0" sz="2800" spc="-50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av</a:t>
            </a:r>
            <a:r>
              <a:rPr dirty="0" sz="2800" spc="-45">
                <a:latin typeface="Calibri"/>
                <a:cs typeface="Calibri"/>
              </a:rPr>
              <a:t> </a:t>
            </a:r>
            <a:r>
              <a:rPr dirty="0" sz="2800" spc="-10">
                <a:latin typeface="Calibri"/>
                <a:cs typeface="Calibri"/>
              </a:rPr>
              <a:t>faktorerna</a:t>
            </a:r>
            <a:r>
              <a:rPr dirty="0" sz="2800" spc="-45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i</a:t>
            </a:r>
            <a:r>
              <a:rPr dirty="0" sz="2800" spc="-35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modellen</a:t>
            </a:r>
            <a:r>
              <a:rPr dirty="0" sz="2800" spc="-20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är</a:t>
            </a:r>
            <a:r>
              <a:rPr dirty="0" sz="2800" spc="160">
                <a:latin typeface="Calibri"/>
                <a:cs typeface="Calibri"/>
              </a:rPr>
              <a:t> </a:t>
            </a:r>
            <a:r>
              <a:rPr dirty="0" sz="2800" spc="-10" b="1">
                <a:latin typeface="Calibri"/>
                <a:cs typeface="Calibri"/>
              </a:rPr>
              <a:t>hyra</a:t>
            </a:r>
            <a:r>
              <a:rPr dirty="0" sz="2800" spc="-10">
                <a:latin typeface="Calibri"/>
                <a:cs typeface="Calibri"/>
              </a:rPr>
              <a:t>:</a:t>
            </a:r>
            <a:endParaRPr sz="2800">
              <a:latin typeface="Calibri"/>
              <a:cs typeface="Calibri"/>
            </a:endParaRPr>
          </a:p>
          <a:p>
            <a:pPr marL="12700" marR="377190">
              <a:lnSpc>
                <a:spcPts val="3080"/>
              </a:lnSpc>
              <a:spcBef>
                <a:spcPts val="295"/>
              </a:spcBef>
            </a:pPr>
            <a:r>
              <a:rPr dirty="0" sz="2800">
                <a:latin typeface="Calibri"/>
                <a:cs typeface="Calibri"/>
              </a:rPr>
              <a:t>kvarter</a:t>
            </a:r>
            <a:r>
              <a:rPr dirty="0" sz="2800" spc="-75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med</a:t>
            </a:r>
            <a:r>
              <a:rPr dirty="0" sz="2800" spc="-70">
                <a:latin typeface="Calibri"/>
                <a:cs typeface="Calibri"/>
              </a:rPr>
              <a:t> </a:t>
            </a:r>
            <a:r>
              <a:rPr dirty="0" sz="2800" b="1">
                <a:solidFill>
                  <a:srgbClr val="0000FF"/>
                </a:solidFill>
                <a:latin typeface="Calibri"/>
                <a:cs typeface="Calibri"/>
              </a:rPr>
              <a:t>låg</a:t>
            </a:r>
            <a:r>
              <a:rPr dirty="0" sz="2800" spc="-65" b="1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hyra</a:t>
            </a:r>
            <a:r>
              <a:rPr dirty="0" sz="2800" spc="-65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får</a:t>
            </a:r>
            <a:r>
              <a:rPr dirty="0" sz="2800" spc="-60">
                <a:latin typeface="Calibri"/>
                <a:cs typeface="Calibri"/>
              </a:rPr>
              <a:t> </a:t>
            </a:r>
            <a:r>
              <a:rPr dirty="0" sz="2800" b="1">
                <a:solidFill>
                  <a:srgbClr val="FF0000"/>
                </a:solidFill>
                <a:latin typeface="Calibri"/>
                <a:cs typeface="Calibri"/>
              </a:rPr>
              <a:t>högre</a:t>
            </a:r>
            <a:r>
              <a:rPr dirty="0" sz="2800" spc="-70" b="1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poäng</a:t>
            </a:r>
            <a:r>
              <a:rPr dirty="0" sz="2800" spc="-75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och</a:t>
            </a:r>
            <a:r>
              <a:rPr dirty="0" sz="2800" spc="-70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därmed</a:t>
            </a:r>
            <a:r>
              <a:rPr dirty="0" sz="2800" spc="-60">
                <a:latin typeface="Calibri"/>
                <a:cs typeface="Calibri"/>
              </a:rPr>
              <a:t> </a:t>
            </a:r>
            <a:r>
              <a:rPr dirty="0" sz="2800" b="1">
                <a:solidFill>
                  <a:srgbClr val="FF0000"/>
                </a:solidFill>
                <a:latin typeface="Calibri"/>
                <a:cs typeface="Calibri"/>
              </a:rPr>
              <a:t>högre</a:t>
            </a:r>
            <a:r>
              <a:rPr dirty="0" sz="2800" spc="-70" b="1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dirty="0" sz="2800" spc="-10">
                <a:latin typeface="Calibri"/>
                <a:cs typeface="Calibri"/>
              </a:rPr>
              <a:t>höjning, </a:t>
            </a:r>
            <a:r>
              <a:rPr dirty="0" sz="2800">
                <a:latin typeface="Calibri"/>
                <a:cs typeface="Calibri"/>
              </a:rPr>
              <a:t>kvarter</a:t>
            </a:r>
            <a:r>
              <a:rPr dirty="0" sz="2800" spc="-80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med</a:t>
            </a:r>
            <a:r>
              <a:rPr dirty="0" sz="2800" spc="-80">
                <a:latin typeface="Calibri"/>
                <a:cs typeface="Calibri"/>
              </a:rPr>
              <a:t> </a:t>
            </a:r>
            <a:r>
              <a:rPr dirty="0" sz="2800" b="1">
                <a:solidFill>
                  <a:srgbClr val="FF0000"/>
                </a:solidFill>
                <a:latin typeface="Calibri"/>
                <a:cs typeface="Calibri"/>
              </a:rPr>
              <a:t>hög</a:t>
            </a:r>
            <a:r>
              <a:rPr dirty="0" sz="2800" spc="-70" b="1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hyra</a:t>
            </a:r>
            <a:r>
              <a:rPr dirty="0" sz="2800" spc="-75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får</a:t>
            </a:r>
            <a:r>
              <a:rPr dirty="0" sz="2800" spc="-65">
                <a:latin typeface="Calibri"/>
                <a:cs typeface="Calibri"/>
              </a:rPr>
              <a:t> </a:t>
            </a:r>
            <a:r>
              <a:rPr dirty="0" sz="2800" b="1">
                <a:solidFill>
                  <a:srgbClr val="0000FF"/>
                </a:solidFill>
                <a:latin typeface="Calibri"/>
                <a:cs typeface="Calibri"/>
              </a:rPr>
              <a:t>lägre</a:t>
            </a:r>
            <a:r>
              <a:rPr dirty="0" sz="2800" spc="-65" b="1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poäng</a:t>
            </a:r>
            <a:r>
              <a:rPr dirty="0" sz="2800" spc="-75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och</a:t>
            </a:r>
            <a:r>
              <a:rPr dirty="0" sz="2800" spc="-75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därmed</a:t>
            </a:r>
            <a:r>
              <a:rPr dirty="0" sz="2800" spc="-75">
                <a:latin typeface="Calibri"/>
                <a:cs typeface="Calibri"/>
              </a:rPr>
              <a:t> </a:t>
            </a:r>
            <a:r>
              <a:rPr dirty="0" sz="2800" b="1">
                <a:solidFill>
                  <a:srgbClr val="0000FF"/>
                </a:solidFill>
                <a:latin typeface="Calibri"/>
                <a:cs typeface="Calibri"/>
              </a:rPr>
              <a:t>lägre</a:t>
            </a:r>
            <a:r>
              <a:rPr dirty="0" sz="2800" spc="-60" b="1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sz="2800" spc="-10">
                <a:latin typeface="Calibri"/>
                <a:cs typeface="Calibri"/>
              </a:rPr>
              <a:t>höjning.</a:t>
            </a:r>
            <a:endParaRPr sz="2800">
              <a:latin typeface="Calibri"/>
              <a:cs typeface="Calibri"/>
            </a:endParaRPr>
          </a:p>
          <a:p>
            <a:pPr marL="12700" marR="5080">
              <a:lnSpc>
                <a:spcPts val="3070"/>
              </a:lnSpc>
              <a:spcBef>
                <a:spcPts val="1200"/>
              </a:spcBef>
            </a:pPr>
            <a:r>
              <a:rPr dirty="0" sz="2800" spc="-20" b="1">
                <a:solidFill>
                  <a:srgbClr val="6F2F9F"/>
                </a:solidFill>
                <a:latin typeface="Calibri"/>
                <a:cs typeface="Calibri"/>
              </a:rPr>
              <a:t>Men</a:t>
            </a:r>
            <a:r>
              <a:rPr dirty="0" sz="2800" spc="-110" b="1">
                <a:solidFill>
                  <a:srgbClr val="6F2F9F"/>
                </a:solidFill>
                <a:latin typeface="Calibri"/>
                <a:cs typeface="Calibri"/>
              </a:rPr>
              <a:t> </a:t>
            </a:r>
            <a:r>
              <a:rPr dirty="0" sz="2800" spc="-45">
                <a:latin typeface="Calibri"/>
                <a:cs typeface="Calibri"/>
              </a:rPr>
              <a:t>modellens</a:t>
            </a:r>
            <a:r>
              <a:rPr dirty="0" sz="2800" spc="-105">
                <a:latin typeface="Calibri"/>
                <a:cs typeface="Calibri"/>
              </a:rPr>
              <a:t> </a:t>
            </a:r>
            <a:r>
              <a:rPr dirty="0" sz="2800" spc="-45" b="1">
                <a:latin typeface="Calibri"/>
                <a:cs typeface="Calibri"/>
              </a:rPr>
              <a:t>totalpoäng</a:t>
            </a:r>
            <a:r>
              <a:rPr dirty="0" sz="2800" spc="-105" b="1">
                <a:latin typeface="Calibri"/>
                <a:cs typeface="Calibri"/>
              </a:rPr>
              <a:t> </a:t>
            </a:r>
            <a:r>
              <a:rPr dirty="0" sz="2800" spc="-60">
                <a:latin typeface="Calibri"/>
                <a:cs typeface="Calibri"/>
              </a:rPr>
              <a:t>används</a:t>
            </a:r>
            <a:r>
              <a:rPr dirty="0" sz="2800" spc="-100">
                <a:latin typeface="Calibri"/>
                <a:cs typeface="Calibri"/>
              </a:rPr>
              <a:t> </a:t>
            </a:r>
            <a:r>
              <a:rPr dirty="0" sz="2800" spc="-40">
                <a:latin typeface="Calibri"/>
                <a:cs typeface="Calibri"/>
              </a:rPr>
              <a:t>som</a:t>
            </a:r>
            <a:r>
              <a:rPr dirty="0" sz="2800" spc="-120">
                <a:latin typeface="Calibri"/>
                <a:cs typeface="Calibri"/>
              </a:rPr>
              <a:t> </a:t>
            </a:r>
            <a:r>
              <a:rPr dirty="0" sz="2800" spc="-45" b="1">
                <a:latin typeface="Calibri"/>
                <a:cs typeface="Calibri"/>
              </a:rPr>
              <a:t>procent</a:t>
            </a:r>
            <a:r>
              <a:rPr dirty="0" sz="2800" spc="-105" b="1">
                <a:latin typeface="Calibri"/>
                <a:cs typeface="Calibri"/>
              </a:rPr>
              <a:t> </a:t>
            </a:r>
            <a:r>
              <a:rPr dirty="0" sz="2800" spc="-10">
                <a:latin typeface="Calibri"/>
                <a:cs typeface="Calibri"/>
              </a:rPr>
              <a:t>av</a:t>
            </a:r>
            <a:r>
              <a:rPr dirty="0" sz="2800" spc="-114">
                <a:latin typeface="Calibri"/>
                <a:cs typeface="Calibri"/>
              </a:rPr>
              <a:t> </a:t>
            </a:r>
            <a:r>
              <a:rPr dirty="0" sz="2800" spc="-20">
                <a:latin typeface="Calibri"/>
                <a:cs typeface="Calibri"/>
              </a:rPr>
              <a:t>den</a:t>
            </a:r>
            <a:r>
              <a:rPr dirty="0" sz="2800" spc="-100">
                <a:latin typeface="Calibri"/>
                <a:cs typeface="Calibri"/>
              </a:rPr>
              <a:t> </a:t>
            </a:r>
            <a:r>
              <a:rPr dirty="0" sz="2800" spc="-45">
                <a:latin typeface="Calibri"/>
                <a:cs typeface="Calibri"/>
              </a:rPr>
              <a:t>totala</a:t>
            </a:r>
            <a:r>
              <a:rPr dirty="0" sz="2800" spc="-105">
                <a:latin typeface="Calibri"/>
                <a:cs typeface="Calibri"/>
              </a:rPr>
              <a:t> </a:t>
            </a:r>
            <a:r>
              <a:rPr dirty="0" sz="2800" spc="-10">
                <a:latin typeface="Calibri"/>
                <a:cs typeface="Calibri"/>
              </a:rPr>
              <a:t>hyres- </a:t>
            </a:r>
            <a:r>
              <a:rPr dirty="0" sz="2800" spc="-50">
                <a:latin typeface="Calibri"/>
                <a:cs typeface="Calibri"/>
              </a:rPr>
              <a:t>höjningen</a:t>
            </a:r>
            <a:r>
              <a:rPr dirty="0" sz="2800" spc="-110">
                <a:latin typeface="Calibri"/>
                <a:cs typeface="Calibri"/>
              </a:rPr>
              <a:t> </a:t>
            </a:r>
            <a:r>
              <a:rPr dirty="0" sz="2800" spc="-40">
                <a:latin typeface="Calibri"/>
                <a:cs typeface="Calibri"/>
              </a:rPr>
              <a:t>för</a:t>
            </a:r>
            <a:r>
              <a:rPr dirty="0" sz="2800" spc="-90">
                <a:latin typeface="Calibri"/>
                <a:cs typeface="Calibri"/>
              </a:rPr>
              <a:t> </a:t>
            </a:r>
            <a:r>
              <a:rPr dirty="0" sz="2800" spc="-45">
                <a:latin typeface="Calibri"/>
                <a:cs typeface="Calibri"/>
              </a:rPr>
              <a:t>att</a:t>
            </a:r>
            <a:r>
              <a:rPr dirty="0" sz="2800" spc="-105">
                <a:latin typeface="Calibri"/>
                <a:cs typeface="Calibri"/>
              </a:rPr>
              <a:t> </a:t>
            </a:r>
            <a:r>
              <a:rPr dirty="0" sz="2800" spc="-50">
                <a:latin typeface="Calibri"/>
                <a:cs typeface="Calibri"/>
              </a:rPr>
              <a:t>räkna</a:t>
            </a:r>
            <a:r>
              <a:rPr dirty="0" sz="2800" spc="-85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ut</a:t>
            </a:r>
            <a:r>
              <a:rPr dirty="0" sz="2800" spc="-100">
                <a:latin typeface="Calibri"/>
                <a:cs typeface="Calibri"/>
              </a:rPr>
              <a:t> </a:t>
            </a:r>
            <a:r>
              <a:rPr dirty="0" sz="2800" spc="-50">
                <a:latin typeface="Calibri"/>
                <a:cs typeface="Calibri"/>
              </a:rPr>
              <a:t>respektive</a:t>
            </a:r>
            <a:r>
              <a:rPr dirty="0" sz="2800" spc="-90">
                <a:latin typeface="Calibri"/>
                <a:cs typeface="Calibri"/>
              </a:rPr>
              <a:t> </a:t>
            </a:r>
            <a:r>
              <a:rPr dirty="0" sz="2800" spc="-55">
                <a:latin typeface="Calibri"/>
                <a:cs typeface="Calibri"/>
              </a:rPr>
              <a:t>kvarters</a:t>
            </a:r>
            <a:r>
              <a:rPr dirty="0" sz="2800" spc="-90">
                <a:latin typeface="Calibri"/>
                <a:cs typeface="Calibri"/>
              </a:rPr>
              <a:t> </a:t>
            </a:r>
            <a:r>
              <a:rPr dirty="0" sz="2800" spc="-55">
                <a:latin typeface="Calibri"/>
                <a:cs typeface="Calibri"/>
              </a:rPr>
              <a:t>hyreshöjning</a:t>
            </a:r>
            <a:r>
              <a:rPr dirty="0" sz="2800" spc="-85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i</a:t>
            </a:r>
            <a:r>
              <a:rPr dirty="0" sz="2800" spc="-105">
                <a:latin typeface="Calibri"/>
                <a:cs typeface="Calibri"/>
              </a:rPr>
              <a:t> </a:t>
            </a:r>
            <a:r>
              <a:rPr dirty="0" sz="2800" spc="-10" b="1">
                <a:latin typeface="Calibri"/>
                <a:cs typeface="Calibri"/>
              </a:rPr>
              <a:t>kronor</a:t>
            </a:r>
            <a:r>
              <a:rPr dirty="0" sz="2800" spc="-10">
                <a:latin typeface="Calibri"/>
                <a:cs typeface="Calibri"/>
              </a:rPr>
              <a:t>.</a:t>
            </a:r>
            <a:endParaRPr sz="2800">
              <a:latin typeface="Calibri"/>
              <a:cs typeface="Calibri"/>
            </a:endParaRPr>
          </a:p>
          <a:p>
            <a:pPr marL="12700" marR="422275">
              <a:lnSpc>
                <a:spcPts val="3070"/>
              </a:lnSpc>
              <a:spcBef>
                <a:spcPts val="1220"/>
              </a:spcBef>
            </a:pPr>
            <a:r>
              <a:rPr dirty="0" sz="2800" spc="-10">
                <a:latin typeface="Calibri"/>
                <a:cs typeface="Calibri"/>
              </a:rPr>
              <a:t>Kvarter</a:t>
            </a:r>
            <a:r>
              <a:rPr dirty="0" sz="2800" spc="-90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med</a:t>
            </a:r>
            <a:r>
              <a:rPr dirty="0" sz="2800" spc="-90">
                <a:latin typeface="Calibri"/>
                <a:cs typeface="Calibri"/>
              </a:rPr>
              <a:t> </a:t>
            </a:r>
            <a:r>
              <a:rPr dirty="0" sz="2800" b="1">
                <a:solidFill>
                  <a:srgbClr val="0000FF"/>
                </a:solidFill>
                <a:latin typeface="Calibri"/>
                <a:cs typeface="Calibri"/>
              </a:rPr>
              <a:t>låg</a:t>
            </a:r>
            <a:r>
              <a:rPr dirty="0" sz="2800" spc="-80" b="1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hyra</a:t>
            </a:r>
            <a:r>
              <a:rPr dirty="0" sz="2800" spc="-85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får</a:t>
            </a:r>
            <a:r>
              <a:rPr dirty="0" sz="2800" spc="-75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därmed</a:t>
            </a:r>
            <a:r>
              <a:rPr dirty="0" sz="2800" spc="-90">
                <a:latin typeface="Calibri"/>
                <a:cs typeface="Calibri"/>
              </a:rPr>
              <a:t> </a:t>
            </a:r>
            <a:r>
              <a:rPr dirty="0" sz="2800" b="1">
                <a:solidFill>
                  <a:srgbClr val="FF0000"/>
                </a:solidFill>
                <a:latin typeface="Calibri"/>
                <a:cs typeface="Calibri"/>
              </a:rPr>
              <a:t>ännu</a:t>
            </a:r>
            <a:r>
              <a:rPr dirty="0" sz="2800" spc="-85" b="1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dirty="0" sz="2800" b="1">
                <a:solidFill>
                  <a:srgbClr val="FF0000"/>
                </a:solidFill>
                <a:latin typeface="Calibri"/>
                <a:cs typeface="Calibri"/>
              </a:rPr>
              <a:t>högre</a:t>
            </a:r>
            <a:r>
              <a:rPr dirty="0" sz="2800" spc="-90" b="1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procentuell</a:t>
            </a:r>
            <a:r>
              <a:rPr dirty="0" sz="2800" spc="-85">
                <a:latin typeface="Calibri"/>
                <a:cs typeface="Calibri"/>
              </a:rPr>
              <a:t> </a:t>
            </a:r>
            <a:r>
              <a:rPr dirty="0" sz="2800" spc="-10">
                <a:latin typeface="Calibri"/>
                <a:cs typeface="Calibri"/>
              </a:rPr>
              <a:t>höjning </a:t>
            </a:r>
            <a:r>
              <a:rPr dirty="0" sz="2800">
                <a:latin typeface="Calibri"/>
                <a:cs typeface="Calibri"/>
              </a:rPr>
              <a:t>och</a:t>
            </a:r>
            <a:r>
              <a:rPr dirty="0" sz="2800" spc="-75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kvarter</a:t>
            </a:r>
            <a:r>
              <a:rPr dirty="0" sz="2800" spc="-70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med</a:t>
            </a:r>
            <a:r>
              <a:rPr dirty="0" sz="2800" spc="-65">
                <a:latin typeface="Calibri"/>
                <a:cs typeface="Calibri"/>
              </a:rPr>
              <a:t> </a:t>
            </a:r>
            <a:r>
              <a:rPr dirty="0" sz="2800" b="1">
                <a:solidFill>
                  <a:srgbClr val="FF0000"/>
                </a:solidFill>
                <a:latin typeface="Calibri"/>
                <a:cs typeface="Calibri"/>
              </a:rPr>
              <a:t>hög</a:t>
            </a:r>
            <a:r>
              <a:rPr dirty="0" sz="2800" spc="-60" b="1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hyra</a:t>
            </a:r>
            <a:r>
              <a:rPr dirty="0" sz="2800" spc="-65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får</a:t>
            </a:r>
            <a:r>
              <a:rPr dirty="0" sz="2800" spc="-60">
                <a:latin typeface="Calibri"/>
                <a:cs typeface="Calibri"/>
              </a:rPr>
              <a:t> </a:t>
            </a:r>
            <a:r>
              <a:rPr dirty="0" sz="2800" b="1">
                <a:solidFill>
                  <a:srgbClr val="0000FF"/>
                </a:solidFill>
                <a:latin typeface="Calibri"/>
                <a:cs typeface="Calibri"/>
              </a:rPr>
              <a:t>ännu</a:t>
            </a:r>
            <a:r>
              <a:rPr dirty="0" sz="2800" spc="-65" b="1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sz="2800" b="1">
                <a:solidFill>
                  <a:srgbClr val="0000FF"/>
                </a:solidFill>
                <a:latin typeface="Calibri"/>
                <a:cs typeface="Calibri"/>
              </a:rPr>
              <a:t>lägre</a:t>
            </a:r>
            <a:r>
              <a:rPr dirty="0" sz="2800" spc="-55" b="1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sz="2800" spc="-10">
                <a:latin typeface="Calibri"/>
                <a:cs typeface="Calibri"/>
              </a:rPr>
              <a:t>procentuell</a:t>
            </a:r>
            <a:r>
              <a:rPr dirty="0" sz="2800" spc="-65">
                <a:latin typeface="Calibri"/>
                <a:cs typeface="Calibri"/>
              </a:rPr>
              <a:t> </a:t>
            </a:r>
            <a:r>
              <a:rPr dirty="0" sz="2800" spc="-10">
                <a:latin typeface="Calibri"/>
                <a:cs typeface="Calibri"/>
              </a:rPr>
              <a:t>höjning.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8" name="object 8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1270" rIns="0" bIns="0" rtlCol="0" vert="horz">
            <a:spAutoFit/>
          </a:bodyPr>
          <a:lstStyle/>
          <a:p>
            <a:pPr marL="29209">
              <a:lnSpc>
                <a:spcPct val="100000"/>
              </a:lnSpc>
              <a:spcBef>
                <a:spcPts val="10"/>
              </a:spcBef>
            </a:pPr>
            <a:r>
              <a:rPr dirty="0" spc="-25"/>
              <a:t>1</a:t>
            </a:r>
            <a:r>
              <a:rPr dirty="0" spc="-25"/>
              <a:t>1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1733042" y="5546725"/>
            <a:ext cx="675640" cy="415290"/>
          </a:xfrm>
          <a:prstGeom prst="rect">
            <a:avLst/>
          </a:prstGeom>
          <a:ln w="27431">
            <a:solidFill>
              <a:srgbClr val="FF0000"/>
            </a:solidFill>
          </a:ln>
        </p:spPr>
        <p:txBody>
          <a:bodyPr wrap="square" lIns="0" tIns="0" rIns="0" bIns="0" rtlCol="0" vert="horz">
            <a:spAutoFit/>
          </a:bodyPr>
          <a:lstStyle/>
          <a:p>
            <a:pPr marL="13335">
              <a:lnSpc>
                <a:spcPts val="3060"/>
              </a:lnSpc>
            </a:pPr>
            <a:r>
              <a:rPr dirty="0" sz="2800" spc="-20" b="1">
                <a:latin typeface="Calibri"/>
                <a:cs typeface="Calibri"/>
              </a:rPr>
              <a:t>hyra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6" name="object 6" descr=""/>
          <p:cNvSpPr txBox="1"/>
          <p:nvPr/>
        </p:nvSpPr>
        <p:spPr>
          <a:xfrm>
            <a:off x="528319" y="5496305"/>
            <a:ext cx="9216390" cy="4521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1974214" algn="l"/>
              </a:tabLst>
            </a:pPr>
            <a:r>
              <a:rPr dirty="0" sz="2800" spc="-10">
                <a:latin typeface="Calibri"/>
                <a:cs typeface="Calibri"/>
              </a:rPr>
              <a:t>Faktorn</a:t>
            </a:r>
            <a:r>
              <a:rPr dirty="0" sz="2800">
                <a:latin typeface="Calibri"/>
                <a:cs typeface="Calibri"/>
              </a:rPr>
              <a:t>	i</a:t>
            </a:r>
            <a:r>
              <a:rPr dirty="0" sz="2800" spc="-40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modellen</a:t>
            </a:r>
            <a:r>
              <a:rPr dirty="0" sz="2800" spc="-25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–</a:t>
            </a:r>
            <a:r>
              <a:rPr dirty="0" sz="2800" spc="-40">
                <a:latin typeface="Calibri"/>
                <a:cs typeface="Calibri"/>
              </a:rPr>
              <a:t> </a:t>
            </a:r>
            <a:r>
              <a:rPr dirty="0" sz="2800" b="1">
                <a:latin typeface="Calibri"/>
                <a:cs typeface="Calibri"/>
              </a:rPr>
              <a:t>inte</a:t>
            </a:r>
            <a:r>
              <a:rPr dirty="0" sz="2800" spc="-45" b="1">
                <a:latin typeface="Calibri"/>
                <a:cs typeface="Calibri"/>
              </a:rPr>
              <a:t> </a:t>
            </a:r>
            <a:r>
              <a:rPr dirty="0" sz="2800" b="1">
                <a:latin typeface="Calibri"/>
                <a:cs typeface="Calibri"/>
              </a:rPr>
              <a:t>godkänd</a:t>
            </a:r>
            <a:r>
              <a:rPr dirty="0" sz="2800" spc="-30" b="1">
                <a:latin typeface="Calibri"/>
                <a:cs typeface="Calibri"/>
              </a:rPr>
              <a:t> </a:t>
            </a:r>
            <a:r>
              <a:rPr dirty="0" sz="2800" b="1">
                <a:latin typeface="Calibri"/>
                <a:cs typeface="Calibri"/>
              </a:rPr>
              <a:t>i</a:t>
            </a:r>
            <a:r>
              <a:rPr dirty="0" sz="2800" spc="-40" b="1">
                <a:latin typeface="Calibri"/>
                <a:cs typeface="Calibri"/>
              </a:rPr>
              <a:t> </a:t>
            </a:r>
            <a:r>
              <a:rPr dirty="0" sz="2800" b="1">
                <a:latin typeface="Calibri"/>
                <a:cs typeface="Calibri"/>
              </a:rPr>
              <a:t>§</a:t>
            </a:r>
            <a:r>
              <a:rPr dirty="0" sz="2800" spc="-30" b="1">
                <a:latin typeface="Calibri"/>
                <a:cs typeface="Calibri"/>
              </a:rPr>
              <a:t> </a:t>
            </a:r>
            <a:r>
              <a:rPr dirty="0" sz="2800" b="1">
                <a:latin typeface="Calibri"/>
                <a:cs typeface="Calibri"/>
              </a:rPr>
              <a:t>41</a:t>
            </a:r>
            <a:r>
              <a:rPr dirty="0" sz="2800" spc="-40" b="1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–</a:t>
            </a:r>
            <a:r>
              <a:rPr dirty="0" sz="2800" spc="-40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ger</a:t>
            </a:r>
            <a:r>
              <a:rPr dirty="0" sz="2800" spc="-40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alltså</a:t>
            </a:r>
            <a:r>
              <a:rPr dirty="0" sz="2800" spc="-35">
                <a:latin typeface="Calibri"/>
                <a:cs typeface="Calibri"/>
              </a:rPr>
              <a:t> </a:t>
            </a:r>
            <a:r>
              <a:rPr dirty="0" sz="2800" spc="-10" b="1">
                <a:solidFill>
                  <a:srgbClr val="FF0000"/>
                </a:solidFill>
                <a:latin typeface="Calibri"/>
                <a:cs typeface="Calibri"/>
              </a:rPr>
              <a:t>högre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7" name="object 7" descr=""/>
          <p:cNvSpPr txBox="1"/>
          <p:nvPr/>
        </p:nvSpPr>
        <p:spPr>
          <a:xfrm>
            <a:off x="528319" y="5912358"/>
            <a:ext cx="9475470" cy="842010"/>
          </a:xfrm>
          <a:prstGeom prst="rect">
            <a:avLst/>
          </a:prstGeom>
        </p:spPr>
        <p:txBody>
          <a:bodyPr wrap="square" lIns="0" tIns="55880" rIns="0" bIns="0" rtlCol="0" vert="horz">
            <a:spAutoFit/>
          </a:bodyPr>
          <a:lstStyle/>
          <a:p>
            <a:pPr marL="12700" marR="5080">
              <a:lnSpc>
                <a:spcPts val="3070"/>
              </a:lnSpc>
              <a:spcBef>
                <a:spcPts val="440"/>
              </a:spcBef>
            </a:pPr>
            <a:r>
              <a:rPr dirty="0" sz="2800" b="1">
                <a:solidFill>
                  <a:srgbClr val="FF0000"/>
                </a:solidFill>
                <a:latin typeface="Calibri"/>
                <a:cs typeface="Calibri"/>
              </a:rPr>
              <a:t>hyreshöjning</a:t>
            </a:r>
            <a:r>
              <a:rPr dirty="0" sz="2800" spc="-70" b="1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i</a:t>
            </a:r>
            <a:r>
              <a:rPr dirty="0" sz="2800" spc="-85">
                <a:latin typeface="Calibri"/>
                <a:cs typeface="Calibri"/>
              </a:rPr>
              <a:t> </a:t>
            </a:r>
            <a:r>
              <a:rPr dirty="0" sz="2800" b="1">
                <a:latin typeface="Calibri"/>
                <a:cs typeface="Calibri"/>
              </a:rPr>
              <a:t>två</a:t>
            </a:r>
            <a:r>
              <a:rPr dirty="0" sz="2800" spc="-80" b="1">
                <a:latin typeface="Calibri"/>
                <a:cs typeface="Calibri"/>
              </a:rPr>
              <a:t> </a:t>
            </a:r>
            <a:r>
              <a:rPr dirty="0" sz="2800" b="1">
                <a:latin typeface="Calibri"/>
                <a:cs typeface="Calibri"/>
              </a:rPr>
              <a:t>led:</a:t>
            </a:r>
            <a:r>
              <a:rPr dirty="0" sz="2800" spc="-75" b="1">
                <a:latin typeface="Calibri"/>
                <a:cs typeface="Calibri"/>
              </a:rPr>
              <a:t> </a:t>
            </a:r>
            <a:r>
              <a:rPr dirty="0" sz="2800" b="1">
                <a:solidFill>
                  <a:srgbClr val="0000FF"/>
                </a:solidFill>
                <a:latin typeface="Calibri"/>
                <a:cs typeface="Calibri"/>
              </a:rPr>
              <a:t>först</a:t>
            </a:r>
            <a:r>
              <a:rPr dirty="0" sz="2800" spc="-75" b="1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när</a:t>
            </a:r>
            <a:r>
              <a:rPr dirty="0" sz="2800" spc="-75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poängen</a:t>
            </a:r>
            <a:r>
              <a:rPr dirty="0" sz="2800" spc="-75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räknas</a:t>
            </a:r>
            <a:r>
              <a:rPr dirty="0" sz="2800" spc="-80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ut</a:t>
            </a:r>
            <a:r>
              <a:rPr dirty="0" sz="2800" spc="-75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och</a:t>
            </a:r>
            <a:r>
              <a:rPr dirty="0" sz="2800" spc="-75">
                <a:latin typeface="Calibri"/>
                <a:cs typeface="Calibri"/>
              </a:rPr>
              <a:t> </a:t>
            </a:r>
            <a:r>
              <a:rPr dirty="0" sz="2800" b="1">
                <a:solidFill>
                  <a:srgbClr val="0000FF"/>
                </a:solidFill>
                <a:latin typeface="Calibri"/>
                <a:cs typeface="Calibri"/>
              </a:rPr>
              <a:t>sedan</a:t>
            </a:r>
            <a:r>
              <a:rPr dirty="0" sz="2800" spc="-75" b="1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sz="2800" spc="-25">
                <a:latin typeface="Calibri"/>
                <a:cs typeface="Calibri"/>
              </a:rPr>
              <a:t>när </a:t>
            </a:r>
            <a:r>
              <a:rPr dirty="0" sz="2800">
                <a:latin typeface="Calibri"/>
                <a:cs typeface="Calibri"/>
              </a:rPr>
              <a:t>poängen</a:t>
            </a:r>
            <a:r>
              <a:rPr dirty="0" sz="2800" spc="-100">
                <a:latin typeface="Calibri"/>
                <a:cs typeface="Calibri"/>
              </a:rPr>
              <a:t> </a:t>
            </a:r>
            <a:r>
              <a:rPr dirty="0" sz="2800" spc="-10">
                <a:latin typeface="Calibri"/>
                <a:cs typeface="Calibri"/>
              </a:rPr>
              <a:t>används</a:t>
            </a:r>
            <a:r>
              <a:rPr dirty="0" sz="2800" spc="-95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som</a:t>
            </a:r>
            <a:r>
              <a:rPr dirty="0" sz="2800" spc="-95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procent</a:t>
            </a:r>
            <a:r>
              <a:rPr dirty="0" sz="2800" spc="-90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för</a:t>
            </a:r>
            <a:r>
              <a:rPr dirty="0" sz="2800" spc="-95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att</a:t>
            </a:r>
            <a:r>
              <a:rPr dirty="0" sz="2800" spc="-95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räkna</a:t>
            </a:r>
            <a:r>
              <a:rPr dirty="0" sz="2800" spc="-95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ut</a:t>
            </a:r>
            <a:r>
              <a:rPr dirty="0" sz="2800" spc="-95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höjningen</a:t>
            </a:r>
            <a:r>
              <a:rPr dirty="0" sz="2800" spc="-90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i</a:t>
            </a:r>
            <a:r>
              <a:rPr dirty="0" sz="2800" spc="-90">
                <a:latin typeface="Calibri"/>
                <a:cs typeface="Calibri"/>
              </a:rPr>
              <a:t> </a:t>
            </a:r>
            <a:r>
              <a:rPr dirty="0" sz="2800" spc="-10">
                <a:latin typeface="Calibri"/>
                <a:cs typeface="Calibri"/>
              </a:rPr>
              <a:t>kronor.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1270" rIns="0" bIns="0" rtlCol="0" vert="horz">
            <a:spAutoFit/>
          </a:bodyPr>
          <a:lstStyle/>
          <a:p>
            <a:pPr marL="29209">
              <a:lnSpc>
                <a:spcPct val="100000"/>
              </a:lnSpc>
              <a:spcBef>
                <a:spcPts val="10"/>
              </a:spcBef>
            </a:pPr>
            <a:r>
              <a:rPr dirty="0" spc="-25"/>
              <a:t>1</a:t>
            </a:r>
            <a:r>
              <a:rPr dirty="0" spc="-25"/>
              <a:t>2</a:t>
            </a:r>
          </a:p>
        </p:txBody>
      </p:sp>
      <p:sp>
        <p:nvSpPr>
          <p:cNvPr id="2" name="object 2" descr=""/>
          <p:cNvSpPr txBox="1"/>
          <p:nvPr/>
        </p:nvSpPr>
        <p:spPr>
          <a:xfrm>
            <a:off x="1577594" y="1097534"/>
            <a:ext cx="866140" cy="414655"/>
          </a:xfrm>
          <a:prstGeom prst="rect">
            <a:avLst/>
          </a:prstGeom>
          <a:ln w="27431">
            <a:solidFill>
              <a:srgbClr val="FF0000"/>
            </a:solidFill>
          </a:ln>
        </p:spPr>
        <p:txBody>
          <a:bodyPr wrap="square" lIns="0" tIns="0" rIns="0" bIns="0" rtlCol="0" vert="horz">
            <a:spAutoFit/>
          </a:bodyPr>
          <a:lstStyle/>
          <a:p>
            <a:pPr marL="13335">
              <a:lnSpc>
                <a:spcPts val="3055"/>
              </a:lnSpc>
            </a:pPr>
            <a:r>
              <a:rPr dirty="0" sz="2800" spc="-10" b="1">
                <a:latin typeface="Calibri"/>
                <a:cs typeface="Calibri"/>
              </a:rPr>
              <a:t>hyran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528319" y="1046734"/>
            <a:ext cx="5646420" cy="452120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2009139" algn="l"/>
              </a:tabLst>
            </a:pPr>
            <a:r>
              <a:rPr dirty="0" sz="2800" b="0">
                <a:latin typeface="Calibri"/>
                <a:cs typeface="Calibri"/>
              </a:rPr>
              <a:t>För</a:t>
            </a:r>
            <a:r>
              <a:rPr dirty="0" sz="2800" spc="-85" b="0">
                <a:latin typeface="Calibri"/>
                <a:cs typeface="Calibri"/>
              </a:rPr>
              <a:t> </a:t>
            </a:r>
            <a:r>
              <a:rPr dirty="0" sz="2800" spc="-25" b="0">
                <a:latin typeface="Calibri"/>
                <a:cs typeface="Calibri"/>
              </a:rPr>
              <a:t>att</a:t>
            </a:r>
            <a:r>
              <a:rPr dirty="0" sz="2800" b="0">
                <a:latin typeface="Calibri"/>
                <a:cs typeface="Calibri"/>
              </a:rPr>
              <a:t>	</a:t>
            </a:r>
            <a:r>
              <a:rPr dirty="0" sz="2800"/>
              <a:t>inte</a:t>
            </a:r>
            <a:r>
              <a:rPr dirty="0" sz="2800" spc="-105"/>
              <a:t> </a:t>
            </a:r>
            <a:r>
              <a:rPr dirty="0" sz="2800"/>
              <a:t>ska</a:t>
            </a:r>
            <a:r>
              <a:rPr dirty="0" sz="2800" spc="-105"/>
              <a:t> </a:t>
            </a:r>
            <a:r>
              <a:rPr dirty="0" sz="2800" spc="-10"/>
              <a:t>påverka</a:t>
            </a:r>
            <a:r>
              <a:rPr dirty="0" sz="2800" spc="-90"/>
              <a:t> </a:t>
            </a:r>
            <a:r>
              <a:rPr dirty="0" sz="2800" spc="-10"/>
              <a:t>dubbelt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4" name="object 4" descr=""/>
          <p:cNvSpPr txBox="1"/>
          <p:nvPr/>
        </p:nvSpPr>
        <p:spPr>
          <a:xfrm>
            <a:off x="528319" y="1312443"/>
            <a:ext cx="9186545" cy="2481580"/>
          </a:xfrm>
          <a:prstGeom prst="rect">
            <a:avLst/>
          </a:prstGeom>
        </p:spPr>
        <p:txBody>
          <a:bodyPr wrap="square" lIns="0" tIns="16256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80"/>
              </a:spcBef>
            </a:pPr>
            <a:r>
              <a:rPr dirty="0" sz="2800">
                <a:latin typeface="Calibri"/>
                <a:cs typeface="Calibri"/>
              </a:rPr>
              <a:t>föreslår</a:t>
            </a:r>
            <a:r>
              <a:rPr dirty="0" sz="2800" spc="-70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vi</a:t>
            </a:r>
            <a:r>
              <a:rPr dirty="0" sz="2800" spc="-60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i</a:t>
            </a:r>
            <a:r>
              <a:rPr dirty="0" sz="2800" spc="-60">
                <a:latin typeface="Calibri"/>
                <a:cs typeface="Calibri"/>
              </a:rPr>
              <a:t> </a:t>
            </a:r>
            <a:r>
              <a:rPr dirty="0" sz="2800" b="1">
                <a:solidFill>
                  <a:srgbClr val="0000FF"/>
                </a:solidFill>
                <a:latin typeface="Calibri"/>
                <a:cs typeface="Calibri"/>
              </a:rPr>
              <a:t>motion</a:t>
            </a:r>
            <a:r>
              <a:rPr dirty="0" sz="2800" spc="-60" b="1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sz="2800" b="1">
                <a:solidFill>
                  <a:srgbClr val="0000FF"/>
                </a:solidFill>
                <a:latin typeface="Calibri"/>
                <a:cs typeface="Calibri"/>
              </a:rPr>
              <a:t>26</a:t>
            </a:r>
            <a:r>
              <a:rPr dirty="0" sz="2800" spc="-50" b="1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att</a:t>
            </a:r>
            <a:r>
              <a:rPr dirty="0" sz="2800" spc="-65">
                <a:latin typeface="Calibri"/>
                <a:cs typeface="Calibri"/>
              </a:rPr>
              <a:t> </a:t>
            </a:r>
            <a:r>
              <a:rPr dirty="0" sz="2800" spc="-20">
                <a:latin typeface="Calibri"/>
                <a:cs typeface="Calibri"/>
              </a:rPr>
              <a:t>föreningsstämman</a:t>
            </a:r>
            <a:r>
              <a:rPr dirty="0" sz="2800" spc="-65">
                <a:latin typeface="Calibri"/>
                <a:cs typeface="Calibri"/>
              </a:rPr>
              <a:t> </a:t>
            </a:r>
            <a:r>
              <a:rPr dirty="0" sz="2800" spc="-10">
                <a:latin typeface="Calibri"/>
                <a:cs typeface="Calibri"/>
              </a:rPr>
              <a:t>beslutar</a:t>
            </a:r>
            <a:endParaRPr sz="2800">
              <a:latin typeface="Calibri"/>
              <a:cs typeface="Calibri"/>
            </a:endParaRPr>
          </a:p>
          <a:p>
            <a:pPr marL="12700" marR="5080">
              <a:lnSpc>
                <a:spcPct val="101800"/>
              </a:lnSpc>
              <a:spcBef>
                <a:spcPts val="1115"/>
              </a:spcBef>
            </a:pPr>
            <a:r>
              <a:rPr dirty="0" sz="2800" i="1">
                <a:solidFill>
                  <a:srgbClr val="FF0000"/>
                </a:solidFill>
                <a:latin typeface="Calibri"/>
                <a:cs typeface="Calibri"/>
              </a:rPr>
              <a:t>att</a:t>
            </a:r>
            <a:r>
              <a:rPr dirty="0" sz="2800" spc="-90" i="1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ge</a:t>
            </a:r>
            <a:r>
              <a:rPr dirty="0" sz="2800" spc="-90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styrelsen</a:t>
            </a:r>
            <a:r>
              <a:rPr dirty="0" sz="2800" spc="-95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i</a:t>
            </a:r>
            <a:r>
              <a:rPr dirty="0" sz="2800" spc="-90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uppdrag</a:t>
            </a:r>
            <a:r>
              <a:rPr dirty="0" sz="2800" spc="-90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att</a:t>
            </a:r>
            <a:r>
              <a:rPr dirty="0" sz="2800" spc="-80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utarbeta</a:t>
            </a:r>
            <a:r>
              <a:rPr dirty="0" sz="2800" spc="-90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ett</a:t>
            </a:r>
            <a:r>
              <a:rPr dirty="0" sz="2800" spc="-80">
                <a:latin typeface="Calibri"/>
                <a:cs typeface="Calibri"/>
              </a:rPr>
              <a:t> </a:t>
            </a:r>
            <a:r>
              <a:rPr dirty="0" sz="2800" spc="-10" b="1">
                <a:latin typeface="Calibri"/>
                <a:cs typeface="Calibri"/>
              </a:rPr>
              <a:t>förslag</a:t>
            </a:r>
            <a:r>
              <a:rPr dirty="0" sz="2800" spc="-80" b="1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–</a:t>
            </a:r>
            <a:r>
              <a:rPr dirty="0" sz="2800" spc="-85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för</a:t>
            </a:r>
            <a:r>
              <a:rPr dirty="0" sz="2800" spc="-95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beslut</a:t>
            </a:r>
            <a:r>
              <a:rPr dirty="0" sz="2800" spc="-95">
                <a:latin typeface="Calibri"/>
                <a:cs typeface="Calibri"/>
              </a:rPr>
              <a:t> </a:t>
            </a:r>
            <a:r>
              <a:rPr dirty="0" sz="2800" spc="-25">
                <a:latin typeface="Calibri"/>
                <a:cs typeface="Calibri"/>
              </a:rPr>
              <a:t>på </a:t>
            </a:r>
            <a:r>
              <a:rPr dirty="0" sz="2800" spc="-20">
                <a:latin typeface="Calibri"/>
                <a:cs typeface="Calibri"/>
              </a:rPr>
              <a:t>föreningsstämman</a:t>
            </a:r>
            <a:r>
              <a:rPr dirty="0" sz="2800" spc="-50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–</a:t>
            </a:r>
            <a:r>
              <a:rPr dirty="0" sz="2800" spc="-45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till</a:t>
            </a:r>
            <a:r>
              <a:rPr dirty="0" sz="2800" spc="-65">
                <a:latin typeface="Calibri"/>
                <a:cs typeface="Calibri"/>
              </a:rPr>
              <a:t> </a:t>
            </a:r>
            <a:r>
              <a:rPr dirty="0" sz="2800" b="1">
                <a:latin typeface="Calibri"/>
                <a:cs typeface="Calibri"/>
              </a:rPr>
              <a:t>ändrad</a:t>
            </a:r>
            <a:r>
              <a:rPr dirty="0" sz="2800" spc="-50" b="1">
                <a:latin typeface="Calibri"/>
                <a:cs typeface="Calibri"/>
              </a:rPr>
              <a:t> </a:t>
            </a:r>
            <a:r>
              <a:rPr dirty="0" sz="2800" b="1">
                <a:latin typeface="Calibri"/>
                <a:cs typeface="Calibri"/>
              </a:rPr>
              <a:t>tillämpning</a:t>
            </a:r>
            <a:r>
              <a:rPr dirty="0" sz="2800" spc="-40" b="1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av</a:t>
            </a:r>
            <a:r>
              <a:rPr dirty="0" sz="2800" spc="-60">
                <a:latin typeface="Calibri"/>
                <a:cs typeface="Calibri"/>
              </a:rPr>
              <a:t> </a:t>
            </a:r>
            <a:r>
              <a:rPr dirty="0" sz="2800" spc="-10">
                <a:latin typeface="Calibri"/>
                <a:cs typeface="Calibri"/>
              </a:rPr>
              <a:t>hyreshöjnings- fördelningsmodellen</a:t>
            </a:r>
            <a:r>
              <a:rPr dirty="0" sz="2800" spc="-100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som</a:t>
            </a:r>
            <a:r>
              <a:rPr dirty="0" sz="2800" spc="-105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innebär</a:t>
            </a:r>
            <a:r>
              <a:rPr dirty="0" sz="2800" spc="-105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att</a:t>
            </a:r>
            <a:r>
              <a:rPr dirty="0" sz="2800" spc="-90">
                <a:latin typeface="Calibri"/>
                <a:cs typeface="Calibri"/>
              </a:rPr>
              <a:t> </a:t>
            </a:r>
            <a:r>
              <a:rPr dirty="0" sz="2800" spc="-10" b="1">
                <a:latin typeface="Calibri"/>
                <a:cs typeface="Calibri"/>
              </a:rPr>
              <a:t>totalpoängen</a:t>
            </a:r>
            <a:r>
              <a:rPr dirty="0" sz="2800" spc="-95" b="1">
                <a:latin typeface="Calibri"/>
                <a:cs typeface="Calibri"/>
              </a:rPr>
              <a:t> </a:t>
            </a:r>
            <a:r>
              <a:rPr dirty="0" sz="2800" spc="-10" b="1">
                <a:latin typeface="Calibri"/>
                <a:cs typeface="Calibri"/>
              </a:rPr>
              <a:t>bestämmer hyreshöjningen</a:t>
            </a:r>
            <a:r>
              <a:rPr dirty="0" sz="2800" spc="-75" b="1">
                <a:latin typeface="Calibri"/>
                <a:cs typeface="Calibri"/>
              </a:rPr>
              <a:t> </a:t>
            </a:r>
            <a:r>
              <a:rPr dirty="0" sz="2800" b="1">
                <a:latin typeface="Calibri"/>
                <a:cs typeface="Calibri"/>
              </a:rPr>
              <a:t>i</a:t>
            </a:r>
            <a:r>
              <a:rPr dirty="0" sz="2800" spc="-75" b="1">
                <a:latin typeface="Calibri"/>
                <a:cs typeface="Calibri"/>
              </a:rPr>
              <a:t> </a:t>
            </a:r>
            <a:r>
              <a:rPr dirty="0" sz="2800" b="1">
                <a:latin typeface="Calibri"/>
                <a:cs typeface="Calibri"/>
              </a:rPr>
              <a:t>procent</a:t>
            </a:r>
            <a:r>
              <a:rPr dirty="0" sz="2800" spc="-50" b="1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(som</a:t>
            </a:r>
            <a:r>
              <a:rPr dirty="0" sz="2800" spc="-75">
                <a:latin typeface="Calibri"/>
                <a:cs typeface="Calibri"/>
              </a:rPr>
              <a:t> </a:t>
            </a:r>
            <a:r>
              <a:rPr dirty="0" sz="2800" spc="-10">
                <a:latin typeface="Calibri"/>
                <a:cs typeface="Calibri"/>
              </a:rPr>
              <a:t>används</a:t>
            </a:r>
            <a:r>
              <a:rPr dirty="0" sz="2800" spc="-80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på</a:t>
            </a:r>
            <a:r>
              <a:rPr dirty="0" sz="2800" spc="-60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aktuella</a:t>
            </a:r>
            <a:r>
              <a:rPr dirty="0" sz="2800" spc="-60">
                <a:latin typeface="Calibri"/>
                <a:cs typeface="Calibri"/>
              </a:rPr>
              <a:t> </a:t>
            </a:r>
            <a:r>
              <a:rPr dirty="0" sz="2800" spc="-10">
                <a:latin typeface="Calibri"/>
                <a:cs typeface="Calibri"/>
              </a:rPr>
              <a:t>hyror).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5" name="object 5" descr=""/>
          <p:cNvSpPr txBox="1"/>
          <p:nvPr/>
        </p:nvSpPr>
        <p:spPr>
          <a:xfrm>
            <a:off x="432816" y="4418965"/>
            <a:ext cx="10010140" cy="1922145"/>
          </a:xfrm>
          <a:prstGeom prst="rect">
            <a:avLst/>
          </a:prstGeom>
          <a:ln w="27431">
            <a:solidFill>
              <a:srgbClr val="C00000"/>
            </a:solidFill>
          </a:ln>
        </p:spPr>
        <p:txBody>
          <a:bodyPr wrap="square" lIns="0" tIns="73660" rIns="0" bIns="0" rtlCol="0" vert="horz">
            <a:spAutoFit/>
          </a:bodyPr>
          <a:lstStyle/>
          <a:p>
            <a:pPr marL="107950">
              <a:lnSpc>
                <a:spcPct val="100000"/>
              </a:lnSpc>
              <a:spcBef>
                <a:spcPts val="580"/>
              </a:spcBef>
            </a:pPr>
            <a:r>
              <a:rPr dirty="0" sz="2600" spc="-10" b="1">
                <a:solidFill>
                  <a:srgbClr val="0000FF"/>
                </a:solidFill>
                <a:latin typeface="Calibri"/>
                <a:cs typeface="Calibri"/>
              </a:rPr>
              <a:t>Procent</a:t>
            </a:r>
            <a:r>
              <a:rPr dirty="0" sz="2600" spc="-80" b="1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sz="2600">
                <a:solidFill>
                  <a:srgbClr val="0000FF"/>
                </a:solidFill>
                <a:latin typeface="Calibri"/>
                <a:cs typeface="Calibri"/>
              </a:rPr>
              <a:t>är</a:t>
            </a:r>
            <a:r>
              <a:rPr dirty="0" sz="2600" spc="-70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sz="2600">
                <a:solidFill>
                  <a:srgbClr val="0000FF"/>
                </a:solidFill>
                <a:latin typeface="Calibri"/>
                <a:cs typeface="Calibri"/>
              </a:rPr>
              <a:t>för</a:t>
            </a:r>
            <a:r>
              <a:rPr dirty="0" sz="2600" spc="-75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sz="2600" spc="-20" b="1">
                <a:solidFill>
                  <a:srgbClr val="0000FF"/>
                </a:solidFill>
                <a:latin typeface="Calibri"/>
                <a:cs typeface="Calibri"/>
              </a:rPr>
              <a:t>rättvisa</a:t>
            </a:r>
            <a:r>
              <a:rPr dirty="0" sz="2600" spc="-85" b="1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sz="2600" spc="-10">
                <a:solidFill>
                  <a:srgbClr val="0000FF"/>
                </a:solidFill>
                <a:latin typeface="Calibri"/>
                <a:cs typeface="Calibri"/>
              </a:rPr>
              <a:t>jämförelser</a:t>
            </a:r>
            <a:r>
              <a:rPr dirty="0" sz="2600" spc="-85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sz="2600">
                <a:solidFill>
                  <a:srgbClr val="0000FF"/>
                </a:solidFill>
                <a:latin typeface="Calibri"/>
                <a:cs typeface="Calibri"/>
              </a:rPr>
              <a:t>–</a:t>
            </a:r>
            <a:r>
              <a:rPr dirty="0" sz="2600" spc="-75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sz="2600">
                <a:solidFill>
                  <a:srgbClr val="0000FF"/>
                </a:solidFill>
                <a:latin typeface="Calibri"/>
                <a:cs typeface="Calibri"/>
              </a:rPr>
              <a:t>styrelsen</a:t>
            </a:r>
            <a:r>
              <a:rPr dirty="0" sz="2600" spc="-85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sz="2600">
                <a:solidFill>
                  <a:srgbClr val="0000FF"/>
                </a:solidFill>
                <a:latin typeface="Calibri"/>
                <a:cs typeface="Calibri"/>
              </a:rPr>
              <a:t>verkar</a:t>
            </a:r>
            <a:r>
              <a:rPr dirty="0" sz="2600" spc="-70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sz="2600">
                <a:solidFill>
                  <a:srgbClr val="0000FF"/>
                </a:solidFill>
                <a:latin typeface="Calibri"/>
                <a:cs typeface="Calibri"/>
              </a:rPr>
              <a:t>inte</a:t>
            </a:r>
            <a:r>
              <a:rPr dirty="0" sz="2600" spc="-85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sz="2600" spc="-20">
                <a:solidFill>
                  <a:srgbClr val="0000FF"/>
                </a:solidFill>
                <a:latin typeface="Calibri"/>
                <a:cs typeface="Calibri"/>
              </a:rPr>
              <a:t>förstå</a:t>
            </a:r>
            <a:r>
              <a:rPr dirty="0" sz="2600" spc="-75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sz="2600" spc="-20">
                <a:solidFill>
                  <a:srgbClr val="0000FF"/>
                </a:solidFill>
                <a:latin typeface="Calibri"/>
                <a:cs typeface="Calibri"/>
              </a:rPr>
              <a:t>det.</a:t>
            </a:r>
            <a:endParaRPr sz="2600">
              <a:latin typeface="Calibri"/>
              <a:cs typeface="Calibri"/>
            </a:endParaRPr>
          </a:p>
          <a:p>
            <a:pPr marL="107950" marR="277495">
              <a:lnSpc>
                <a:spcPct val="91800"/>
              </a:lnSpc>
              <a:spcBef>
                <a:spcPts val="1360"/>
              </a:spcBef>
            </a:pPr>
            <a:r>
              <a:rPr dirty="0" sz="2800" spc="-50">
                <a:solidFill>
                  <a:srgbClr val="C00000"/>
                </a:solidFill>
                <a:latin typeface="Calibri"/>
                <a:cs typeface="Calibri"/>
              </a:rPr>
              <a:t>”Det</a:t>
            </a:r>
            <a:r>
              <a:rPr dirty="0" sz="2800" spc="-85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dirty="0" sz="2800" spc="-70">
                <a:solidFill>
                  <a:srgbClr val="C00000"/>
                </a:solidFill>
                <a:latin typeface="Calibri"/>
                <a:cs typeface="Calibri"/>
              </a:rPr>
              <a:t>torde</a:t>
            </a:r>
            <a:r>
              <a:rPr dirty="0" sz="2800" spc="-95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dirty="0" sz="2800" spc="-65">
                <a:solidFill>
                  <a:srgbClr val="C00000"/>
                </a:solidFill>
                <a:latin typeface="Calibri"/>
                <a:cs typeface="Calibri"/>
              </a:rPr>
              <a:t>vara</a:t>
            </a:r>
            <a:r>
              <a:rPr dirty="0" sz="2800" spc="-8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dirty="0" sz="2800" spc="-60">
                <a:solidFill>
                  <a:srgbClr val="C00000"/>
                </a:solidFill>
                <a:latin typeface="Calibri"/>
                <a:cs typeface="Calibri"/>
              </a:rPr>
              <a:t>ett</a:t>
            </a:r>
            <a:r>
              <a:rPr dirty="0" sz="2800" spc="-95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dirty="0" sz="2800" spc="-70">
                <a:solidFill>
                  <a:srgbClr val="C00000"/>
                </a:solidFill>
                <a:latin typeface="Calibri"/>
                <a:cs typeface="Calibri"/>
              </a:rPr>
              <a:t>faktum</a:t>
            </a:r>
            <a:r>
              <a:rPr dirty="0" sz="2800" spc="-9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dirty="0" sz="2800" spc="-60">
                <a:solidFill>
                  <a:srgbClr val="C00000"/>
                </a:solidFill>
                <a:latin typeface="Calibri"/>
                <a:cs typeface="Calibri"/>
              </a:rPr>
              <a:t>att</a:t>
            </a:r>
            <a:r>
              <a:rPr dirty="0" sz="2800" spc="-85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dirty="0" sz="2800" spc="-60">
                <a:solidFill>
                  <a:srgbClr val="C00000"/>
                </a:solidFill>
                <a:latin typeface="Calibri"/>
                <a:cs typeface="Calibri"/>
              </a:rPr>
              <a:t>medlemmars</a:t>
            </a:r>
            <a:r>
              <a:rPr dirty="0" sz="2800" spc="-75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dirty="0" sz="2800" spc="-70">
                <a:solidFill>
                  <a:srgbClr val="C00000"/>
                </a:solidFill>
                <a:latin typeface="Calibri"/>
                <a:cs typeface="Calibri"/>
              </a:rPr>
              <a:t>ekonomi</a:t>
            </a:r>
            <a:r>
              <a:rPr dirty="0" sz="2800" spc="-95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dirty="0" sz="2800" spc="-60">
                <a:solidFill>
                  <a:srgbClr val="C00000"/>
                </a:solidFill>
                <a:latin typeface="Calibri"/>
                <a:cs typeface="Calibri"/>
              </a:rPr>
              <a:t>endast</a:t>
            </a:r>
            <a:r>
              <a:rPr dirty="0" sz="2800" spc="-85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dirty="0" sz="2800" spc="-10">
                <a:solidFill>
                  <a:srgbClr val="C00000"/>
                </a:solidFill>
                <a:latin typeface="Calibri"/>
                <a:cs typeface="Calibri"/>
              </a:rPr>
              <a:t>påverkas </a:t>
            </a:r>
            <a:r>
              <a:rPr dirty="0" sz="2800" spc="-45">
                <a:solidFill>
                  <a:srgbClr val="C00000"/>
                </a:solidFill>
                <a:latin typeface="Calibri"/>
                <a:cs typeface="Calibri"/>
              </a:rPr>
              <a:t>av</a:t>
            </a:r>
            <a:r>
              <a:rPr dirty="0" sz="2800" spc="-9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dirty="0" sz="2800" spc="-50">
                <a:solidFill>
                  <a:srgbClr val="C00000"/>
                </a:solidFill>
                <a:latin typeface="Calibri"/>
                <a:cs typeface="Calibri"/>
              </a:rPr>
              <a:t>hur</a:t>
            </a:r>
            <a:r>
              <a:rPr dirty="0" sz="2800" spc="-90">
                <a:solidFill>
                  <a:srgbClr val="C00000"/>
                </a:solidFill>
                <a:latin typeface="Calibri"/>
                <a:cs typeface="Calibri"/>
              </a:rPr>
              <a:t> mycket</a:t>
            </a:r>
            <a:r>
              <a:rPr dirty="0" sz="2800" spc="-85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dirty="0" sz="2800" spc="-80">
                <a:solidFill>
                  <a:srgbClr val="C00000"/>
                </a:solidFill>
                <a:latin typeface="Calibri"/>
                <a:cs typeface="Calibri"/>
              </a:rPr>
              <a:t>hyran</a:t>
            </a:r>
            <a:r>
              <a:rPr dirty="0" sz="2800" spc="-95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dirty="0" sz="2800" spc="-60">
                <a:solidFill>
                  <a:srgbClr val="C00000"/>
                </a:solidFill>
                <a:latin typeface="Calibri"/>
                <a:cs typeface="Calibri"/>
              </a:rPr>
              <a:t>ökar</a:t>
            </a:r>
            <a:r>
              <a:rPr dirty="0" sz="2800" spc="-9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dirty="0" sz="2800">
                <a:solidFill>
                  <a:srgbClr val="C00000"/>
                </a:solidFill>
                <a:latin typeface="Calibri"/>
                <a:cs typeface="Calibri"/>
              </a:rPr>
              <a:t>i</a:t>
            </a:r>
            <a:r>
              <a:rPr dirty="0" sz="2800" spc="-95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dirty="0" sz="2800" spc="-70">
                <a:solidFill>
                  <a:srgbClr val="C00000"/>
                </a:solidFill>
                <a:latin typeface="Calibri"/>
                <a:cs typeface="Calibri"/>
              </a:rPr>
              <a:t>kronor </a:t>
            </a:r>
            <a:r>
              <a:rPr dirty="0" sz="2800">
                <a:solidFill>
                  <a:srgbClr val="C00000"/>
                </a:solidFill>
                <a:latin typeface="Calibri"/>
                <a:cs typeface="Calibri"/>
              </a:rPr>
              <a:t>–</a:t>
            </a:r>
            <a:r>
              <a:rPr dirty="0" sz="2800" spc="-85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dirty="0" sz="2800" spc="-35" b="1">
                <a:solidFill>
                  <a:srgbClr val="C00000"/>
                </a:solidFill>
                <a:latin typeface="Calibri"/>
                <a:cs typeface="Calibri"/>
              </a:rPr>
              <a:t>den</a:t>
            </a:r>
            <a:r>
              <a:rPr dirty="0" sz="2800" spc="-90" b="1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dirty="0" sz="2800" spc="-60" b="1">
                <a:solidFill>
                  <a:srgbClr val="C00000"/>
                </a:solidFill>
                <a:latin typeface="Calibri"/>
                <a:cs typeface="Calibri"/>
              </a:rPr>
              <a:t>procentuella</a:t>
            </a:r>
            <a:r>
              <a:rPr dirty="0" sz="2800" spc="-90" b="1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dirty="0" sz="2800" spc="-60" b="1">
                <a:solidFill>
                  <a:srgbClr val="C00000"/>
                </a:solidFill>
                <a:latin typeface="Calibri"/>
                <a:cs typeface="Calibri"/>
              </a:rPr>
              <a:t>höjningen</a:t>
            </a:r>
            <a:r>
              <a:rPr dirty="0" sz="2800" spc="-90" b="1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dirty="0" sz="2800" spc="-10" b="1">
                <a:solidFill>
                  <a:srgbClr val="C00000"/>
                </a:solidFill>
                <a:latin typeface="Calibri"/>
                <a:cs typeface="Calibri"/>
              </a:rPr>
              <a:t>är</a:t>
            </a:r>
            <a:r>
              <a:rPr dirty="0" sz="2800" spc="-85" b="1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dirty="0" sz="2800" spc="-50" b="1">
                <a:solidFill>
                  <a:srgbClr val="C00000"/>
                </a:solidFill>
                <a:latin typeface="Calibri"/>
                <a:cs typeface="Calibri"/>
              </a:rPr>
              <a:t>i </a:t>
            </a:r>
            <a:r>
              <a:rPr dirty="0" sz="2800" spc="-60" b="1">
                <a:solidFill>
                  <a:srgbClr val="C00000"/>
                </a:solidFill>
                <a:latin typeface="Calibri"/>
                <a:cs typeface="Calibri"/>
              </a:rPr>
              <a:t>sammanhanget</a:t>
            </a:r>
            <a:r>
              <a:rPr dirty="0" sz="2800" spc="-65" b="1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dirty="0" sz="2800" spc="-70" b="1">
                <a:solidFill>
                  <a:srgbClr val="C00000"/>
                </a:solidFill>
                <a:latin typeface="Calibri"/>
                <a:cs typeface="Calibri"/>
              </a:rPr>
              <a:t>inte</a:t>
            </a:r>
            <a:r>
              <a:rPr dirty="0" sz="2800" spc="-80" b="1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dirty="0" sz="2800" spc="-60" b="1">
                <a:solidFill>
                  <a:srgbClr val="C00000"/>
                </a:solidFill>
                <a:latin typeface="Calibri"/>
                <a:cs typeface="Calibri"/>
              </a:rPr>
              <a:t>intressant</a:t>
            </a:r>
            <a:r>
              <a:rPr dirty="0" sz="2800" spc="-55" b="1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dirty="0" u="heavy" sz="2800" spc="-80" b="1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Calibri"/>
                <a:cs typeface="Calibri"/>
              </a:rPr>
              <a:t>vilket</a:t>
            </a:r>
            <a:r>
              <a:rPr dirty="0" u="heavy" sz="2800" spc="-65" b="1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Calibri"/>
                <a:cs typeface="Calibri"/>
              </a:rPr>
              <a:t> läsaren behöver </a:t>
            </a:r>
            <a:r>
              <a:rPr dirty="0" u="heavy" sz="2800" spc="-10" b="1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Calibri"/>
                <a:cs typeface="Calibri"/>
              </a:rPr>
              <a:t>beakta</a:t>
            </a:r>
            <a:r>
              <a:rPr dirty="0" u="none" sz="2800" spc="-10">
                <a:solidFill>
                  <a:srgbClr val="C00000"/>
                </a:solidFill>
                <a:latin typeface="Calibri"/>
                <a:cs typeface="Calibri"/>
              </a:rPr>
              <a:t>.”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1270" rIns="0" bIns="0" rtlCol="0" vert="horz">
            <a:spAutoFit/>
          </a:bodyPr>
          <a:lstStyle/>
          <a:p>
            <a:pPr marL="29209">
              <a:lnSpc>
                <a:spcPct val="100000"/>
              </a:lnSpc>
              <a:spcBef>
                <a:spcPts val="10"/>
              </a:spcBef>
            </a:pPr>
            <a:r>
              <a:rPr dirty="0" spc="-25"/>
              <a:t>1</a:t>
            </a:r>
            <a:r>
              <a:rPr dirty="0" spc="-25"/>
              <a:t>3</a:t>
            </a: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28319" y="508762"/>
            <a:ext cx="5393055" cy="513715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200"/>
              <a:t>Propositionen</a:t>
            </a:r>
            <a:r>
              <a:rPr dirty="0" sz="3200" spc="-75"/>
              <a:t> </a:t>
            </a:r>
            <a:r>
              <a:rPr dirty="0" sz="3200"/>
              <a:t>om</a:t>
            </a:r>
            <a:r>
              <a:rPr dirty="0" sz="3200" spc="-85"/>
              <a:t> </a:t>
            </a:r>
            <a:r>
              <a:rPr dirty="0" sz="3200" spc="-10"/>
              <a:t>hyressättning</a:t>
            </a:r>
            <a:endParaRPr sz="3200"/>
          </a:p>
        </p:txBody>
      </p:sp>
      <p:sp>
        <p:nvSpPr>
          <p:cNvPr id="3" name="object 3" descr=""/>
          <p:cNvSpPr txBox="1"/>
          <p:nvPr/>
        </p:nvSpPr>
        <p:spPr>
          <a:xfrm>
            <a:off x="9440671" y="737362"/>
            <a:ext cx="44767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10">
                <a:latin typeface="Georgia"/>
                <a:cs typeface="Georgia"/>
              </a:rPr>
              <a:t>26:17</a:t>
            </a:r>
            <a:endParaRPr sz="1400">
              <a:latin typeface="Georgia"/>
              <a:cs typeface="Georgia"/>
            </a:endParaRPr>
          </a:p>
        </p:txBody>
      </p:sp>
      <p:sp>
        <p:nvSpPr>
          <p:cNvPr id="4" name="object 4" descr=""/>
          <p:cNvSpPr txBox="1"/>
          <p:nvPr/>
        </p:nvSpPr>
        <p:spPr>
          <a:xfrm>
            <a:off x="528319" y="986383"/>
            <a:ext cx="9749790" cy="5847080"/>
          </a:xfrm>
          <a:prstGeom prst="rect">
            <a:avLst/>
          </a:prstGeom>
        </p:spPr>
        <p:txBody>
          <a:bodyPr wrap="square" lIns="0" tIns="18288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440"/>
              </a:spcBef>
            </a:pPr>
            <a:r>
              <a:rPr dirty="0" sz="2600">
                <a:latin typeface="Calibri"/>
                <a:cs typeface="Calibri"/>
              </a:rPr>
              <a:t>❶</a:t>
            </a:r>
            <a:r>
              <a:rPr dirty="0" sz="2600" spc="-50">
                <a:latin typeface="Calibri"/>
                <a:cs typeface="Calibri"/>
              </a:rPr>
              <a:t> </a:t>
            </a:r>
            <a:r>
              <a:rPr dirty="0" sz="2600" spc="-10" b="1">
                <a:latin typeface="Calibri"/>
                <a:cs typeface="Calibri"/>
              </a:rPr>
              <a:t>Svårläst.</a:t>
            </a:r>
            <a:r>
              <a:rPr dirty="0" sz="2600" spc="-45" b="1">
                <a:latin typeface="Calibri"/>
                <a:cs typeface="Calibri"/>
              </a:rPr>
              <a:t> </a:t>
            </a:r>
            <a:r>
              <a:rPr dirty="0" sz="2600">
                <a:latin typeface="Calibri"/>
                <a:cs typeface="Calibri"/>
              </a:rPr>
              <a:t>Läsbarhetsindex</a:t>
            </a:r>
            <a:r>
              <a:rPr dirty="0" sz="2600" spc="-45">
                <a:latin typeface="Calibri"/>
                <a:cs typeface="Calibri"/>
              </a:rPr>
              <a:t> </a:t>
            </a:r>
            <a:r>
              <a:rPr dirty="0" sz="2600">
                <a:latin typeface="Calibri"/>
                <a:cs typeface="Calibri"/>
              </a:rPr>
              <a:t>61</a:t>
            </a:r>
            <a:r>
              <a:rPr dirty="0" sz="2600" spc="-60">
                <a:latin typeface="Calibri"/>
                <a:cs typeface="Calibri"/>
              </a:rPr>
              <a:t> </a:t>
            </a:r>
            <a:r>
              <a:rPr dirty="0" sz="2600">
                <a:latin typeface="Calibri"/>
                <a:cs typeface="Calibri"/>
              </a:rPr>
              <a:t>=</a:t>
            </a:r>
            <a:r>
              <a:rPr dirty="0" sz="2600" spc="-45">
                <a:latin typeface="Calibri"/>
                <a:cs typeface="Calibri"/>
              </a:rPr>
              <a:t> </a:t>
            </a:r>
            <a:r>
              <a:rPr dirty="0" sz="2600" spc="-10">
                <a:latin typeface="Calibri"/>
                <a:cs typeface="Calibri"/>
              </a:rPr>
              <a:t>”Mycket</a:t>
            </a:r>
            <a:r>
              <a:rPr dirty="0" sz="2600" spc="-55">
                <a:latin typeface="Calibri"/>
                <a:cs typeface="Calibri"/>
              </a:rPr>
              <a:t> </a:t>
            </a:r>
            <a:r>
              <a:rPr dirty="0" sz="2600" spc="-60">
                <a:latin typeface="Calibri"/>
                <a:cs typeface="Calibri"/>
              </a:rPr>
              <a:t>svår, </a:t>
            </a:r>
            <a:r>
              <a:rPr dirty="0" sz="2600" spc="-10" b="1">
                <a:solidFill>
                  <a:srgbClr val="FF0000"/>
                </a:solidFill>
                <a:latin typeface="Calibri"/>
                <a:cs typeface="Calibri"/>
              </a:rPr>
              <a:t>byråkratsvenska</a:t>
            </a:r>
            <a:r>
              <a:rPr dirty="0" sz="2600" spc="-10">
                <a:latin typeface="Calibri"/>
                <a:cs typeface="Calibri"/>
              </a:rPr>
              <a:t>”</a:t>
            </a:r>
            <a:endParaRPr sz="2600">
              <a:latin typeface="Calibri"/>
              <a:cs typeface="Calibri"/>
            </a:endParaRPr>
          </a:p>
          <a:p>
            <a:pPr marL="12700" marR="5080">
              <a:lnSpc>
                <a:spcPct val="91600"/>
              </a:lnSpc>
              <a:spcBef>
                <a:spcPts val="1610"/>
              </a:spcBef>
            </a:pPr>
            <a:r>
              <a:rPr dirty="0" sz="2600">
                <a:latin typeface="Calibri"/>
                <a:cs typeface="Calibri"/>
              </a:rPr>
              <a:t>❷</a:t>
            </a:r>
            <a:r>
              <a:rPr dirty="0" sz="2600" spc="-65">
                <a:latin typeface="Calibri"/>
                <a:cs typeface="Calibri"/>
              </a:rPr>
              <a:t> </a:t>
            </a:r>
            <a:r>
              <a:rPr dirty="0" sz="2600" spc="-10">
                <a:latin typeface="Calibri"/>
                <a:cs typeface="Calibri"/>
              </a:rPr>
              <a:t>”Förslag</a:t>
            </a:r>
            <a:r>
              <a:rPr dirty="0" sz="2600" spc="-60">
                <a:latin typeface="Calibri"/>
                <a:cs typeface="Calibri"/>
              </a:rPr>
              <a:t> </a:t>
            </a:r>
            <a:r>
              <a:rPr dirty="0" sz="2600" spc="-10">
                <a:latin typeface="Calibri"/>
                <a:cs typeface="Calibri"/>
              </a:rPr>
              <a:t>översyn</a:t>
            </a:r>
            <a:r>
              <a:rPr dirty="0" sz="2600" spc="-65">
                <a:latin typeface="Calibri"/>
                <a:cs typeface="Calibri"/>
              </a:rPr>
              <a:t> </a:t>
            </a:r>
            <a:r>
              <a:rPr dirty="0" sz="2600">
                <a:latin typeface="Calibri"/>
                <a:cs typeface="Calibri"/>
              </a:rPr>
              <a:t>av</a:t>
            </a:r>
            <a:r>
              <a:rPr dirty="0" sz="2600" spc="-60">
                <a:latin typeface="Calibri"/>
                <a:cs typeface="Calibri"/>
              </a:rPr>
              <a:t> </a:t>
            </a:r>
            <a:r>
              <a:rPr dirty="0" sz="2600" spc="-35" i="1">
                <a:latin typeface="Calibri"/>
                <a:cs typeface="Calibri"/>
              </a:rPr>
              <a:t>hyressättning</a:t>
            </a:r>
            <a:r>
              <a:rPr dirty="0" sz="2600" spc="-35">
                <a:latin typeface="Calibri"/>
                <a:cs typeface="Calibri"/>
              </a:rPr>
              <a:t>”.</a:t>
            </a:r>
            <a:r>
              <a:rPr dirty="0" sz="2600" spc="-70">
                <a:latin typeface="Calibri"/>
                <a:cs typeface="Calibri"/>
              </a:rPr>
              <a:t> </a:t>
            </a:r>
            <a:r>
              <a:rPr dirty="0" sz="2600" b="1">
                <a:latin typeface="Calibri"/>
                <a:cs typeface="Calibri"/>
              </a:rPr>
              <a:t>Saknas</a:t>
            </a:r>
            <a:r>
              <a:rPr dirty="0" sz="2600">
                <a:latin typeface="Calibri"/>
                <a:cs typeface="Calibri"/>
              </a:rPr>
              <a:t>:</a:t>
            </a:r>
            <a:r>
              <a:rPr dirty="0" sz="2600" spc="-60">
                <a:latin typeface="Calibri"/>
                <a:cs typeface="Calibri"/>
              </a:rPr>
              <a:t> </a:t>
            </a:r>
            <a:r>
              <a:rPr dirty="0" sz="2600" spc="-20">
                <a:latin typeface="Calibri"/>
                <a:cs typeface="Calibri"/>
              </a:rPr>
              <a:t>”och</a:t>
            </a:r>
            <a:r>
              <a:rPr dirty="0" sz="2600" spc="-60">
                <a:latin typeface="Calibri"/>
                <a:cs typeface="Calibri"/>
              </a:rPr>
              <a:t> </a:t>
            </a:r>
            <a:r>
              <a:rPr dirty="0" sz="2600" spc="-10" b="1" i="1">
                <a:solidFill>
                  <a:srgbClr val="FF0000"/>
                </a:solidFill>
                <a:latin typeface="Calibri"/>
                <a:cs typeface="Calibri"/>
              </a:rPr>
              <a:t>upplåtelseinsatser</a:t>
            </a:r>
            <a:r>
              <a:rPr dirty="0" sz="2600" spc="-10">
                <a:latin typeface="Calibri"/>
                <a:cs typeface="Calibri"/>
              </a:rPr>
              <a:t>”. </a:t>
            </a:r>
            <a:r>
              <a:rPr dirty="0" sz="2600">
                <a:latin typeface="Calibri"/>
                <a:cs typeface="Calibri"/>
              </a:rPr>
              <a:t>Styrelsen</a:t>
            </a:r>
            <a:r>
              <a:rPr dirty="0" sz="2600" spc="-85">
                <a:latin typeface="Calibri"/>
                <a:cs typeface="Calibri"/>
              </a:rPr>
              <a:t> </a:t>
            </a:r>
            <a:r>
              <a:rPr dirty="0" sz="2600" spc="-20">
                <a:latin typeface="Calibri"/>
                <a:cs typeface="Calibri"/>
              </a:rPr>
              <a:t>”gömmer</a:t>
            </a:r>
            <a:r>
              <a:rPr dirty="0" sz="2600" spc="-75">
                <a:latin typeface="Calibri"/>
                <a:cs typeface="Calibri"/>
              </a:rPr>
              <a:t> </a:t>
            </a:r>
            <a:r>
              <a:rPr dirty="0" sz="2600">
                <a:latin typeface="Calibri"/>
                <a:cs typeface="Calibri"/>
              </a:rPr>
              <a:t>undan”</a:t>
            </a:r>
            <a:r>
              <a:rPr dirty="0" sz="2600" spc="-65">
                <a:latin typeface="Calibri"/>
                <a:cs typeface="Calibri"/>
              </a:rPr>
              <a:t> </a:t>
            </a:r>
            <a:r>
              <a:rPr dirty="0" sz="2600" spc="-10">
                <a:latin typeface="Calibri"/>
                <a:cs typeface="Calibri"/>
              </a:rPr>
              <a:t>förslag</a:t>
            </a:r>
            <a:r>
              <a:rPr dirty="0" sz="2600" spc="-80">
                <a:latin typeface="Calibri"/>
                <a:cs typeface="Calibri"/>
              </a:rPr>
              <a:t> </a:t>
            </a:r>
            <a:r>
              <a:rPr dirty="0" sz="2600">
                <a:latin typeface="Calibri"/>
                <a:cs typeface="Calibri"/>
              </a:rPr>
              <a:t>om</a:t>
            </a:r>
            <a:r>
              <a:rPr dirty="0" sz="2600" spc="-90">
                <a:latin typeface="Calibri"/>
                <a:cs typeface="Calibri"/>
              </a:rPr>
              <a:t> </a:t>
            </a:r>
            <a:r>
              <a:rPr dirty="0" sz="2600" b="1">
                <a:solidFill>
                  <a:srgbClr val="FF0000"/>
                </a:solidFill>
                <a:latin typeface="Calibri"/>
                <a:cs typeface="Calibri"/>
              </a:rPr>
              <a:t>lika</a:t>
            </a:r>
            <a:r>
              <a:rPr dirty="0" sz="2600" spc="-80" b="1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dirty="0" sz="2600" b="1">
                <a:solidFill>
                  <a:srgbClr val="FF0000"/>
                </a:solidFill>
                <a:latin typeface="Calibri"/>
                <a:cs typeface="Calibri"/>
              </a:rPr>
              <a:t>höga</a:t>
            </a:r>
            <a:r>
              <a:rPr dirty="0" sz="2600" spc="-75" b="1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dirty="0" sz="2600" b="1">
                <a:solidFill>
                  <a:srgbClr val="FF0000"/>
                </a:solidFill>
                <a:latin typeface="Calibri"/>
                <a:cs typeface="Calibri"/>
              </a:rPr>
              <a:t>insatser</a:t>
            </a:r>
            <a:r>
              <a:rPr dirty="0" sz="2600" spc="-80" b="1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dirty="0" sz="2600">
                <a:latin typeface="Calibri"/>
                <a:cs typeface="Calibri"/>
              </a:rPr>
              <a:t>för</a:t>
            </a:r>
            <a:r>
              <a:rPr dirty="0" sz="2600" spc="-75">
                <a:latin typeface="Calibri"/>
                <a:cs typeface="Calibri"/>
              </a:rPr>
              <a:t> </a:t>
            </a:r>
            <a:r>
              <a:rPr dirty="0" sz="2600">
                <a:latin typeface="Calibri"/>
                <a:cs typeface="Calibri"/>
              </a:rPr>
              <a:t>gamla</a:t>
            </a:r>
            <a:r>
              <a:rPr dirty="0" sz="2600" spc="-90">
                <a:latin typeface="Calibri"/>
                <a:cs typeface="Calibri"/>
              </a:rPr>
              <a:t> </a:t>
            </a:r>
            <a:r>
              <a:rPr dirty="0" sz="2600" spc="-25">
                <a:latin typeface="Calibri"/>
                <a:cs typeface="Calibri"/>
              </a:rPr>
              <a:t>och </a:t>
            </a:r>
            <a:r>
              <a:rPr dirty="0" sz="2600">
                <a:latin typeface="Calibri"/>
                <a:cs typeface="Calibri"/>
              </a:rPr>
              <a:t>nya</a:t>
            </a:r>
            <a:r>
              <a:rPr dirty="0" sz="2600" spc="-65">
                <a:latin typeface="Calibri"/>
                <a:cs typeface="Calibri"/>
              </a:rPr>
              <a:t> </a:t>
            </a:r>
            <a:r>
              <a:rPr dirty="0" sz="2600">
                <a:latin typeface="Calibri"/>
                <a:cs typeface="Calibri"/>
              </a:rPr>
              <a:t>lägenheter</a:t>
            </a:r>
            <a:r>
              <a:rPr dirty="0" sz="2600" spc="-65">
                <a:latin typeface="Calibri"/>
                <a:cs typeface="Calibri"/>
              </a:rPr>
              <a:t> </a:t>
            </a:r>
            <a:r>
              <a:rPr dirty="0" sz="2600">
                <a:latin typeface="Calibri"/>
                <a:cs typeface="Calibri"/>
              </a:rPr>
              <a:t>–</a:t>
            </a:r>
            <a:r>
              <a:rPr dirty="0" sz="2600" spc="-70">
                <a:latin typeface="Calibri"/>
                <a:cs typeface="Calibri"/>
              </a:rPr>
              <a:t> </a:t>
            </a:r>
            <a:r>
              <a:rPr dirty="0" sz="2600">
                <a:latin typeface="Calibri"/>
                <a:cs typeface="Calibri"/>
              </a:rPr>
              <a:t>som</a:t>
            </a:r>
            <a:r>
              <a:rPr dirty="0" sz="2600" spc="-85">
                <a:latin typeface="Calibri"/>
                <a:cs typeface="Calibri"/>
              </a:rPr>
              <a:t> </a:t>
            </a:r>
            <a:r>
              <a:rPr dirty="0" sz="2600">
                <a:latin typeface="Calibri"/>
                <a:cs typeface="Calibri"/>
              </a:rPr>
              <a:t>styrelsen</a:t>
            </a:r>
            <a:r>
              <a:rPr dirty="0" sz="2600" spc="-80">
                <a:latin typeface="Calibri"/>
                <a:cs typeface="Calibri"/>
              </a:rPr>
              <a:t> </a:t>
            </a:r>
            <a:r>
              <a:rPr dirty="0" sz="2600">
                <a:latin typeface="Calibri"/>
                <a:cs typeface="Calibri"/>
              </a:rPr>
              <a:t>vet</a:t>
            </a:r>
            <a:r>
              <a:rPr dirty="0" sz="2600" spc="-65">
                <a:latin typeface="Calibri"/>
                <a:cs typeface="Calibri"/>
              </a:rPr>
              <a:t> </a:t>
            </a:r>
            <a:r>
              <a:rPr dirty="0" sz="2600" spc="-10">
                <a:latin typeface="Calibri"/>
                <a:cs typeface="Calibri"/>
              </a:rPr>
              <a:t>att</a:t>
            </a:r>
            <a:r>
              <a:rPr dirty="0" sz="2600" spc="-65">
                <a:latin typeface="Calibri"/>
                <a:cs typeface="Calibri"/>
              </a:rPr>
              <a:t> </a:t>
            </a:r>
            <a:r>
              <a:rPr dirty="0" sz="2600">
                <a:latin typeface="Calibri"/>
                <a:cs typeface="Calibri"/>
              </a:rPr>
              <a:t>det</a:t>
            </a:r>
            <a:r>
              <a:rPr dirty="0" sz="2600" spc="-65">
                <a:latin typeface="Calibri"/>
                <a:cs typeface="Calibri"/>
              </a:rPr>
              <a:t> </a:t>
            </a:r>
            <a:r>
              <a:rPr dirty="0" sz="2600">
                <a:latin typeface="Calibri"/>
                <a:cs typeface="Calibri"/>
              </a:rPr>
              <a:t>finns</a:t>
            </a:r>
            <a:r>
              <a:rPr dirty="0" sz="2600" spc="-65">
                <a:latin typeface="Calibri"/>
                <a:cs typeface="Calibri"/>
              </a:rPr>
              <a:t> </a:t>
            </a:r>
            <a:r>
              <a:rPr dirty="0" sz="2600">
                <a:latin typeface="Calibri"/>
                <a:cs typeface="Calibri"/>
              </a:rPr>
              <a:t>en</a:t>
            </a:r>
            <a:r>
              <a:rPr dirty="0" sz="2600" spc="-65">
                <a:latin typeface="Calibri"/>
                <a:cs typeface="Calibri"/>
              </a:rPr>
              <a:t> </a:t>
            </a:r>
            <a:r>
              <a:rPr dirty="0" sz="2600" spc="-10">
                <a:latin typeface="Calibri"/>
                <a:cs typeface="Calibri"/>
              </a:rPr>
              <a:t>kraftig</a:t>
            </a:r>
            <a:r>
              <a:rPr dirty="0" sz="2600" spc="-65">
                <a:latin typeface="Calibri"/>
                <a:cs typeface="Calibri"/>
              </a:rPr>
              <a:t> </a:t>
            </a:r>
            <a:r>
              <a:rPr dirty="0" sz="2600">
                <a:latin typeface="Calibri"/>
                <a:cs typeface="Calibri"/>
              </a:rPr>
              <a:t>opinion</a:t>
            </a:r>
            <a:r>
              <a:rPr dirty="0" sz="2600" spc="-80">
                <a:latin typeface="Calibri"/>
                <a:cs typeface="Calibri"/>
              </a:rPr>
              <a:t> </a:t>
            </a:r>
            <a:r>
              <a:rPr dirty="0" sz="2600" spc="-10">
                <a:latin typeface="Calibri"/>
                <a:cs typeface="Calibri"/>
              </a:rPr>
              <a:t>emot.</a:t>
            </a:r>
            <a:endParaRPr sz="2600">
              <a:latin typeface="Calibri"/>
              <a:cs typeface="Calibri"/>
            </a:endParaRPr>
          </a:p>
          <a:p>
            <a:pPr marL="12700">
              <a:lnSpc>
                <a:spcPts val="2645"/>
              </a:lnSpc>
              <a:spcBef>
                <a:spcPts val="670"/>
              </a:spcBef>
            </a:pPr>
            <a:r>
              <a:rPr dirty="0" sz="2300" i="1">
                <a:solidFill>
                  <a:srgbClr val="6F2F9F"/>
                </a:solidFill>
                <a:latin typeface="Calibri"/>
                <a:cs typeface="Calibri"/>
              </a:rPr>
              <a:t>Styrelsen</a:t>
            </a:r>
            <a:r>
              <a:rPr dirty="0" sz="2300">
                <a:solidFill>
                  <a:srgbClr val="6F2F9F"/>
                </a:solidFill>
                <a:latin typeface="Calibri"/>
                <a:cs typeface="Calibri"/>
              </a:rPr>
              <a:t>:</a:t>
            </a:r>
            <a:r>
              <a:rPr dirty="0" sz="2300" spc="-60">
                <a:solidFill>
                  <a:srgbClr val="6F2F9F"/>
                </a:solidFill>
                <a:latin typeface="Calibri"/>
                <a:cs typeface="Calibri"/>
              </a:rPr>
              <a:t> </a:t>
            </a:r>
            <a:r>
              <a:rPr dirty="0" sz="2300" spc="-10">
                <a:solidFill>
                  <a:srgbClr val="6F2F9F"/>
                </a:solidFill>
                <a:latin typeface="Calibri"/>
                <a:cs typeface="Calibri"/>
              </a:rPr>
              <a:t>”Slutsatserna</a:t>
            </a:r>
            <a:r>
              <a:rPr dirty="0" sz="2300" spc="-45">
                <a:solidFill>
                  <a:srgbClr val="6F2F9F"/>
                </a:solidFill>
                <a:latin typeface="Calibri"/>
                <a:cs typeface="Calibri"/>
              </a:rPr>
              <a:t> </a:t>
            </a:r>
            <a:r>
              <a:rPr dirty="0" sz="2300">
                <a:solidFill>
                  <a:srgbClr val="6F2F9F"/>
                </a:solidFill>
                <a:latin typeface="Calibri"/>
                <a:cs typeface="Calibri"/>
              </a:rPr>
              <a:t>i</a:t>
            </a:r>
            <a:r>
              <a:rPr dirty="0" sz="2300" spc="-60">
                <a:solidFill>
                  <a:srgbClr val="6F2F9F"/>
                </a:solidFill>
                <a:latin typeface="Calibri"/>
                <a:cs typeface="Calibri"/>
              </a:rPr>
              <a:t> </a:t>
            </a:r>
            <a:r>
              <a:rPr dirty="0" sz="2300">
                <a:solidFill>
                  <a:srgbClr val="6F2F9F"/>
                </a:solidFill>
                <a:latin typeface="Calibri"/>
                <a:cs typeface="Calibri"/>
              </a:rPr>
              <a:t>rapporten</a:t>
            </a:r>
            <a:r>
              <a:rPr dirty="0" sz="2300" spc="-50">
                <a:solidFill>
                  <a:srgbClr val="6F2F9F"/>
                </a:solidFill>
                <a:latin typeface="Calibri"/>
                <a:cs typeface="Calibri"/>
              </a:rPr>
              <a:t> </a:t>
            </a:r>
            <a:r>
              <a:rPr dirty="0" sz="2300">
                <a:solidFill>
                  <a:srgbClr val="6F2F9F"/>
                </a:solidFill>
                <a:latin typeface="Calibri"/>
                <a:cs typeface="Calibri"/>
              </a:rPr>
              <a:t>om</a:t>
            </a:r>
            <a:r>
              <a:rPr dirty="0" sz="2300" spc="-55">
                <a:solidFill>
                  <a:srgbClr val="6F2F9F"/>
                </a:solidFill>
                <a:latin typeface="Calibri"/>
                <a:cs typeface="Calibri"/>
              </a:rPr>
              <a:t> </a:t>
            </a:r>
            <a:r>
              <a:rPr dirty="0" sz="2300" spc="-10">
                <a:solidFill>
                  <a:srgbClr val="6F2F9F"/>
                </a:solidFill>
                <a:latin typeface="Calibri"/>
                <a:cs typeface="Calibri"/>
              </a:rPr>
              <a:t>insatssystem</a:t>
            </a:r>
            <a:r>
              <a:rPr dirty="0" sz="2300" spc="-60">
                <a:solidFill>
                  <a:srgbClr val="6F2F9F"/>
                </a:solidFill>
                <a:latin typeface="Calibri"/>
                <a:cs typeface="Calibri"/>
              </a:rPr>
              <a:t> </a:t>
            </a:r>
            <a:r>
              <a:rPr dirty="0" sz="2300">
                <a:solidFill>
                  <a:srgbClr val="6F2F9F"/>
                </a:solidFill>
                <a:latin typeface="Calibri"/>
                <a:cs typeface="Calibri"/>
              </a:rPr>
              <a:t>2019</a:t>
            </a:r>
            <a:r>
              <a:rPr dirty="0" sz="2300" spc="-55">
                <a:solidFill>
                  <a:srgbClr val="6F2F9F"/>
                </a:solidFill>
                <a:latin typeface="Calibri"/>
                <a:cs typeface="Calibri"/>
              </a:rPr>
              <a:t> </a:t>
            </a:r>
            <a:r>
              <a:rPr dirty="0" sz="2300">
                <a:solidFill>
                  <a:srgbClr val="6F2F9F"/>
                </a:solidFill>
                <a:latin typeface="Calibri"/>
                <a:cs typeface="Calibri"/>
              </a:rPr>
              <a:t>ska</a:t>
            </a:r>
            <a:r>
              <a:rPr dirty="0" sz="2300" spc="-45">
                <a:solidFill>
                  <a:srgbClr val="6F2F9F"/>
                </a:solidFill>
                <a:latin typeface="Calibri"/>
                <a:cs typeface="Calibri"/>
              </a:rPr>
              <a:t> </a:t>
            </a:r>
            <a:r>
              <a:rPr dirty="0" sz="2300" spc="-10">
                <a:solidFill>
                  <a:srgbClr val="6F2F9F"/>
                </a:solidFill>
                <a:latin typeface="Calibri"/>
                <a:cs typeface="Calibri"/>
              </a:rPr>
              <a:t>beaktas”.</a:t>
            </a:r>
            <a:endParaRPr sz="2300">
              <a:latin typeface="Calibri"/>
              <a:cs typeface="Calibri"/>
            </a:endParaRPr>
          </a:p>
          <a:p>
            <a:pPr marL="12700">
              <a:lnSpc>
                <a:spcPts val="2645"/>
              </a:lnSpc>
            </a:pPr>
            <a:r>
              <a:rPr dirty="0" sz="2300" spc="-10" i="1">
                <a:solidFill>
                  <a:srgbClr val="6F2F9F"/>
                </a:solidFill>
                <a:latin typeface="Calibri"/>
                <a:cs typeface="Calibri"/>
              </a:rPr>
              <a:t>Rapporten</a:t>
            </a:r>
            <a:r>
              <a:rPr dirty="0" sz="2300" spc="-10">
                <a:solidFill>
                  <a:srgbClr val="6F2F9F"/>
                </a:solidFill>
                <a:latin typeface="Calibri"/>
                <a:cs typeface="Calibri"/>
              </a:rPr>
              <a:t>:</a:t>
            </a:r>
            <a:r>
              <a:rPr dirty="0" sz="2300" spc="-45">
                <a:solidFill>
                  <a:srgbClr val="6F2F9F"/>
                </a:solidFill>
                <a:latin typeface="Calibri"/>
                <a:cs typeface="Calibri"/>
              </a:rPr>
              <a:t> </a:t>
            </a:r>
            <a:r>
              <a:rPr dirty="0" sz="2300" spc="-10">
                <a:solidFill>
                  <a:srgbClr val="6F2F9F"/>
                </a:solidFill>
                <a:latin typeface="Calibri"/>
                <a:cs typeface="Calibri"/>
              </a:rPr>
              <a:t>”Upplåtelseinsatserna</a:t>
            </a:r>
            <a:r>
              <a:rPr dirty="0" sz="2300" spc="-25">
                <a:solidFill>
                  <a:srgbClr val="6F2F9F"/>
                </a:solidFill>
                <a:latin typeface="Calibri"/>
                <a:cs typeface="Calibri"/>
              </a:rPr>
              <a:t> </a:t>
            </a:r>
            <a:r>
              <a:rPr dirty="0" sz="2300">
                <a:solidFill>
                  <a:srgbClr val="6F2F9F"/>
                </a:solidFill>
                <a:latin typeface="Calibri"/>
                <a:cs typeface="Calibri"/>
              </a:rPr>
              <a:t>…</a:t>
            </a:r>
            <a:r>
              <a:rPr dirty="0" sz="2300" spc="-45">
                <a:solidFill>
                  <a:srgbClr val="6F2F9F"/>
                </a:solidFill>
                <a:latin typeface="Calibri"/>
                <a:cs typeface="Calibri"/>
              </a:rPr>
              <a:t> </a:t>
            </a:r>
            <a:r>
              <a:rPr dirty="0" sz="2300" spc="-10">
                <a:solidFill>
                  <a:srgbClr val="6F2F9F"/>
                </a:solidFill>
                <a:latin typeface="Calibri"/>
                <a:cs typeface="Calibri"/>
              </a:rPr>
              <a:t>enhetliga</a:t>
            </a:r>
            <a:r>
              <a:rPr dirty="0" sz="2300" spc="-35">
                <a:solidFill>
                  <a:srgbClr val="6F2F9F"/>
                </a:solidFill>
                <a:latin typeface="Calibri"/>
                <a:cs typeface="Calibri"/>
              </a:rPr>
              <a:t> </a:t>
            </a:r>
            <a:r>
              <a:rPr dirty="0" sz="2300">
                <a:solidFill>
                  <a:srgbClr val="6F2F9F"/>
                </a:solidFill>
                <a:latin typeface="Calibri"/>
                <a:cs typeface="Calibri"/>
              </a:rPr>
              <a:t>…</a:t>
            </a:r>
            <a:r>
              <a:rPr dirty="0" sz="2300" spc="-35">
                <a:solidFill>
                  <a:srgbClr val="6F2F9F"/>
                </a:solidFill>
                <a:latin typeface="Calibri"/>
                <a:cs typeface="Calibri"/>
              </a:rPr>
              <a:t> </a:t>
            </a:r>
            <a:r>
              <a:rPr dirty="0" sz="2300" spc="-10">
                <a:solidFill>
                  <a:srgbClr val="6F2F9F"/>
                </a:solidFill>
                <a:latin typeface="Calibri"/>
                <a:cs typeface="Calibri"/>
              </a:rPr>
              <a:t>justering</a:t>
            </a:r>
            <a:r>
              <a:rPr dirty="0" sz="2300" spc="-35">
                <a:solidFill>
                  <a:srgbClr val="6F2F9F"/>
                </a:solidFill>
                <a:latin typeface="Calibri"/>
                <a:cs typeface="Calibri"/>
              </a:rPr>
              <a:t> </a:t>
            </a:r>
            <a:r>
              <a:rPr dirty="0" sz="2300">
                <a:solidFill>
                  <a:srgbClr val="6F2F9F"/>
                </a:solidFill>
                <a:latin typeface="Calibri"/>
                <a:cs typeface="Calibri"/>
              </a:rPr>
              <a:t>under</a:t>
            </a:r>
            <a:r>
              <a:rPr dirty="0" sz="2300" spc="-30">
                <a:solidFill>
                  <a:srgbClr val="6F2F9F"/>
                </a:solidFill>
                <a:latin typeface="Calibri"/>
                <a:cs typeface="Calibri"/>
              </a:rPr>
              <a:t> </a:t>
            </a:r>
            <a:r>
              <a:rPr dirty="0" sz="2300">
                <a:solidFill>
                  <a:srgbClr val="6F2F9F"/>
                </a:solidFill>
                <a:latin typeface="Calibri"/>
                <a:cs typeface="Calibri"/>
              </a:rPr>
              <a:t>en</a:t>
            </a:r>
            <a:r>
              <a:rPr dirty="0" sz="2300" spc="-35">
                <a:solidFill>
                  <a:srgbClr val="6F2F9F"/>
                </a:solidFill>
                <a:latin typeface="Calibri"/>
                <a:cs typeface="Calibri"/>
              </a:rPr>
              <a:t> </a:t>
            </a:r>
            <a:r>
              <a:rPr dirty="0" sz="2300" spc="-10">
                <a:solidFill>
                  <a:srgbClr val="6F2F9F"/>
                </a:solidFill>
                <a:latin typeface="Calibri"/>
                <a:cs typeface="Calibri"/>
              </a:rPr>
              <a:t>10-årsperiod”</a:t>
            </a:r>
            <a:endParaRPr sz="23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2125"/>
              </a:spcBef>
              <a:tabLst>
                <a:tab pos="5758815" algn="l"/>
              </a:tabLst>
            </a:pPr>
            <a:r>
              <a:rPr dirty="0" sz="2600">
                <a:latin typeface="Calibri"/>
                <a:cs typeface="Calibri"/>
              </a:rPr>
              <a:t>❸</a:t>
            </a:r>
            <a:r>
              <a:rPr dirty="0" sz="2600" spc="-75">
                <a:latin typeface="Calibri"/>
                <a:cs typeface="Calibri"/>
              </a:rPr>
              <a:t> </a:t>
            </a:r>
            <a:r>
              <a:rPr dirty="0" sz="2600" b="1">
                <a:solidFill>
                  <a:srgbClr val="FF0000"/>
                </a:solidFill>
                <a:latin typeface="Calibri"/>
                <a:cs typeface="Calibri"/>
              </a:rPr>
              <a:t>Oerhört</a:t>
            </a:r>
            <a:r>
              <a:rPr dirty="0" sz="2600" spc="-75" b="1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dirty="0" sz="2600" spc="-25" b="1">
                <a:solidFill>
                  <a:srgbClr val="FF0000"/>
                </a:solidFill>
                <a:latin typeface="Calibri"/>
                <a:cs typeface="Calibri"/>
              </a:rPr>
              <a:t>omfattande</a:t>
            </a:r>
            <a:r>
              <a:rPr dirty="0" sz="2600" spc="-25">
                <a:latin typeface="Calibri"/>
                <a:cs typeface="Calibri"/>
              </a:rPr>
              <a:t>:</a:t>
            </a:r>
            <a:r>
              <a:rPr dirty="0" sz="2600" spc="-75">
                <a:latin typeface="Calibri"/>
                <a:cs typeface="Calibri"/>
              </a:rPr>
              <a:t> </a:t>
            </a:r>
            <a:r>
              <a:rPr dirty="0" sz="2600" spc="-10">
                <a:latin typeface="Calibri"/>
                <a:cs typeface="Calibri"/>
              </a:rPr>
              <a:t>hyra,</a:t>
            </a:r>
            <a:r>
              <a:rPr dirty="0" sz="2600" spc="-75">
                <a:latin typeface="Calibri"/>
                <a:cs typeface="Calibri"/>
              </a:rPr>
              <a:t> </a:t>
            </a:r>
            <a:r>
              <a:rPr dirty="0" sz="2600" spc="-20">
                <a:latin typeface="Calibri"/>
                <a:cs typeface="Calibri"/>
              </a:rPr>
              <a:t>insatser,</a:t>
            </a:r>
            <a:r>
              <a:rPr dirty="0" sz="2600" spc="-85">
                <a:latin typeface="Calibri"/>
                <a:cs typeface="Calibri"/>
              </a:rPr>
              <a:t> </a:t>
            </a:r>
            <a:r>
              <a:rPr dirty="0" sz="2600" spc="-50">
                <a:latin typeface="Calibri"/>
                <a:cs typeface="Calibri"/>
              </a:rPr>
              <a:t>…</a:t>
            </a:r>
            <a:r>
              <a:rPr dirty="0" sz="2600">
                <a:latin typeface="Calibri"/>
                <a:cs typeface="Calibri"/>
              </a:rPr>
              <a:t>	</a:t>
            </a:r>
            <a:r>
              <a:rPr dirty="0" sz="2600" b="1">
                <a:latin typeface="Calibri"/>
                <a:cs typeface="Calibri"/>
              </a:rPr>
              <a:t>Hela</a:t>
            </a:r>
            <a:r>
              <a:rPr dirty="0" sz="2600" spc="-95" b="1">
                <a:latin typeface="Calibri"/>
                <a:cs typeface="Calibri"/>
              </a:rPr>
              <a:t> </a:t>
            </a:r>
            <a:r>
              <a:rPr dirty="0" sz="2600" b="1">
                <a:latin typeface="Calibri"/>
                <a:cs typeface="Calibri"/>
              </a:rPr>
              <a:t>havet</a:t>
            </a:r>
            <a:r>
              <a:rPr dirty="0" sz="2600" spc="-85" b="1">
                <a:latin typeface="Calibri"/>
                <a:cs typeface="Calibri"/>
              </a:rPr>
              <a:t> </a:t>
            </a:r>
            <a:r>
              <a:rPr dirty="0" sz="2600" spc="-10" b="1">
                <a:latin typeface="Calibri"/>
                <a:cs typeface="Calibri"/>
              </a:rPr>
              <a:t>stormar!</a:t>
            </a:r>
            <a:endParaRPr sz="26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335"/>
              </a:spcBef>
            </a:pPr>
            <a:r>
              <a:rPr dirty="0" sz="2600">
                <a:latin typeface="Calibri"/>
                <a:cs typeface="Calibri"/>
              </a:rPr>
              <a:t>❹</a:t>
            </a:r>
            <a:r>
              <a:rPr dirty="0" sz="2600" spc="-55">
                <a:latin typeface="Calibri"/>
                <a:cs typeface="Calibri"/>
              </a:rPr>
              <a:t> </a:t>
            </a:r>
            <a:r>
              <a:rPr dirty="0" sz="2600" b="1">
                <a:solidFill>
                  <a:srgbClr val="FF0000"/>
                </a:solidFill>
                <a:latin typeface="Calibri"/>
                <a:cs typeface="Calibri"/>
              </a:rPr>
              <a:t>Orimlig</a:t>
            </a:r>
            <a:r>
              <a:rPr dirty="0" sz="2600" spc="-65" b="1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dirty="0" sz="2600" b="1">
                <a:solidFill>
                  <a:srgbClr val="FF0000"/>
                </a:solidFill>
                <a:latin typeface="Calibri"/>
                <a:cs typeface="Calibri"/>
              </a:rPr>
              <a:t>tidsplan</a:t>
            </a:r>
            <a:r>
              <a:rPr dirty="0" sz="2600">
                <a:latin typeface="Calibri"/>
                <a:cs typeface="Calibri"/>
              </a:rPr>
              <a:t>.</a:t>
            </a:r>
            <a:r>
              <a:rPr dirty="0" sz="2600" spc="-50">
                <a:latin typeface="Calibri"/>
                <a:cs typeface="Calibri"/>
              </a:rPr>
              <a:t> </a:t>
            </a:r>
            <a:r>
              <a:rPr dirty="0" sz="2600">
                <a:latin typeface="Calibri"/>
                <a:cs typeface="Calibri"/>
              </a:rPr>
              <a:t>Kan</a:t>
            </a:r>
            <a:r>
              <a:rPr dirty="0" sz="2600" spc="-55">
                <a:latin typeface="Calibri"/>
                <a:cs typeface="Calibri"/>
              </a:rPr>
              <a:t> </a:t>
            </a:r>
            <a:r>
              <a:rPr dirty="0" sz="2600">
                <a:latin typeface="Calibri"/>
                <a:cs typeface="Calibri"/>
              </a:rPr>
              <a:t>inte</a:t>
            </a:r>
            <a:r>
              <a:rPr dirty="0" sz="2600" spc="-50">
                <a:latin typeface="Calibri"/>
                <a:cs typeface="Calibri"/>
              </a:rPr>
              <a:t> </a:t>
            </a:r>
            <a:r>
              <a:rPr dirty="0" sz="2600">
                <a:latin typeface="Calibri"/>
                <a:cs typeface="Calibri"/>
              </a:rPr>
              <a:t>göras</a:t>
            </a:r>
            <a:r>
              <a:rPr dirty="0" sz="2600" spc="-50">
                <a:latin typeface="Calibri"/>
                <a:cs typeface="Calibri"/>
              </a:rPr>
              <a:t> </a:t>
            </a:r>
            <a:r>
              <a:rPr dirty="0" sz="2600">
                <a:latin typeface="Calibri"/>
                <a:cs typeface="Calibri"/>
              </a:rPr>
              <a:t>så</a:t>
            </a:r>
            <a:r>
              <a:rPr dirty="0" sz="2600" spc="-50">
                <a:latin typeface="Calibri"/>
                <a:cs typeface="Calibri"/>
              </a:rPr>
              <a:t> </a:t>
            </a:r>
            <a:r>
              <a:rPr dirty="0" sz="2600">
                <a:latin typeface="Calibri"/>
                <a:cs typeface="Calibri"/>
              </a:rPr>
              <a:t>snabbt</a:t>
            </a:r>
            <a:r>
              <a:rPr dirty="0" sz="2600" spc="-45">
                <a:latin typeface="Calibri"/>
                <a:cs typeface="Calibri"/>
              </a:rPr>
              <a:t> </a:t>
            </a:r>
            <a:r>
              <a:rPr dirty="0" sz="2600">
                <a:latin typeface="Calibri"/>
                <a:cs typeface="Calibri"/>
              </a:rPr>
              <a:t>–</a:t>
            </a:r>
            <a:r>
              <a:rPr dirty="0" sz="2600" spc="-55">
                <a:latin typeface="Calibri"/>
                <a:cs typeface="Calibri"/>
              </a:rPr>
              <a:t> </a:t>
            </a:r>
            <a:r>
              <a:rPr dirty="0" sz="2600" b="1">
                <a:latin typeface="Calibri"/>
                <a:cs typeface="Calibri"/>
              </a:rPr>
              <a:t>om</a:t>
            </a:r>
            <a:r>
              <a:rPr dirty="0" sz="2600" spc="-50" b="1">
                <a:latin typeface="Calibri"/>
                <a:cs typeface="Calibri"/>
              </a:rPr>
              <a:t> </a:t>
            </a:r>
            <a:r>
              <a:rPr dirty="0" sz="2600" b="1">
                <a:latin typeface="Calibri"/>
                <a:cs typeface="Calibri"/>
              </a:rPr>
              <a:t>det</a:t>
            </a:r>
            <a:r>
              <a:rPr dirty="0" sz="2600" spc="-65" b="1">
                <a:latin typeface="Calibri"/>
                <a:cs typeface="Calibri"/>
              </a:rPr>
              <a:t> </a:t>
            </a:r>
            <a:r>
              <a:rPr dirty="0" sz="2600" b="1">
                <a:latin typeface="Calibri"/>
                <a:cs typeface="Calibri"/>
              </a:rPr>
              <a:t>ska</a:t>
            </a:r>
            <a:r>
              <a:rPr dirty="0" sz="2600" spc="-60" b="1">
                <a:latin typeface="Calibri"/>
                <a:cs typeface="Calibri"/>
              </a:rPr>
              <a:t> </a:t>
            </a:r>
            <a:r>
              <a:rPr dirty="0" sz="2600" b="1">
                <a:latin typeface="Calibri"/>
                <a:cs typeface="Calibri"/>
              </a:rPr>
              <a:t>ske</a:t>
            </a:r>
            <a:r>
              <a:rPr dirty="0" sz="2600" spc="-60" b="1">
                <a:latin typeface="Calibri"/>
                <a:cs typeface="Calibri"/>
              </a:rPr>
              <a:t> </a:t>
            </a:r>
            <a:r>
              <a:rPr dirty="0" sz="2600" spc="-10" b="1">
                <a:solidFill>
                  <a:srgbClr val="FF0000"/>
                </a:solidFill>
                <a:latin typeface="Calibri"/>
                <a:cs typeface="Calibri"/>
              </a:rPr>
              <a:t>seriöst</a:t>
            </a:r>
            <a:r>
              <a:rPr dirty="0" sz="2600" spc="-10">
                <a:latin typeface="Calibri"/>
                <a:cs typeface="Calibri"/>
              </a:rPr>
              <a:t>.</a:t>
            </a:r>
            <a:endParaRPr sz="26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340"/>
              </a:spcBef>
            </a:pPr>
            <a:r>
              <a:rPr dirty="0" sz="2600">
                <a:latin typeface="Calibri"/>
                <a:cs typeface="Calibri"/>
              </a:rPr>
              <a:t>❺</a:t>
            </a:r>
            <a:r>
              <a:rPr dirty="0" sz="2600" spc="-85">
                <a:latin typeface="Calibri"/>
                <a:cs typeface="Calibri"/>
              </a:rPr>
              <a:t> </a:t>
            </a:r>
            <a:r>
              <a:rPr dirty="0" sz="2600" b="1">
                <a:solidFill>
                  <a:srgbClr val="FF0000"/>
                </a:solidFill>
                <a:latin typeface="Calibri"/>
                <a:cs typeface="Calibri"/>
              </a:rPr>
              <a:t>Ingen</a:t>
            </a:r>
            <a:r>
              <a:rPr dirty="0" sz="2600" spc="-85" b="1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dirty="0" sz="2600" spc="-10" b="1">
                <a:solidFill>
                  <a:srgbClr val="FF0000"/>
                </a:solidFill>
                <a:latin typeface="Calibri"/>
                <a:cs typeface="Calibri"/>
              </a:rPr>
              <a:t>förankring</a:t>
            </a:r>
            <a:r>
              <a:rPr dirty="0" sz="2600" spc="-75" b="1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dirty="0" sz="2600" b="1">
                <a:solidFill>
                  <a:srgbClr val="FF0000"/>
                </a:solidFill>
                <a:latin typeface="Calibri"/>
                <a:cs typeface="Calibri"/>
              </a:rPr>
              <a:t>före</a:t>
            </a:r>
            <a:r>
              <a:rPr dirty="0" sz="2600">
                <a:latin typeface="Calibri"/>
                <a:cs typeface="Calibri"/>
              </a:rPr>
              <a:t>.</a:t>
            </a:r>
            <a:r>
              <a:rPr dirty="0" sz="2600" spc="-75">
                <a:latin typeface="Calibri"/>
                <a:cs typeface="Calibri"/>
              </a:rPr>
              <a:t> </a:t>
            </a:r>
            <a:r>
              <a:rPr dirty="0" sz="2600" b="1">
                <a:latin typeface="Calibri"/>
                <a:cs typeface="Calibri"/>
              </a:rPr>
              <a:t>Riktlinjerna</a:t>
            </a:r>
            <a:r>
              <a:rPr dirty="0" sz="2600" spc="-80" b="1">
                <a:latin typeface="Calibri"/>
                <a:cs typeface="Calibri"/>
              </a:rPr>
              <a:t> </a:t>
            </a:r>
            <a:r>
              <a:rPr dirty="0" sz="2600">
                <a:latin typeface="Calibri"/>
                <a:cs typeface="Calibri"/>
              </a:rPr>
              <a:t>borde</a:t>
            </a:r>
            <a:r>
              <a:rPr dirty="0" sz="2600" spc="-75">
                <a:latin typeface="Calibri"/>
                <a:cs typeface="Calibri"/>
              </a:rPr>
              <a:t> </a:t>
            </a:r>
            <a:r>
              <a:rPr dirty="0" sz="2600">
                <a:latin typeface="Calibri"/>
                <a:cs typeface="Calibri"/>
              </a:rPr>
              <a:t>ges</a:t>
            </a:r>
            <a:r>
              <a:rPr dirty="0" sz="2600" spc="-75">
                <a:latin typeface="Calibri"/>
                <a:cs typeface="Calibri"/>
              </a:rPr>
              <a:t> </a:t>
            </a:r>
            <a:r>
              <a:rPr dirty="0" sz="2600">
                <a:latin typeface="Calibri"/>
                <a:cs typeface="Calibri"/>
              </a:rPr>
              <a:t>av</a:t>
            </a:r>
            <a:r>
              <a:rPr dirty="0" sz="2600" spc="-75">
                <a:latin typeface="Calibri"/>
                <a:cs typeface="Calibri"/>
              </a:rPr>
              <a:t> </a:t>
            </a:r>
            <a:r>
              <a:rPr dirty="0" sz="2600" spc="-10" b="1">
                <a:latin typeface="Calibri"/>
                <a:cs typeface="Calibri"/>
              </a:rPr>
              <a:t>fullmäktige</a:t>
            </a:r>
            <a:r>
              <a:rPr dirty="0" sz="2600" spc="-10">
                <a:latin typeface="Calibri"/>
                <a:cs typeface="Calibri"/>
              </a:rPr>
              <a:t>!</a:t>
            </a:r>
            <a:endParaRPr sz="26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335"/>
              </a:spcBef>
            </a:pPr>
            <a:r>
              <a:rPr dirty="0" sz="2600">
                <a:latin typeface="Calibri"/>
                <a:cs typeface="Calibri"/>
              </a:rPr>
              <a:t>❻</a:t>
            </a:r>
            <a:r>
              <a:rPr dirty="0" sz="2600" spc="-45">
                <a:latin typeface="Calibri"/>
                <a:cs typeface="Calibri"/>
              </a:rPr>
              <a:t> </a:t>
            </a:r>
            <a:r>
              <a:rPr dirty="0" sz="2600" spc="-20">
                <a:latin typeface="Calibri"/>
                <a:cs typeface="Calibri"/>
              </a:rPr>
              <a:t>Tveksamt</a:t>
            </a:r>
            <a:r>
              <a:rPr dirty="0" sz="2600" spc="-40">
                <a:latin typeface="Calibri"/>
                <a:cs typeface="Calibri"/>
              </a:rPr>
              <a:t> </a:t>
            </a:r>
            <a:r>
              <a:rPr dirty="0" sz="2600">
                <a:latin typeface="Calibri"/>
                <a:cs typeface="Calibri"/>
              </a:rPr>
              <a:t>hur</a:t>
            </a:r>
            <a:r>
              <a:rPr dirty="0" sz="2600" spc="-35">
                <a:latin typeface="Calibri"/>
                <a:cs typeface="Calibri"/>
              </a:rPr>
              <a:t> </a:t>
            </a:r>
            <a:r>
              <a:rPr dirty="0" sz="2600">
                <a:latin typeface="Calibri"/>
                <a:cs typeface="Calibri"/>
              </a:rPr>
              <a:t>det</a:t>
            </a:r>
            <a:r>
              <a:rPr dirty="0" sz="2600" spc="-50">
                <a:latin typeface="Calibri"/>
                <a:cs typeface="Calibri"/>
              </a:rPr>
              <a:t> </a:t>
            </a:r>
            <a:r>
              <a:rPr dirty="0" sz="2600">
                <a:latin typeface="Calibri"/>
                <a:cs typeface="Calibri"/>
              </a:rPr>
              <a:t>blir</a:t>
            </a:r>
            <a:r>
              <a:rPr dirty="0" sz="2600" spc="-40">
                <a:latin typeface="Calibri"/>
                <a:cs typeface="Calibri"/>
              </a:rPr>
              <a:t> </a:t>
            </a:r>
            <a:r>
              <a:rPr dirty="0" sz="2600">
                <a:latin typeface="Calibri"/>
                <a:cs typeface="Calibri"/>
              </a:rPr>
              <a:t>med</a:t>
            </a:r>
            <a:r>
              <a:rPr dirty="0" sz="2600" spc="-35">
                <a:latin typeface="Calibri"/>
                <a:cs typeface="Calibri"/>
              </a:rPr>
              <a:t> </a:t>
            </a:r>
            <a:r>
              <a:rPr dirty="0" sz="2600" spc="-20" b="1">
                <a:latin typeface="Calibri"/>
                <a:cs typeface="Calibri"/>
              </a:rPr>
              <a:t>förankringen</a:t>
            </a:r>
            <a:r>
              <a:rPr dirty="0" sz="2600" spc="-45" b="1">
                <a:latin typeface="Calibri"/>
                <a:cs typeface="Calibri"/>
              </a:rPr>
              <a:t> </a:t>
            </a:r>
            <a:r>
              <a:rPr dirty="0" sz="2600" b="1">
                <a:solidFill>
                  <a:srgbClr val="FF0000"/>
                </a:solidFill>
                <a:latin typeface="Calibri"/>
                <a:cs typeface="Calibri"/>
              </a:rPr>
              <a:t>under</a:t>
            </a:r>
            <a:r>
              <a:rPr dirty="0" sz="2600" spc="-45" b="1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dirty="0" sz="2600" spc="-10" b="1">
                <a:solidFill>
                  <a:srgbClr val="FF0000"/>
                </a:solidFill>
                <a:latin typeface="Calibri"/>
                <a:cs typeface="Calibri"/>
              </a:rPr>
              <a:t>utredningsarbetet</a:t>
            </a:r>
            <a:r>
              <a:rPr dirty="0" sz="2600" spc="-10">
                <a:latin typeface="Calibri"/>
                <a:cs typeface="Calibri"/>
              </a:rPr>
              <a:t>.</a:t>
            </a:r>
            <a:endParaRPr sz="2600">
              <a:latin typeface="Calibri"/>
              <a:cs typeface="Calibri"/>
            </a:endParaRPr>
          </a:p>
          <a:p>
            <a:pPr marL="12700">
              <a:lnSpc>
                <a:spcPts val="2990"/>
              </a:lnSpc>
              <a:spcBef>
                <a:spcPts val="635"/>
              </a:spcBef>
            </a:pPr>
            <a:r>
              <a:rPr dirty="0" sz="2600" spc="-30" i="1">
                <a:solidFill>
                  <a:srgbClr val="6F2F9F"/>
                </a:solidFill>
                <a:latin typeface="Calibri"/>
                <a:cs typeface="Calibri"/>
              </a:rPr>
              <a:t>Texten</a:t>
            </a:r>
            <a:r>
              <a:rPr dirty="0" sz="2600" spc="-30">
                <a:solidFill>
                  <a:srgbClr val="6F2F9F"/>
                </a:solidFill>
                <a:latin typeface="Calibri"/>
                <a:cs typeface="Calibri"/>
              </a:rPr>
              <a:t>:</a:t>
            </a:r>
            <a:r>
              <a:rPr dirty="0" sz="2600" spc="-80">
                <a:solidFill>
                  <a:srgbClr val="6F2F9F"/>
                </a:solidFill>
                <a:latin typeface="Calibri"/>
                <a:cs typeface="Calibri"/>
              </a:rPr>
              <a:t> </a:t>
            </a:r>
            <a:r>
              <a:rPr dirty="0" sz="2600" spc="-10">
                <a:solidFill>
                  <a:srgbClr val="6F2F9F"/>
                </a:solidFill>
                <a:latin typeface="Calibri"/>
                <a:cs typeface="Calibri"/>
              </a:rPr>
              <a:t>”genomgripande</a:t>
            </a:r>
            <a:r>
              <a:rPr dirty="0" sz="2600" spc="-85">
                <a:solidFill>
                  <a:srgbClr val="6F2F9F"/>
                </a:solidFill>
                <a:latin typeface="Calibri"/>
                <a:cs typeface="Calibri"/>
              </a:rPr>
              <a:t> </a:t>
            </a:r>
            <a:r>
              <a:rPr dirty="0" sz="2600">
                <a:solidFill>
                  <a:srgbClr val="6F2F9F"/>
                </a:solidFill>
                <a:latin typeface="Calibri"/>
                <a:cs typeface="Calibri"/>
              </a:rPr>
              <a:t>och</a:t>
            </a:r>
            <a:r>
              <a:rPr dirty="0" sz="2600" spc="-80">
                <a:solidFill>
                  <a:srgbClr val="6F2F9F"/>
                </a:solidFill>
                <a:latin typeface="Calibri"/>
                <a:cs typeface="Calibri"/>
              </a:rPr>
              <a:t> </a:t>
            </a:r>
            <a:r>
              <a:rPr dirty="0" sz="2600" spc="-10">
                <a:solidFill>
                  <a:srgbClr val="6F2F9F"/>
                </a:solidFill>
                <a:latin typeface="Calibri"/>
                <a:cs typeface="Calibri"/>
              </a:rPr>
              <a:t>brett</a:t>
            </a:r>
            <a:r>
              <a:rPr dirty="0" sz="2600" spc="-80">
                <a:solidFill>
                  <a:srgbClr val="6F2F9F"/>
                </a:solidFill>
                <a:latin typeface="Calibri"/>
                <a:cs typeface="Calibri"/>
              </a:rPr>
              <a:t> </a:t>
            </a:r>
            <a:r>
              <a:rPr dirty="0" sz="2600" spc="-25">
                <a:solidFill>
                  <a:srgbClr val="6F2F9F"/>
                </a:solidFill>
                <a:latin typeface="Calibri"/>
                <a:cs typeface="Calibri"/>
              </a:rPr>
              <a:t>förankrad</a:t>
            </a:r>
            <a:r>
              <a:rPr dirty="0" sz="2600" spc="-85">
                <a:solidFill>
                  <a:srgbClr val="6F2F9F"/>
                </a:solidFill>
                <a:latin typeface="Calibri"/>
                <a:cs typeface="Calibri"/>
              </a:rPr>
              <a:t> </a:t>
            </a:r>
            <a:r>
              <a:rPr dirty="0" sz="2600" spc="-10" b="1">
                <a:solidFill>
                  <a:srgbClr val="6F2F9F"/>
                </a:solidFill>
                <a:latin typeface="Calibri"/>
                <a:cs typeface="Calibri"/>
              </a:rPr>
              <a:t>dialog</a:t>
            </a:r>
            <a:r>
              <a:rPr dirty="0" sz="2600" spc="-10">
                <a:solidFill>
                  <a:srgbClr val="6F2F9F"/>
                </a:solidFill>
                <a:latin typeface="Calibri"/>
                <a:cs typeface="Calibri"/>
              </a:rPr>
              <a:t>”</a:t>
            </a:r>
            <a:endParaRPr sz="2600">
              <a:latin typeface="Calibri"/>
              <a:cs typeface="Calibri"/>
            </a:endParaRPr>
          </a:p>
          <a:p>
            <a:pPr marL="12700">
              <a:lnSpc>
                <a:spcPts val="2990"/>
              </a:lnSpc>
            </a:pPr>
            <a:r>
              <a:rPr dirty="0" sz="2600" spc="-75" i="1">
                <a:solidFill>
                  <a:srgbClr val="6F2F9F"/>
                </a:solidFill>
                <a:latin typeface="Calibri"/>
                <a:cs typeface="Calibri"/>
              </a:rPr>
              <a:t>Att-</a:t>
            </a:r>
            <a:r>
              <a:rPr dirty="0" sz="2600" i="1">
                <a:solidFill>
                  <a:srgbClr val="6F2F9F"/>
                </a:solidFill>
                <a:latin typeface="Calibri"/>
                <a:cs typeface="Calibri"/>
              </a:rPr>
              <a:t>satserna</a:t>
            </a:r>
            <a:r>
              <a:rPr dirty="0" sz="2600">
                <a:solidFill>
                  <a:srgbClr val="6F2F9F"/>
                </a:solidFill>
                <a:latin typeface="Calibri"/>
                <a:cs typeface="Calibri"/>
              </a:rPr>
              <a:t>:</a:t>
            </a:r>
            <a:r>
              <a:rPr dirty="0" sz="2600" spc="-40">
                <a:solidFill>
                  <a:srgbClr val="6F2F9F"/>
                </a:solidFill>
                <a:latin typeface="Calibri"/>
                <a:cs typeface="Calibri"/>
              </a:rPr>
              <a:t> </a:t>
            </a:r>
            <a:r>
              <a:rPr dirty="0" sz="2600" spc="-10">
                <a:solidFill>
                  <a:srgbClr val="6F2F9F"/>
                </a:solidFill>
                <a:latin typeface="Calibri"/>
                <a:cs typeface="Calibri"/>
              </a:rPr>
              <a:t>fortlöpande</a:t>
            </a:r>
            <a:r>
              <a:rPr dirty="0" sz="2600" spc="-35">
                <a:solidFill>
                  <a:srgbClr val="6F2F9F"/>
                </a:solidFill>
                <a:latin typeface="Calibri"/>
                <a:cs typeface="Calibri"/>
              </a:rPr>
              <a:t> </a:t>
            </a:r>
            <a:r>
              <a:rPr dirty="0" sz="2600" b="1">
                <a:solidFill>
                  <a:srgbClr val="6F2F9F"/>
                </a:solidFill>
                <a:latin typeface="Calibri"/>
                <a:cs typeface="Calibri"/>
              </a:rPr>
              <a:t>lämna</a:t>
            </a:r>
            <a:r>
              <a:rPr dirty="0" sz="2600" spc="-50" b="1">
                <a:solidFill>
                  <a:srgbClr val="6F2F9F"/>
                </a:solidFill>
                <a:latin typeface="Calibri"/>
                <a:cs typeface="Calibri"/>
              </a:rPr>
              <a:t> </a:t>
            </a:r>
            <a:r>
              <a:rPr dirty="0" sz="2600" spc="-10" b="1">
                <a:solidFill>
                  <a:srgbClr val="6F2F9F"/>
                </a:solidFill>
                <a:latin typeface="Calibri"/>
                <a:cs typeface="Calibri"/>
              </a:rPr>
              <a:t>information</a:t>
            </a:r>
            <a:r>
              <a:rPr dirty="0" sz="2600" spc="-10">
                <a:solidFill>
                  <a:srgbClr val="6F2F9F"/>
                </a:solidFill>
                <a:latin typeface="Calibri"/>
                <a:cs typeface="Calibri"/>
              </a:rPr>
              <a:t>”</a:t>
            </a:r>
            <a:r>
              <a:rPr dirty="0" sz="2600" spc="-35">
                <a:solidFill>
                  <a:srgbClr val="6F2F9F"/>
                </a:solidFill>
                <a:latin typeface="Calibri"/>
                <a:cs typeface="Calibri"/>
              </a:rPr>
              <a:t> </a:t>
            </a:r>
            <a:r>
              <a:rPr dirty="0" sz="2600">
                <a:solidFill>
                  <a:srgbClr val="6F2F9F"/>
                </a:solidFill>
                <a:latin typeface="Calibri"/>
                <a:cs typeface="Calibri"/>
              </a:rPr>
              <a:t>–</a:t>
            </a:r>
            <a:r>
              <a:rPr dirty="0" sz="2600" spc="-35">
                <a:solidFill>
                  <a:srgbClr val="6F2F9F"/>
                </a:solidFill>
                <a:latin typeface="Calibri"/>
                <a:cs typeface="Calibri"/>
              </a:rPr>
              <a:t> </a:t>
            </a:r>
            <a:r>
              <a:rPr dirty="0" sz="2600">
                <a:solidFill>
                  <a:srgbClr val="6F2F9F"/>
                </a:solidFill>
                <a:latin typeface="Calibri"/>
                <a:cs typeface="Calibri"/>
              </a:rPr>
              <a:t>det</a:t>
            </a:r>
            <a:r>
              <a:rPr dirty="0" sz="2600" spc="-30">
                <a:solidFill>
                  <a:srgbClr val="6F2F9F"/>
                </a:solidFill>
                <a:latin typeface="Calibri"/>
                <a:cs typeface="Calibri"/>
              </a:rPr>
              <a:t> </a:t>
            </a:r>
            <a:r>
              <a:rPr dirty="0" sz="2600">
                <a:solidFill>
                  <a:srgbClr val="6F2F9F"/>
                </a:solidFill>
                <a:latin typeface="Calibri"/>
                <a:cs typeface="Calibri"/>
              </a:rPr>
              <a:t>ska</a:t>
            </a:r>
            <a:r>
              <a:rPr dirty="0" sz="2600" spc="-30">
                <a:solidFill>
                  <a:srgbClr val="6F2F9F"/>
                </a:solidFill>
                <a:latin typeface="Calibri"/>
                <a:cs typeface="Calibri"/>
              </a:rPr>
              <a:t> </a:t>
            </a:r>
            <a:r>
              <a:rPr dirty="0" sz="2600">
                <a:solidFill>
                  <a:srgbClr val="6F2F9F"/>
                </a:solidFill>
                <a:latin typeface="Calibri"/>
                <a:cs typeface="Calibri"/>
              </a:rPr>
              <a:t>bli</a:t>
            </a:r>
            <a:r>
              <a:rPr dirty="0" sz="2600" spc="-35">
                <a:solidFill>
                  <a:srgbClr val="6F2F9F"/>
                </a:solidFill>
                <a:latin typeface="Calibri"/>
                <a:cs typeface="Calibri"/>
              </a:rPr>
              <a:t> </a:t>
            </a:r>
            <a:r>
              <a:rPr dirty="0" sz="2600" spc="-10" b="1">
                <a:solidFill>
                  <a:srgbClr val="6F2F9F"/>
                </a:solidFill>
                <a:latin typeface="Calibri"/>
                <a:cs typeface="Calibri"/>
              </a:rPr>
              <a:t>beslutet</a:t>
            </a:r>
            <a:r>
              <a:rPr dirty="0" sz="2600" spc="-10">
                <a:solidFill>
                  <a:srgbClr val="6F2F9F"/>
                </a:solidFill>
                <a:latin typeface="Calibri"/>
                <a:cs typeface="Calibri"/>
              </a:rPr>
              <a:t>!</a:t>
            </a:r>
            <a:endParaRPr sz="26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1270" rIns="0" bIns="0" rtlCol="0" vert="horz">
            <a:spAutoFit/>
          </a:bodyPr>
          <a:lstStyle/>
          <a:p>
            <a:pPr marL="29209">
              <a:lnSpc>
                <a:spcPct val="100000"/>
              </a:lnSpc>
              <a:spcBef>
                <a:spcPts val="10"/>
              </a:spcBef>
            </a:pPr>
            <a:r>
              <a:rPr dirty="0" spc="-25"/>
              <a:t>1</a:t>
            </a:r>
            <a:r>
              <a:rPr dirty="0" spc="-25"/>
              <a:t>4</a:t>
            </a: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28319" y="513334"/>
            <a:ext cx="9700260" cy="422275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600" b="0">
                <a:latin typeface="Calibri"/>
                <a:cs typeface="Calibri"/>
              </a:rPr>
              <a:t>❼</a:t>
            </a:r>
            <a:r>
              <a:rPr dirty="0" sz="2600" spc="-75" b="0">
                <a:latin typeface="Calibri"/>
                <a:cs typeface="Calibri"/>
              </a:rPr>
              <a:t> </a:t>
            </a:r>
            <a:r>
              <a:rPr dirty="0" sz="2600">
                <a:solidFill>
                  <a:srgbClr val="FF0000"/>
                </a:solidFill>
              </a:rPr>
              <a:t>Viktiga</a:t>
            </a:r>
            <a:r>
              <a:rPr dirty="0" sz="2600" spc="-25">
                <a:solidFill>
                  <a:srgbClr val="FF0000"/>
                </a:solidFill>
              </a:rPr>
              <a:t> </a:t>
            </a:r>
            <a:r>
              <a:rPr dirty="0" sz="2600" spc="-20">
                <a:solidFill>
                  <a:srgbClr val="FF0000"/>
                </a:solidFill>
              </a:rPr>
              <a:t>bakgrundsfakta</a:t>
            </a:r>
            <a:r>
              <a:rPr dirty="0" sz="2600" spc="-25">
                <a:solidFill>
                  <a:srgbClr val="FF0000"/>
                </a:solidFill>
              </a:rPr>
              <a:t> </a:t>
            </a:r>
            <a:r>
              <a:rPr dirty="0" sz="2600">
                <a:solidFill>
                  <a:srgbClr val="FF0000"/>
                </a:solidFill>
              </a:rPr>
              <a:t>saknas</a:t>
            </a:r>
            <a:r>
              <a:rPr dirty="0" sz="2600" b="0">
                <a:latin typeface="Calibri"/>
                <a:cs typeface="Calibri"/>
              </a:rPr>
              <a:t>.</a:t>
            </a:r>
            <a:r>
              <a:rPr dirty="0" sz="2600" spc="-25" b="0">
                <a:latin typeface="Calibri"/>
                <a:cs typeface="Calibri"/>
              </a:rPr>
              <a:t> </a:t>
            </a:r>
            <a:r>
              <a:rPr dirty="0" sz="2600" spc="-60" b="0">
                <a:latin typeface="Calibri"/>
                <a:cs typeface="Calibri"/>
              </a:rPr>
              <a:t>Snårigt</a:t>
            </a:r>
            <a:r>
              <a:rPr dirty="0" sz="2600" spc="-105" b="0">
                <a:latin typeface="Calibri"/>
                <a:cs typeface="Calibri"/>
              </a:rPr>
              <a:t> </a:t>
            </a:r>
            <a:r>
              <a:rPr dirty="0" sz="2600" spc="-65" b="0">
                <a:latin typeface="Calibri"/>
                <a:cs typeface="Calibri"/>
              </a:rPr>
              <a:t>resonerande</a:t>
            </a:r>
            <a:r>
              <a:rPr dirty="0" sz="2600" spc="-120" b="0">
                <a:latin typeface="Calibri"/>
                <a:cs typeface="Calibri"/>
              </a:rPr>
              <a:t> </a:t>
            </a:r>
            <a:r>
              <a:rPr dirty="0" sz="2600" spc="-30" b="0">
                <a:latin typeface="Calibri"/>
                <a:cs typeface="Calibri"/>
              </a:rPr>
              <a:t>om</a:t>
            </a:r>
            <a:r>
              <a:rPr dirty="0" sz="2600" spc="-120" b="0">
                <a:latin typeface="Calibri"/>
                <a:cs typeface="Calibri"/>
              </a:rPr>
              <a:t> </a:t>
            </a:r>
            <a:r>
              <a:rPr dirty="0" sz="2600" spc="-45" b="0">
                <a:latin typeface="Calibri"/>
                <a:cs typeface="Calibri"/>
              </a:rPr>
              <a:t>invändningar.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" name="object 3" descr=""/>
          <p:cNvSpPr txBox="1"/>
          <p:nvPr/>
        </p:nvSpPr>
        <p:spPr>
          <a:xfrm>
            <a:off x="528319" y="1039114"/>
            <a:ext cx="9834880" cy="4214495"/>
          </a:xfrm>
          <a:prstGeom prst="rect">
            <a:avLst/>
          </a:prstGeom>
        </p:spPr>
        <p:txBody>
          <a:bodyPr wrap="square" lIns="0" tIns="52705" rIns="0" bIns="0" rtlCol="0" vert="horz">
            <a:spAutoFit/>
          </a:bodyPr>
          <a:lstStyle/>
          <a:p>
            <a:pPr marL="12700" marR="170180">
              <a:lnSpc>
                <a:spcPts val="2860"/>
              </a:lnSpc>
              <a:spcBef>
                <a:spcPts val="415"/>
              </a:spcBef>
            </a:pPr>
            <a:r>
              <a:rPr dirty="0" sz="2400" spc="-55">
                <a:solidFill>
                  <a:srgbClr val="6F2F9F"/>
                </a:solidFill>
                <a:latin typeface="Calibri"/>
                <a:cs typeface="Calibri"/>
              </a:rPr>
              <a:t>1997,</a:t>
            </a:r>
            <a:r>
              <a:rPr dirty="0" sz="2400" spc="-70">
                <a:solidFill>
                  <a:srgbClr val="6F2F9F"/>
                </a:solidFill>
                <a:latin typeface="Calibri"/>
                <a:cs typeface="Calibri"/>
              </a:rPr>
              <a:t> </a:t>
            </a:r>
            <a:r>
              <a:rPr dirty="0" sz="2400" spc="-55">
                <a:solidFill>
                  <a:srgbClr val="6F2F9F"/>
                </a:solidFill>
                <a:latin typeface="Calibri"/>
                <a:cs typeface="Calibri"/>
              </a:rPr>
              <a:t>2003* </a:t>
            </a:r>
            <a:r>
              <a:rPr dirty="0" sz="2400" spc="-45">
                <a:solidFill>
                  <a:srgbClr val="6F2F9F"/>
                </a:solidFill>
                <a:latin typeface="Calibri"/>
                <a:cs typeface="Calibri"/>
              </a:rPr>
              <a:t>och</a:t>
            </a:r>
            <a:r>
              <a:rPr dirty="0" sz="2400" spc="-70">
                <a:solidFill>
                  <a:srgbClr val="6F2F9F"/>
                </a:solidFill>
                <a:latin typeface="Calibri"/>
                <a:cs typeface="Calibri"/>
              </a:rPr>
              <a:t> </a:t>
            </a:r>
            <a:r>
              <a:rPr dirty="0" sz="2400" spc="-50">
                <a:solidFill>
                  <a:srgbClr val="6F2F9F"/>
                </a:solidFill>
                <a:latin typeface="Calibri"/>
                <a:cs typeface="Calibri"/>
              </a:rPr>
              <a:t>2009</a:t>
            </a:r>
            <a:r>
              <a:rPr dirty="0" sz="2400" spc="-70">
                <a:solidFill>
                  <a:srgbClr val="6F2F9F"/>
                </a:solidFill>
                <a:latin typeface="Calibri"/>
                <a:cs typeface="Calibri"/>
              </a:rPr>
              <a:t> </a:t>
            </a:r>
            <a:r>
              <a:rPr dirty="0" sz="2400" spc="-55">
                <a:solidFill>
                  <a:srgbClr val="6F2F9F"/>
                </a:solidFill>
                <a:latin typeface="Calibri"/>
                <a:cs typeface="Calibri"/>
              </a:rPr>
              <a:t>års</a:t>
            </a:r>
            <a:r>
              <a:rPr dirty="0" sz="2400" spc="-70">
                <a:solidFill>
                  <a:srgbClr val="6F2F9F"/>
                </a:solidFill>
                <a:latin typeface="Calibri"/>
                <a:cs typeface="Calibri"/>
              </a:rPr>
              <a:t> </a:t>
            </a:r>
            <a:r>
              <a:rPr dirty="0" sz="2600" spc="-60">
                <a:solidFill>
                  <a:srgbClr val="6F2F9F"/>
                </a:solidFill>
                <a:latin typeface="Calibri"/>
                <a:cs typeface="Calibri"/>
              </a:rPr>
              <a:t>riktlinjer</a:t>
            </a:r>
            <a:r>
              <a:rPr dirty="0" sz="2600" spc="-70">
                <a:solidFill>
                  <a:srgbClr val="6F2F9F"/>
                </a:solidFill>
                <a:latin typeface="Calibri"/>
                <a:cs typeface="Calibri"/>
              </a:rPr>
              <a:t> </a:t>
            </a:r>
            <a:r>
              <a:rPr dirty="0" sz="2600" spc="-65">
                <a:solidFill>
                  <a:srgbClr val="6F2F9F"/>
                </a:solidFill>
                <a:latin typeface="Calibri"/>
                <a:cs typeface="Calibri"/>
              </a:rPr>
              <a:t>för</a:t>
            </a:r>
            <a:r>
              <a:rPr dirty="0" sz="2600" spc="-75">
                <a:solidFill>
                  <a:srgbClr val="6F2F9F"/>
                </a:solidFill>
                <a:latin typeface="Calibri"/>
                <a:cs typeface="Calibri"/>
              </a:rPr>
              <a:t> </a:t>
            </a:r>
            <a:r>
              <a:rPr dirty="0" sz="2600" spc="-70">
                <a:solidFill>
                  <a:srgbClr val="6F2F9F"/>
                </a:solidFill>
                <a:latin typeface="Calibri"/>
                <a:cs typeface="Calibri"/>
              </a:rPr>
              <a:t>hyressättning </a:t>
            </a:r>
            <a:r>
              <a:rPr dirty="0" sz="2600" spc="-55">
                <a:solidFill>
                  <a:srgbClr val="6F2F9F"/>
                </a:solidFill>
                <a:latin typeface="Calibri"/>
                <a:cs typeface="Calibri"/>
              </a:rPr>
              <a:t>nämns</a:t>
            </a:r>
            <a:r>
              <a:rPr dirty="0" sz="2600" spc="-75">
                <a:solidFill>
                  <a:srgbClr val="6F2F9F"/>
                </a:solidFill>
                <a:latin typeface="Calibri"/>
                <a:cs typeface="Calibri"/>
              </a:rPr>
              <a:t> </a:t>
            </a:r>
            <a:r>
              <a:rPr dirty="0" sz="2600" spc="-25">
                <a:solidFill>
                  <a:srgbClr val="6F2F9F"/>
                </a:solidFill>
                <a:latin typeface="Calibri"/>
                <a:cs typeface="Calibri"/>
              </a:rPr>
              <a:t>men</a:t>
            </a:r>
            <a:r>
              <a:rPr dirty="0" sz="2600" spc="-55">
                <a:solidFill>
                  <a:srgbClr val="6F2F9F"/>
                </a:solidFill>
                <a:latin typeface="Calibri"/>
                <a:cs typeface="Calibri"/>
              </a:rPr>
              <a:t> </a:t>
            </a:r>
            <a:r>
              <a:rPr dirty="0" sz="2600" spc="-80" b="1">
                <a:solidFill>
                  <a:srgbClr val="6F2F9F"/>
                </a:solidFill>
                <a:latin typeface="Calibri"/>
                <a:cs typeface="Calibri"/>
              </a:rPr>
              <a:t>återges</a:t>
            </a:r>
            <a:r>
              <a:rPr dirty="0" sz="2600" spc="-60" b="1">
                <a:solidFill>
                  <a:srgbClr val="6F2F9F"/>
                </a:solidFill>
                <a:latin typeface="Calibri"/>
                <a:cs typeface="Calibri"/>
              </a:rPr>
              <a:t> </a:t>
            </a:r>
            <a:r>
              <a:rPr dirty="0" sz="2600" spc="-10" b="1">
                <a:solidFill>
                  <a:srgbClr val="6F2F9F"/>
                </a:solidFill>
                <a:latin typeface="Calibri"/>
                <a:cs typeface="Calibri"/>
              </a:rPr>
              <a:t>inte</a:t>
            </a:r>
            <a:r>
              <a:rPr dirty="0" sz="2600" spc="-10">
                <a:solidFill>
                  <a:srgbClr val="6F2F9F"/>
                </a:solidFill>
                <a:latin typeface="Calibri"/>
                <a:cs typeface="Calibri"/>
              </a:rPr>
              <a:t>. </a:t>
            </a:r>
            <a:r>
              <a:rPr dirty="0" sz="2600" spc="-70" b="1">
                <a:solidFill>
                  <a:srgbClr val="6F2F9F"/>
                </a:solidFill>
                <a:latin typeface="Calibri"/>
                <a:cs typeface="Calibri"/>
              </a:rPr>
              <a:t>Stadgereglerna</a:t>
            </a:r>
            <a:r>
              <a:rPr dirty="0" sz="2600" spc="-65" b="1">
                <a:solidFill>
                  <a:srgbClr val="6F2F9F"/>
                </a:solidFill>
                <a:latin typeface="Calibri"/>
                <a:cs typeface="Calibri"/>
              </a:rPr>
              <a:t> </a:t>
            </a:r>
            <a:r>
              <a:rPr dirty="0" sz="2600" spc="-45">
                <a:solidFill>
                  <a:srgbClr val="6F2F9F"/>
                </a:solidFill>
                <a:latin typeface="Calibri"/>
                <a:cs typeface="Calibri"/>
              </a:rPr>
              <a:t>som</a:t>
            </a:r>
            <a:r>
              <a:rPr dirty="0" sz="2600" spc="-70">
                <a:solidFill>
                  <a:srgbClr val="6F2F9F"/>
                </a:solidFill>
                <a:latin typeface="Calibri"/>
                <a:cs typeface="Calibri"/>
              </a:rPr>
              <a:t> </a:t>
            </a:r>
            <a:r>
              <a:rPr dirty="0" sz="2600" spc="-60">
                <a:solidFill>
                  <a:srgbClr val="6F2F9F"/>
                </a:solidFill>
                <a:latin typeface="Calibri"/>
                <a:cs typeface="Calibri"/>
              </a:rPr>
              <a:t>lagen</a:t>
            </a:r>
            <a:r>
              <a:rPr dirty="0" sz="2600" spc="-65">
                <a:solidFill>
                  <a:srgbClr val="6F2F9F"/>
                </a:solidFill>
                <a:latin typeface="Calibri"/>
                <a:cs typeface="Calibri"/>
              </a:rPr>
              <a:t> </a:t>
            </a:r>
            <a:r>
              <a:rPr dirty="0" sz="2600" spc="-30">
                <a:solidFill>
                  <a:srgbClr val="6F2F9F"/>
                </a:solidFill>
                <a:latin typeface="Calibri"/>
                <a:cs typeface="Calibri"/>
              </a:rPr>
              <a:t>om</a:t>
            </a:r>
            <a:r>
              <a:rPr dirty="0" sz="2600" spc="-65">
                <a:solidFill>
                  <a:srgbClr val="6F2F9F"/>
                </a:solidFill>
                <a:latin typeface="Calibri"/>
                <a:cs typeface="Calibri"/>
              </a:rPr>
              <a:t> </a:t>
            </a:r>
            <a:r>
              <a:rPr dirty="0" sz="2600" spc="-75">
                <a:solidFill>
                  <a:srgbClr val="6F2F9F"/>
                </a:solidFill>
                <a:latin typeface="Calibri"/>
                <a:cs typeface="Calibri"/>
              </a:rPr>
              <a:t>kooperativ </a:t>
            </a:r>
            <a:r>
              <a:rPr dirty="0" sz="2600" spc="-80">
                <a:solidFill>
                  <a:srgbClr val="6F2F9F"/>
                </a:solidFill>
                <a:latin typeface="Calibri"/>
                <a:cs typeface="Calibri"/>
              </a:rPr>
              <a:t>hyresrätt</a:t>
            </a:r>
            <a:r>
              <a:rPr dirty="0" sz="2600" spc="-70">
                <a:solidFill>
                  <a:srgbClr val="6F2F9F"/>
                </a:solidFill>
                <a:latin typeface="Calibri"/>
                <a:cs typeface="Calibri"/>
              </a:rPr>
              <a:t> </a:t>
            </a:r>
            <a:r>
              <a:rPr dirty="0" sz="2600" spc="-80">
                <a:solidFill>
                  <a:srgbClr val="6F2F9F"/>
                </a:solidFill>
                <a:latin typeface="Calibri"/>
                <a:cs typeface="Calibri"/>
              </a:rPr>
              <a:t>kräver</a:t>
            </a:r>
            <a:r>
              <a:rPr dirty="0" sz="2600" spc="-45">
                <a:solidFill>
                  <a:srgbClr val="6F2F9F"/>
                </a:solidFill>
                <a:latin typeface="Calibri"/>
                <a:cs typeface="Calibri"/>
              </a:rPr>
              <a:t> </a:t>
            </a:r>
            <a:r>
              <a:rPr dirty="0" sz="2600" spc="-80" b="1">
                <a:solidFill>
                  <a:srgbClr val="6F2F9F"/>
                </a:solidFill>
                <a:latin typeface="Calibri"/>
                <a:cs typeface="Calibri"/>
              </a:rPr>
              <a:t>återges</a:t>
            </a:r>
            <a:r>
              <a:rPr dirty="0" sz="2600" spc="-60" b="1">
                <a:solidFill>
                  <a:srgbClr val="6F2F9F"/>
                </a:solidFill>
                <a:latin typeface="Calibri"/>
                <a:cs typeface="Calibri"/>
              </a:rPr>
              <a:t> </a:t>
            </a:r>
            <a:r>
              <a:rPr dirty="0" sz="2600" spc="-10" b="1">
                <a:solidFill>
                  <a:srgbClr val="6F2F9F"/>
                </a:solidFill>
                <a:latin typeface="Calibri"/>
                <a:cs typeface="Calibri"/>
              </a:rPr>
              <a:t>inte</a:t>
            </a:r>
            <a:r>
              <a:rPr dirty="0" sz="2600" spc="-10">
                <a:solidFill>
                  <a:srgbClr val="6F2F9F"/>
                </a:solidFill>
                <a:latin typeface="Calibri"/>
                <a:cs typeface="Calibri"/>
              </a:rPr>
              <a:t>.</a:t>
            </a:r>
            <a:endParaRPr sz="2600">
              <a:latin typeface="Calibri"/>
              <a:cs typeface="Calibri"/>
            </a:endParaRPr>
          </a:p>
          <a:p>
            <a:pPr marL="12700">
              <a:lnSpc>
                <a:spcPts val="2800"/>
              </a:lnSpc>
            </a:pPr>
            <a:r>
              <a:rPr dirty="0" sz="2600" spc="-30">
                <a:solidFill>
                  <a:srgbClr val="6F2F9F"/>
                </a:solidFill>
                <a:latin typeface="Calibri"/>
                <a:cs typeface="Calibri"/>
              </a:rPr>
              <a:t>”…</a:t>
            </a:r>
            <a:r>
              <a:rPr dirty="0" sz="2600" spc="-85">
                <a:solidFill>
                  <a:srgbClr val="6F2F9F"/>
                </a:solidFill>
                <a:latin typeface="Calibri"/>
                <a:cs typeface="Calibri"/>
              </a:rPr>
              <a:t> </a:t>
            </a:r>
            <a:r>
              <a:rPr dirty="0" sz="2600" spc="-60">
                <a:solidFill>
                  <a:srgbClr val="6F2F9F"/>
                </a:solidFill>
                <a:latin typeface="Calibri"/>
                <a:cs typeface="Calibri"/>
              </a:rPr>
              <a:t>lägenhetens</a:t>
            </a:r>
            <a:r>
              <a:rPr dirty="0" sz="2600" spc="-85">
                <a:solidFill>
                  <a:srgbClr val="6F2F9F"/>
                </a:solidFill>
                <a:latin typeface="Calibri"/>
                <a:cs typeface="Calibri"/>
              </a:rPr>
              <a:t> </a:t>
            </a:r>
            <a:r>
              <a:rPr dirty="0" sz="2600" spc="-65" i="1">
                <a:solidFill>
                  <a:srgbClr val="6F2F9F"/>
                </a:solidFill>
                <a:latin typeface="Calibri"/>
                <a:cs typeface="Calibri"/>
              </a:rPr>
              <a:t>storlek,</a:t>
            </a:r>
            <a:r>
              <a:rPr dirty="0" sz="2600" spc="-85" i="1">
                <a:solidFill>
                  <a:srgbClr val="6F2F9F"/>
                </a:solidFill>
                <a:latin typeface="Calibri"/>
                <a:cs typeface="Calibri"/>
              </a:rPr>
              <a:t> </a:t>
            </a:r>
            <a:r>
              <a:rPr dirty="0" sz="2600" spc="-60" i="1">
                <a:solidFill>
                  <a:srgbClr val="6F2F9F"/>
                </a:solidFill>
                <a:latin typeface="Calibri"/>
                <a:cs typeface="Calibri"/>
              </a:rPr>
              <a:t>standard,</a:t>
            </a:r>
            <a:r>
              <a:rPr dirty="0" sz="2600" spc="-80" i="1">
                <a:solidFill>
                  <a:srgbClr val="6F2F9F"/>
                </a:solidFill>
                <a:latin typeface="Calibri"/>
                <a:cs typeface="Calibri"/>
              </a:rPr>
              <a:t> </a:t>
            </a:r>
            <a:r>
              <a:rPr dirty="0" sz="2600" spc="-55" i="1">
                <a:solidFill>
                  <a:srgbClr val="6F2F9F"/>
                </a:solidFill>
                <a:latin typeface="Calibri"/>
                <a:cs typeface="Calibri"/>
              </a:rPr>
              <a:t>läge,</a:t>
            </a:r>
            <a:r>
              <a:rPr dirty="0" sz="2600" spc="-75" i="1">
                <a:solidFill>
                  <a:srgbClr val="6F2F9F"/>
                </a:solidFill>
                <a:latin typeface="Calibri"/>
                <a:cs typeface="Calibri"/>
              </a:rPr>
              <a:t> </a:t>
            </a:r>
            <a:r>
              <a:rPr dirty="0" sz="2600" spc="-50" i="1">
                <a:solidFill>
                  <a:srgbClr val="6F2F9F"/>
                </a:solidFill>
                <a:latin typeface="Calibri"/>
                <a:cs typeface="Calibri"/>
              </a:rPr>
              <a:t>ålder</a:t>
            </a:r>
            <a:r>
              <a:rPr dirty="0" sz="2600" spc="-70" i="1">
                <a:solidFill>
                  <a:srgbClr val="6F2F9F"/>
                </a:solidFill>
                <a:latin typeface="Calibri"/>
                <a:cs typeface="Calibri"/>
              </a:rPr>
              <a:t> </a:t>
            </a:r>
            <a:r>
              <a:rPr dirty="0" sz="2600" spc="-50">
                <a:solidFill>
                  <a:srgbClr val="6F2F9F"/>
                </a:solidFill>
                <a:latin typeface="Calibri"/>
                <a:cs typeface="Calibri"/>
              </a:rPr>
              <a:t>och</a:t>
            </a:r>
            <a:r>
              <a:rPr dirty="0" sz="2600" spc="-75">
                <a:solidFill>
                  <a:srgbClr val="6F2F9F"/>
                </a:solidFill>
                <a:latin typeface="Calibri"/>
                <a:cs typeface="Calibri"/>
              </a:rPr>
              <a:t> </a:t>
            </a:r>
            <a:r>
              <a:rPr dirty="0" sz="2600" spc="-65">
                <a:solidFill>
                  <a:srgbClr val="6F2F9F"/>
                </a:solidFill>
                <a:latin typeface="Calibri"/>
                <a:cs typeface="Calibri"/>
              </a:rPr>
              <a:t>övriga</a:t>
            </a:r>
            <a:r>
              <a:rPr dirty="0" sz="2600" spc="-90">
                <a:solidFill>
                  <a:srgbClr val="6F2F9F"/>
                </a:solidFill>
                <a:latin typeface="Calibri"/>
                <a:cs typeface="Calibri"/>
              </a:rPr>
              <a:t> </a:t>
            </a:r>
            <a:r>
              <a:rPr dirty="0" sz="2600" spc="-10">
                <a:solidFill>
                  <a:srgbClr val="6F2F9F"/>
                </a:solidFill>
                <a:latin typeface="Calibri"/>
                <a:cs typeface="Calibri"/>
              </a:rPr>
              <a:t>förmåner.”</a:t>
            </a:r>
            <a:endParaRPr sz="26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130"/>
              </a:spcBef>
            </a:pPr>
            <a:r>
              <a:rPr dirty="0" sz="2600" b="1">
                <a:latin typeface="Calibri"/>
                <a:cs typeface="Calibri"/>
              </a:rPr>
              <a:t>❽</a:t>
            </a:r>
            <a:r>
              <a:rPr dirty="0" sz="2600" spc="-80" b="1">
                <a:latin typeface="Calibri"/>
                <a:cs typeface="Calibri"/>
              </a:rPr>
              <a:t> </a:t>
            </a:r>
            <a:r>
              <a:rPr dirty="0" sz="2600" spc="-10" b="1">
                <a:solidFill>
                  <a:srgbClr val="FF0000"/>
                </a:solidFill>
                <a:latin typeface="Calibri"/>
                <a:cs typeface="Calibri"/>
              </a:rPr>
              <a:t>Oklara</a:t>
            </a:r>
            <a:r>
              <a:rPr dirty="0" sz="2600" spc="-80" b="1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dirty="0" sz="2600" spc="-10" b="1">
                <a:solidFill>
                  <a:srgbClr val="FF0000"/>
                </a:solidFill>
                <a:latin typeface="Calibri"/>
                <a:cs typeface="Calibri"/>
              </a:rPr>
              <a:t>formuleringar</a:t>
            </a:r>
            <a:r>
              <a:rPr dirty="0" sz="2600" spc="-80" b="1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dirty="0" sz="2600">
                <a:latin typeface="Calibri"/>
                <a:cs typeface="Calibri"/>
              </a:rPr>
              <a:t>som</a:t>
            </a:r>
            <a:r>
              <a:rPr dirty="0" sz="2600" spc="-75">
                <a:latin typeface="Calibri"/>
                <a:cs typeface="Calibri"/>
              </a:rPr>
              <a:t> </a:t>
            </a:r>
            <a:r>
              <a:rPr dirty="0" sz="2600">
                <a:latin typeface="Calibri"/>
                <a:cs typeface="Calibri"/>
              </a:rPr>
              <a:t>kanske</a:t>
            </a:r>
            <a:r>
              <a:rPr dirty="0" sz="2600" spc="-80">
                <a:latin typeface="Calibri"/>
                <a:cs typeface="Calibri"/>
              </a:rPr>
              <a:t> </a:t>
            </a:r>
            <a:r>
              <a:rPr dirty="0" sz="2600">
                <a:latin typeface="Calibri"/>
                <a:cs typeface="Calibri"/>
              </a:rPr>
              <a:t>låter</a:t>
            </a:r>
            <a:r>
              <a:rPr dirty="0" sz="2600" spc="-80">
                <a:latin typeface="Calibri"/>
                <a:cs typeface="Calibri"/>
              </a:rPr>
              <a:t> </a:t>
            </a:r>
            <a:r>
              <a:rPr dirty="0" sz="2600">
                <a:latin typeface="Calibri"/>
                <a:cs typeface="Calibri"/>
              </a:rPr>
              <a:t>bra</a:t>
            </a:r>
            <a:r>
              <a:rPr dirty="0" sz="2600" spc="-75">
                <a:latin typeface="Calibri"/>
                <a:cs typeface="Calibri"/>
              </a:rPr>
              <a:t> </a:t>
            </a:r>
            <a:r>
              <a:rPr dirty="0" sz="2600">
                <a:latin typeface="Calibri"/>
                <a:cs typeface="Calibri"/>
              </a:rPr>
              <a:t>men</a:t>
            </a:r>
            <a:r>
              <a:rPr dirty="0" sz="2600" spc="-85">
                <a:latin typeface="Calibri"/>
                <a:cs typeface="Calibri"/>
              </a:rPr>
              <a:t> </a:t>
            </a:r>
            <a:r>
              <a:rPr dirty="0" sz="2600">
                <a:latin typeface="Calibri"/>
                <a:cs typeface="Calibri"/>
              </a:rPr>
              <a:t>inte</a:t>
            </a:r>
            <a:r>
              <a:rPr dirty="0" sz="2600" spc="-90">
                <a:latin typeface="Calibri"/>
                <a:cs typeface="Calibri"/>
              </a:rPr>
              <a:t> </a:t>
            </a:r>
            <a:r>
              <a:rPr dirty="0" sz="2600">
                <a:latin typeface="Calibri"/>
                <a:cs typeface="Calibri"/>
              </a:rPr>
              <a:t>går</a:t>
            </a:r>
            <a:r>
              <a:rPr dirty="0" sz="2600" spc="-80">
                <a:latin typeface="Calibri"/>
                <a:cs typeface="Calibri"/>
              </a:rPr>
              <a:t> </a:t>
            </a:r>
            <a:r>
              <a:rPr dirty="0" sz="2600">
                <a:latin typeface="Calibri"/>
                <a:cs typeface="Calibri"/>
              </a:rPr>
              <a:t>att</a:t>
            </a:r>
            <a:r>
              <a:rPr dirty="0" sz="2600" spc="-80">
                <a:latin typeface="Calibri"/>
                <a:cs typeface="Calibri"/>
              </a:rPr>
              <a:t> </a:t>
            </a:r>
            <a:r>
              <a:rPr dirty="0" sz="2600" spc="-10">
                <a:latin typeface="Calibri"/>
                <a:cs typeface="Calibri"/>
              </a:rPr>
              <a:t>förstå</a:t>
            </a:r>
            <a:endParaRPr sz="2600">
              <a:latin typeface="Calibri"/>
              <a:cs typeface="Calibri"/>
            </a:endParaRPr>
          </a:p>
          <a:p>
            <a:pPr marL="12700" marR="5080">
              <a:lnSpc>
                <a:spcPts val="2860"/>
              </a:lnSpc>
              <a:spcBef>
                <a:spcPts val="1055"/>
              </a:spcBef>
            </a:pPr>
            <a:r>
              <a:rPr dirty="0" sz="2600" spc="-55">
                <a:solidFill>
                  <a:srgbClr val="6F2F9F"/>
                </a:solidFill>
                <a:latin typeface="Calibri"/>
                <a:cs typeface="Calibri"/>
              </a:rPr>
              <a:t>”belysa</a:t>
            </a:r>
            <a:r>
              <a:rPr dirty="0" sz="2600" spc="-75">
                <a:solidFill>
                  <a:srgbClr val="6F2F9F"/>
                </a:solidFill>
                <a:latin typeface="Calibri"/>
                <a:cs typeface="Calibri"/>
              </a:rPr>
              <a:t> </a:t>
            </a:r>
            <a:r>
              <a:rPr dirty="0" sz="2600" spc="-45">
                <a:solidFill>
                  <a:srgbClr val="6F2F9F"/>
                </a:solidFill>
                <a:latin typeface="Calibri"/>
                <a:cs typeface="Calibri"/>
              </a:rPr>
              <a:t>hur</a:t>
            </a:r>
            <a:r>
              <a:rPr dirty="0" sz="2600" spc="-85">
                <a:solidFill>
                  <a:srgbClr val="6F2F9F"/>
                </a:solidFill>
                <a:latin typeface="Calibri"/>
                <a:cs typeface="Calibri"/>
              </a:rPr>
              <a:t> </a:t>
            </a:r>
            <a:r>
              <a:rPr dirty="0" sz="2600" spc="-45">
                <a:solidFill>
                  <a:srgbClr val="6F2F9F"/>
                </a:solidFill>
                <a:latin typeface="Calibri"/>
                <a:cs typeface="Calibri"/>
              </a:rPr>
              <a:t>SKB</a:t>
            </a:r>
            <a:r>
              <a:rPr dirty="0" sz="2600" spc="-70">
                <a:solidFill>
                  <a:srgbClr val="6F2F9F"/>
                </a:solidFill>
                <a:latin typeface="Calibri"/>
                <a:cs typeface="Calibri"/>
              </a:rPr>
              <a:t> ekonomiskt</a:t>
            </a:r>
            <a:r>
              <a:rPr dirty="0" sz="2600" spc="-85">
                <a:solidFill>
                  <a:srgbClr val="6F2F9F"/>
                </a:solidFill>
                <a:latin typeface="Calibri"/>
                <a:cs typeface="Calibri"/>
              </a:rPr>
              <a:t> </a:t>
            </a:r>
            <a:r>
              <a:rPr dirty="0" sz="2600" spc="-65">
                <a:solidFill>
                  <a:srgbClr val="6F2F9F"/>
                </a:solidFill>
                <a:latin typeface="Calibri"/>
                <a:cs typeface="Calibri"/>
              </a:rPr>
              <a:t>ska</a:t>
            </a:r>
            <a:r>
              <a:rPr dirty="0" sz="2600" spc="-70">
                <a:solidFill>
                  <a:srgbClr val="6F2F9F"/>
                </a:solidFill>
                <a:latin typeface="Calibri"/>
                <a:cs typeface="Calibri"/>
              </a:rPr>
              <a:t> kompenseras</a:t>
            </a:r>
            <a:r>
              <a:rPr dirty="0" sz="2600" spc="-90">
                <a:solidFill>
                  <a:srgbClr val="6F2F9F"/>
                </a:solidFill>
                <a:latin typeface="Calibri"/>
                <a:cs typeface="Calibri"/>
              </a:rPr>
              <a:t> </a:t>
            </a:r>
            <a:r>
              <a:rPr dirty="0" sz="2600" spc="-65">
                <a:solidFill>
                  <a:srgbClr val="6F2F9F"/>
                </a:solidFill>
                <a:latin typeface="Calibri"/>
                <a:cs typeface="Calibri"/>
              </a:rPr>
              <a:t>för</a:t>
            </a:r>
            <a:r>
              <a:rPr dirty="0" sz="2600" spc="-70">
                <a:solidFill>
                  <a:srgbClr val="6F2F9F"/>
                </a:solidFill>
                <a:latin typeface="Calibri"/>
                <a:cs typeface="Calibri"/>
              </a:rPr>
              <a:t> </a:t>
            </a:r>
            <a:r>
              <a:rPr dirty="0" sz="2600" spc="-65">
                <a:solidFill>
                  <a:srgbClr val="6F2F9F"/>
                </a:solidFill>
                <a:latin typeface="Calibri"/>
                <a:cs typeface="Calibri"/>
              </a:rPr>
              <a:t>standardhöjande</a:t>
            </a:r>
            <a:r>
              <a:rPr dirty="0" sz="2600" spc="-85">
                <a:solidFill>
                  <a:srgbClr val="6F2F9F"/>
                </a:solidFill>
                <a:latin typeface="Calibri"/>
                <a:cs typeface="Calibri"/>
              </a:rPr>
              <a:t> </a:t>
            </a:r>
            <a:r>
              <a:rPr dirty="0" sz="2600" spc="-10">
                <a:solidFill>
                  <a:srgbClr val="6F2F9F"/>
                </a:solidFill>
                <a:latin typeface="Calibri"/>
                <a:cs typeface="Calibri"/>
              </a:rPr>
              <a:t>åtgärder” </a:t>
            </a:r>
            <a:r>
              <a:rPr dirty="0" sz="2600" spc="-35">
                <a:solidFill>
                  <a:srgbClr val="6F2F9F"/>
                </a:solidFill>
                <a:latin typeface="Calibri"/>
                <a:cs typeface="Calibri"/>
              </a:rPr>
              <a:t>”en</a:t>
            </a:r>
            <a:r>
              <a:rPr dirty="0" sz="2600" spc="-75">
                <a:solidFill>
                  <a:srgbClr val="6F2F9F"/>
                </a:solidFill>
                <a:latin typeface="Calibri"/>
                <a:cs typeface="Calibri"/>
              </a:rPr>
              <a:t> </a:t>
            </a:r>
            <a:r>
              <a:rPr dirty="0" sz="2600">
                <a:solidFill>
                  <a:srgbClr val="6F2F9F"/>
                </a:solidFill>
                <a:latin typeface="Calibri"/>
                <a:cs typeface="Calibri"/>
              </a:rPr>
              <a:t>viktig</a:t>
            </a:r>
            <a:r>
              <a:rPr dirty="0" sz="2600" spc="-75">
                <a:solidFill>
                  <a:srgbClr val="6F2F9F"/>
                </a:solidFill>
                <a:latin typeface="Calibri"/>
                <a:cs typeface="Calibri"/>
              </a:rPr>
              <a:t> </a:t>
            </a:r>
            <a:r>
              <a:rPr dirty="0" sz="2600">
                <a:solidFill>
                  <a:srgbClr val="6F2F9F"/>
                </a:solidFill>
                <a:latin typeface="Calibri"/>
                <a:cs typeface="Calibri"/>
              </a:rPr>
              <a:t>grund</a:t>
            </a:r>
            <a:r>
              <a:rPr dirty="0" sz="2600" spc="-75">
                <a:solidFill>
                  <a:srgbClr val="6F2F9F"/>
                </a:solidFill>
                <a:latin typeface="Calibri"/>
                <a:cs typeface="Calibri"/>
              </a:rPr>
              <a:t> </a:t>
            </a:r>
            <a:r>
              <a:rPr dirty="0" sz="2600">
                <a:solidFill>
                  <a:srgbClr val="6F2F9F"/>
                </a:solidFill>
                <a:latin typeface="Calibri"/>
                <a:cs typeface="Calibri"/>
              </a:rPr>
              <a:t>som</a:t>
            </a:r>
            <a:r>
              <a:rPr dirty="0" sz="2600" spc="-70">
                <a:solidFill>
                  <a:srgbClr val="6F2F9F"/>
                </a:solidFill>
                <a:latin typeface="Calibri"/>
                <a:cs typeface="Calibri"/>
              </a:rPr>
              <a:t> </a:t>
            </a:r>
            <a:r>
              <a:rPr dirty="0" sz="2600">
                <a:solidFill>
                  <a:srgbClr val="6F2F9F"/>
                </a:solidFill>
                <a:latin typeface="Calibri"/>
                <a:cs typeface="Calibri"/>
              </a:rPr>
              <a:t>aktivt</a:t>
            </a:r>
            <a:r>
              <a:rPr dirty="0" sz="2600" spc="-70">
                <a:solidFill>
                  <a:srgbClr val="6F2F9F"/>
                </a:solidFill>
                <a:latin typeface="Calibri"/>
                <a:cs typeface="Calibri"/>
              </a:rPr>
              <a:t> </a:t>
            </a:r>
            <a:r>
              <a:rPr dirty="0" sz="2600">
                <a:solidFill>
                  <a:srgbClr val="6F2F9F"/>
                </a:solidFill>
                <a:latin typeface="Calibri"/>
                <a:cs typeface="Calibri"/>
              </a:rPr>
              <a:t>bidrar</a:t>
            </a:r>
            <a:r>
              <a:rPr dirty="0" sz="2600" spc="-85">
                <a:solidFill>
                  <a:srgbClr val="6F2F9F"/>
                </a:solidFill>
                <a:latin typeface="Calibri"/>
                <a:cs typeface="Calibri"/>
              </a:rPr>
              <a:t> </a:t>
            </a:r>
            <a:r>
              <a:rPr dirty="0" sz="2600">
                <a:solidFill>
                  <a:srgbClr val="6F2F9F"/>
                </a:solidFill>
                <a:latin typeface="Calibri"/>
                <a:cs typeface="Calibri"/>
              </a:rPr>
              <a:t>till</a:t>
            </a:r>
            <a:r>
              <a:rPr dirty="0" sz="2600" spc="-75">
                <a:solidFill>
                  <a:srgbClr val="6F2F9F"/>
                </a:solidFill>
                <a:latin typeface="Calibri"/>
                <a:cs typeface="Calibri"/>
              </a:rPr>
              <a:t> </a:t>
            </a:r>
            <a:r>
              <a:rPr dirty="0" sz="2600" spc="-10">
                <a:solidFill>
                  <a:srgbClr val="6F2F9F"/>
                </a:solidFill>
                <a:latin typeface="Calibri"/>
                <a:cs typeface="Calibri"/>
              </a:rPr>
              <a:t>att</a:t>
            </a:r>
            <a:r>
              <a:rPr dirty="0" sz="2600" spc="-70">
                <a:solidFill>
                  <a:srgbClr val="6F2F9F"/>
                </a:solidFill>
                <a:latin typeface="Calibri"/>
                <a:cs typeface="Calibri"/>
              </a:rPr>
              <a:t> </a:t>
            </a:r>
            <a:r>
              <a:rPr dirty="0" sz="2600">
                <a:solidFill>
                  <a:srgbClr val="6F2F9F"/>
                </a:solidFill>
                <a:latin typeface="Calibri"/>
                <a:cs typeface="Calibri"/>
              </a:rPr>
              <a:t>trygga</a:t>
            </a:r>
            <a:r>
              <a:rPr dirty="0" sz="2600" spc="-70">
                <a:solidFill>
                  <a:srgbClr val="6F2F9F"/>
                </a:solidFill>
                <a:latin typeface="Calibri"/>
                <a:cs typeface="Calibri"/>
              </a:rPr>
              <a:t> </a:t>
            </a:r>
            <a:r>
              <a:rPr dirty="0" sz="2600" spc="-10">
                <a:solidFill>
                  <a:srgbClr val="6F2F9F"/>
                </a:solidFill>
                <a:latin typeface="Calibri"/>
                <a:cs typeface="Calibri"/>
              </a:rPr>
              <a:t>föreningen</a:t>
            </a:r>
            <a:r>
              <a:rPr dirty="0" sz="2600" spc="-75">
                <a:solidFill>
                  <a:srgbClr val="6F2F9F"/>
                </a:solidFill>
                <a:latin typeface="Calibri"/>
                <a:cs typeface="Calibri"/>
              </a:rPr>
              <a:t> </a:t>
            </a:r>
            <a:r>
              <a:rPr dirty="0" sz="2600">
                <a:solidFill>
                  <a:srgbClr val="6F2F9F"/>
                </a:solidFill>
                <a:latin typeface="Calibri"/>
                <a:cs typeface="Calibri"/>
              </a:rPr>
              <a:t>för</a:t>
            </a:r>
            <a:r>
              <a:rPr dirty="0" sz="2600" spc="-70">
                <a:solidFill>
                  <a:srgbClr val="6F2F9F"/>
                </a:solidFill>
                <a:latin typeface="Calibri"/>
                <a:cs typeface="Calibri"/>
              </a:rPr>
              <a:t> </a:t>
            </a:r>
            <a:r>
              <a:rPr dirty="0" sz="2600" spc="-10">
                <a:solidFill>
                  <a:srgbClr val="6F2F9F"/>
                </a:solidFill>
                <a:latin typeface="Calibri"/>
                <a:cs typeface="Calibri"/>
              </a:rPr>
              <a:t>framtiden”</a:t>
            </a:r>
            <a:endParaRPr sz="26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075"/>
              </a:spcBef>
            </a:pPr>
            <a:r>
              <a:rPr dirty="0" sz="2600" b="1">
                <a:latin typeface="Calibri"/>
                <a:cs typeface="Calibri"/>
              </a:rPr>
              <a:t>❾</a:t>
            </a:r>
            <a:r>
              <a:rPr dirty="0" sz="2600" spc="-45" b="1">
                <a:latin typeface="Calibri"/>
                <a:cs typeface="Calibri"/>
              </a:rPr>
              <a:t> </a:t>
            </a:r>
            <a:r>
              <a:rPr dirty="0" sz="2600" spc="-10" b="1">
                <a:solidFill>
                  <a:srgbClr val="FF0000"/>
                </a:solidFill>
                <a:latin typeface="Calibri"/>
                <a:cs typeface="Calibri"/>
              </a:rPr>
              <a:t>Skenbart</a:t>
            </a:r>
            <a:r>
              <a:rPr dirty="0" sz="2600" spc="-45" b="1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dirty="0" sz="2600" b="1">
                <a:solidFill>
                  <a:srgbClr val="FF0000"/>
                </a:solidFill>
                <a:latin typeface="Calibri"/>
                <a:cs typeface="Calibri"/>
              </a:rPr>
              <a:t>sakliga</a:t>
            </a:r>
            <a:r>
              <a:rPr dirty="0" sz="2600" spc="-45" b="1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dirty="0" sz="2600" b="1">
                <a:solidFill>
                  <a:srgbClr val="FF0000"/>
                </a:solidFill>
                <a:latin typeface="Calibri"/>
                <a:cs typeface="Calibri"/>
              </a:rPr>
              <a:t>ord</a:t>
            </a:r>
            <a:r>
              <a:rPr dirty="0" sz="2600" spc="-55" b="1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dirty="0" sz="2600" b="1">
                <a:latin typeface="Calibri"/>
                <a:cs typeface="Calibri"/>
              </a:rPr>
              <a:t>med</a:t>
            </a:r>
            <a:r>
              <a:rPr dirty="0" sz="2600" spc="-45" b="1">
                <a:latin typeface="Calibri"/>
                <a:cs typeface="Calibri"/>
              </a:rPr>
              <a:t> </a:t>
            </a:r>
            <a:r>
              <a:rPr dirty="0" sz="2600" b="1">
                <a:latin typeface="Calibri"/>
                <a:cs typeface="Calibri"/>
              </a:rPr>
              <a:t>oklar</a:t>
            </a:r>
            <a:r>
              <a:rPr dirty="0" sz="2600" spc="-55" b="1">
                <a:latin typeface="Calibri"/>
                <a:cs typeface="Calibri"/>
              </a:rPr>
              <a:t> </a:t>
            </a:r>
            <a:r>
              <a:rPr dirty="0" sz="2600" spc="-10" b="1">
                <a:latin typeface="Calibri"/>
                <a:cs typeface="Calibri"/>
              </a:rPr>
              <a:t>betydelse</a:t>
            </a:r>
            <a:r>
              <a:rPr dirty="0" sz="2600" spc="-10">
                <a:latin typeface="Calibri"/>
                <a:cs typeface="Calibri"/>
              </a:rPr>
              <a:t>.</a:t>
            </a:r>
            <a:r>
              <a:rPr dirty="0" sz="2600" spc="-45">
                <a:latin typeface="Calibri"/>
                <a:cs typeface="Calibri"/>
              </a:rPr>
              <a:t> </a:t>
            </a:r>
            <a:r>
              <a:rPr dirty="0" sz="2600">
                <a:latin typeface="Calibri"/>
                <a:cs typeface="Calibri"/>
              </a:rPr>
              <a:t>Balans?</a:t>
            </a:r>
            <a:r>
              <a:rPr dirty="0" sz="2600" spc="-60">
                <a:latin typeface="Calibri"/>
                <a:cs typeface="Calibri"/>
              </a:rPr>
              <a:t> </a:t>
            </a:r>
            <a:r>
              <a:rPr dirty="0" sz="2600" spc="-10">
                <a:latin typeface="Calibri"/>
                <a:cs typeface="Calibri"/>
              </a:rPr>
              <a:t>Medlemsnytta?</a:t>
            </a:r>
            <a:endParaRPr sz="2600">
              <a:latin typeface="Calibri"/>
              <a:cs typeface="Calibri"/>
            </a:endParaRPr>
          </a:p>
          <a:p>
            <a:pPr marL="12700" marR="354330">
              <a:lnSpc>
                <a:spcPts val="2630"/>
              </a:lnSpc>
              <a:spcBef>
                <a:spcPts val="1070"/>
              </a:spcBef>
            </a:pPr>
            <a:r>
              <a:rPr dirty="0" sz="2400">
                <a:solidFill>
                  <a:srgbClr val="6F2F9F"/>
                </a:solidFill>
                <a:latin typeface="Calibri"/>
                <a:cs typeface="Calibri"/>
              </a:rPr>
              <a:t>”Härvid</a:t>
            </a:r>
            <a:r>
              <a:rPr dirty="0" sz="2400" spc="-85">
                <a:solidFill>
                  <a:srgbClr val="6F2F9F"/>
                </a:solidFill>
                <a:latin typeface="Calibri"/>
                <a:cs typeface="Calibri"/>
              </a:rPr>
              <a:t> </a:t>
            </a:r>
            <a:r>
              <a:rPr dirty="0" sz="2400">
                <a:solidFill>
                  <a:srgbClr val="6F2F9F"/>
                </a:solidFill>
                <a:latin typeface="Calibri"/>
                <a:cs typeface="Calibri"/>
              </a:rPr>
              <a:t>ska</a:t>
            </a:r>
            <a:r>
              <a:rPr dirty="0" sz="2400" spc="-90">
                <a:solidFill>
                  <a:srgbClr val="6F2F9F"/>
                </a:solidFill>
                <a:latin typeface="Calibri"/>
                <a:cs typeface="Calibri"/>
              </a:rPr>
              <a:t> </a:t>
            </a:r>
            <a:r>
              <a:rPr dirty="0" sz="2400" spc="-20">
                <a:solidFill>
                  <a:srgbClr val="6F2F9F"/>
                </a:solidFill>
                <a:latin typeface="Calibri"/>
                <a:cs typeface="Calibri"/>
              </a:rPr>
              <a:t>medlemsnyttan</a:t>
            </a:r>
            <a:r>
              <a:rPr dirty="0" sz="2400" spc="-80">
                <a:solidFill>
                  <a:srgbClr val="6F2F9F"/>
                </a:solidFill>
                <a:latin typeface="Calibri"/>
                <a:cs typeface="Calibri"/>
              </a:rPr>
              <a:t> </a:t>
            </a:r>
            <a:r>
              <a:rPr dirty="0" sz="2400">
                <a:solidFill>
                  <a:srgbClr val="6F2F9F"/>
                </a:solidFill>
                <a:latin typeface="Calibri"/>
                <a:cs typeface="Calibri"/>
              </a:rPr>
              <a:t>beaktas</a:t>
            </a:r>
            <a:r>
              <a:rPr dirty="0" sz="2400" spc="-85">
                <a:solidFill>
                  <a:srgbClr val="6F2F9F"/>
                </a:solidFill>
                <a:latin typeface="Calibri"/>
                <a:cs typeface="Calibri"/>
              </a:rPr>
              <a:t> </a:t>
            </a:r>
            <a:r>
              <a:rPr dirty="0" sz="2400">
                <a:solidFill>
                  <a:srgbClr val="6F2F9F"/>
                </a:solidFill>
                <a:latin typeface="Calibri"/>
                <a:cs typeface="Calibri"/>
              </a:rPr>
              <a:t>utifrån</a:t>
            </a:r>
            <a:r>
              <a:rPr dirty="0" sz="2400" spc="-80">
                <a:solidFill>
                  <a:srgbClr val="6F2F9F"/>
                </a:solidFill>
                <a:latin typeface="Calibri"/>
                <a:cs typeface="Calibri"/>
              </a:rPr>
              <a:t> </a:t>
            </a:r>
            <a:r>
              <a:rPr dirty="0" sz="2400">
                <a:solidFill>
                  <a:srgbClr val="6F2F9F"/>
                </a:solidFill>
                <a:latin typeface="Calibri"/>
                <a:cs typeface="Calibri"/>
              </a:rPr>
              <a:t>ett</a:t>
            </a:r>
            <a:r>
              <a:rPr dirty="0" sz="2400" spc="-80">
                <a:solidFill>
                  <a:srgbClr val="6F2F9F"/>
                </a:solidFill>
                <a:latin typeface="Calibri"/>
                <a:cs typeface="Calibri"/>
              </a:rPr>
              <a:t> </a:t>
            </a:r>
            <a:r>
              <a:rPr dirty="0" sz="2400" spc="-10">
                <a:solidFill>
                  <a:srgbClr val="6F2F9F"/>
                </a:solidFill>
                <a:latin typeface="Calibri"/>
                <a:cs typeface="Calibri"/>
              </a:rPr>
              <a:t>perspektiv</a:t>
            </a:r>
            <a:r>
              <a:rPr dirty="0" sz="2400" spc="-80">
                <a:solidFill>
                  <a:srgbClr val="6F2F9F"/>
                </a:solidFill>
                <a:latin typeface="Calibri"/>
                <a:cs typeface="Calibri"/>
              </a:rPr>
              <a:t> </a:t>
            </a:r>
            <a:r>
              <a:rPr dirty="0" sz="2400">
                <a:solidFill>
                  <a:srgbClr val="6F2F9F"/>
                </a:solidFill>
                <a:latin typeface="Calibri"/>
                <a:cs typeface="Calibri"/>
              </a:rPr>
              <a:t>där</a:t>
            </a:r>
            <a:r>
              <a:rPr dirty="0" sz="2400" spc="-75">
                <a:solidFill>
                  <a:srgbClr val="6F2F9F"/>
                </a:solidFill>
                <a:latin typeface="Calibri"/>
                <a:cs typeface="Calibri"/>
              </a:rPr>
              <a:t> </a:t>
            </a:r>
            <a:r>
              <a:rPr dirty="0" sz="2400">
                <a:solidFill>
                  <a:srgbClr val="6F2F9F"/>
                </a:solidFill>
                <a:latin typeface="Calibri"/>
                <a:cs typeface="Calibri"/>
              </a:rPr>
              <a:t>såväl</a:t>
            </a:r>
            <a:r>
              <a:rPr dirty="0" sz="2400" spc="-75">
                <a:solidFill>
                  <a:srgbClr val="6F2F9F"/>
                </a:solidFill>
                <a:latin typeface="Calibri"/>
                <a:cs typeface="Calibri"/>
              </a:rPr>
              <a:t> </a:t>
            </a:r>
            <a:r>
              <a:rPr dirty="0" sz="2400">
                <a:solidFill>
                  <a:srgbClr val="6F2F9F"/>
                </a:solidFill>
                <a:latin typeface="Calibri"/>
                <a:cs typeface="Calibri"/>
              </a:rPr>
              <a:t>hyra</a:t>
            </a:r>
            <a:r>
              <a:rPr dirty="0" sz="2400" spc="-70">
                <a:solidFill>
                  <a:srgbClr val="6F2F9F"/>
                </a:solidFill>
                <a:latin typeface="Calibri"/>
                <a:cs typeface="Calibri"/>
              </a:rPr>
              <a:t> </a:t>
            </a:r>
            <a:r>
              <a:rPr dirty="0" sz="2400" spc="-25">
                <a:solidFill>
                  <a:srgbClr val="6F2F9F"/>
                </a:solidFill>
                <a:latin typeface="Calibri"/>
                <a:cs typeface="Calibri"/>
              </a:rPr>
              <a:t>som </a:t>
            </a:r>
            <a:r>
              <a:rPr dirty="0" sz="2400" spc="-10">
                <a:solidFill>
                  <a:srgbClr val="6F2F9F"/>
                </a:solidFill>
                <a:latin typeface="Calibri"/>
                <a:cs typeface="Calibri"/>
              </a:rPr>
              <a:t>upplåtelseinsats</a:t>
            </a:r>
            <a:r>
              <a:rPr dirty="0" sz="2400" spc="-50">
                <a:solidFill>
                  <a:srgbClr val="6F2F9F"/>
                </a:solidFill>
                <a:latin typeface="Calibri"/>
                <a:cs typeface="Calibri"/>
              </a:rPr>
              <a:t> </a:t>
            </a:r>
            <a:r>
              <a:rPr dirty="0" sz="2400">
                <a:solidFill>
                  <a:srgbClr val="6F2F9F"/>
                </a:solidFill>
                <a:latin typeface="Calibri"/>
                <a:cs typeface="Calibri"/>
              </a:rPr>
              <a:t>ska</a:t>
            </a:r>
            <a:r>
              <a:rPr dirty="0" sz="2400" spc="-50">
                <a:solidFill>
                  <a:srgbClr val="6F2F9F"/>
                </a:solidFill>
                <a:latin typeface="Calibri"/>
                <a:cs typeface="Calibri"/>
              </a:rPr>
              <a:t> </a:t>
            </a:r>
            <a:r>
              <a:rPr dirty="0" sz="2400">
                <a:solidFill>
                  <a:srgbClr val="6F2F9F"/>
                </a:solidFill>
                <a:latin typeface="Calibri"/>
                <a:cs typeface="Calibri"/>
              </a:rPr>
              <a:t>vägas</a:t>
            </a:r>
            <a:r>
              <a:rPr dirty="0" sz="2400" spc="-50">
                <a:solidFill>
                  <a:srgbClr val="6F2F9F"/>
                </a:solidFill>
                <a:latin typeface="Calibri"/>
                <a:cs typeface="Calibri"/>
              </a:rPr>
              <a:t> </a:t>
            </a:r>
            <a:r>
              <a:rPr dirty="0" sz="2400">
                <a:solidFill>
                  <a:srgbClr val="6F2F9F"/>
                </a:solidFill>
                <a:latin typeface="Calibri"/>
                <a:cs typeface="Calibri"/>
              </a:rPr>
              <a:t>in</a:t>
            </a:r>
            <a:r>
              <a:rPr dirty="0" sz="2400" spc="-45">
                <a:solidFill>
                  <a:srgbClr val="6F2F9F"/>
                </a:solidFill>
                <a:latin typeface="Calibri"/>
                <a:cs typeface="Calibri"/>
              </a:rPr>
              <a:t> </a:t>
            </a:r>
            <a:r>
              <a:rPr dirty="0" sz="2400">
                <a:solidFill>
                  <a:srgbClr val="6F2F9F"/>
                </a:solidFill>
                <a:latin typeface="Calibri"/>
                <a:cs typeface="Calibri"/>
              </a:rPr>
              <a:t>…</a:t>
            </a:r>
            <a:r>
              <a:rPr dirty="0" sz="2400" spc="-45">
                <a:solidFill>
                  <a:srgbClr val="6F2F9F"/>
                </a:solidFill>
                <a:latin typeface="Calibri"/>
                <a:cs typeface="Calibri"/>
              </a:rPr>
              <a:t> </a:t>
            </a:r>
            <a:r>
              <a:rPr dirty="0" sz="2400">
                <a:solidFill>
                  <a:srgbClr val="6F2F9F"/>
                </a:solidFill>
                <a:latin typeface="Calibri"/>
                <a:cs typeface="Calibri"/>
              </a:rPr>
              <a:t>god</a:t>
            </a:r>
            <a:r>
              <a:rPr dirty="0" sz="2400" spc="-50">
                <a:solidFill>
                  <a:srgbClr val="6F2F9F"/>
                </a:solidFill>
                <a:latin typeface="Calibri"/>
                <a:cs typeface="Calibri"/>
              </a:rPr>
              <a:t> </a:t>
            </a:r>
            <a:r>
              <a:rPr dirty="0" sz="2400">
                <a:solidFill>
                  <a:srgbClr val="6F2F9F"/>
                </a:solidFill>
                <a:latin typeface="Calibri"/>
                <a:cs typeface="Calibri"/>
              </a:rPr>
              <a:t>balans</a:t>
            </a:r>
            <a:r>
              <a:rPr dirty="0" sz="2400" spc="-50">
                <a:solidFill>
                  <a:srgbClr val="6F2F9F"/>
                </a:solidFill>
                <a:latin typeface="Calibri"/>
                <a:cs typeface="Calibri"/>
              </a:rPr>
              <a:t> </a:t>
            </a:r>
            <a:r>
              <a:rPr dirty="0" sz="2400">
                <a:solidFill>
                  <a:srgbClr val="6F2F9F"/>
                </a:solidFill>
                <a:latin typeface="Calibri"/>
                <a:cs typeface="Calibri"/>
              </a:rPr>
              <a:t>mellan</a:t>
            </a:r>
            <a:r>
              <a:rPr dirty="0" sz="2400" spc="-50">
                <a:solidFill>
                  <a:srgbClr val="6F2F9F"/>
                </a:solidFill>
                <a:latin typeface="Calibri"/>
                <a:cs typeface="Calibri"/>
              </a:rPr>
              <a:t> </a:t>
            </a:r>
            <a:r>
              <a:rPr dirty="0" sz="2400" spc="-10">
                <a:solidFill>
                  <a:srgbClr val="6F2F9F"/>
                </a:solidFill>
                <a:latin typeface="Calibri"/>
                <a:cs typeface="Calibri"/>
              </a:rPr>
              <a:t>köande</a:t>
            </a:r>
            <a:r>
              <a:rPr dirty="0" sz="2400" spc="-40">
                <a:solidFill>
                  <a:srgbClr val="6F2F9F"/>
                </a:solidFill>
                <a:latin typeface="Calibri"/>
                <a:cs typeface="Calibri"/>
              </a:rPr>
              <a:t> </a:t>
            </a:r>
            <a:r>
              <a:rPr dirty="0" sz="2400">
                <a:solidFill>
                  <a:srgbClr val="6F2F9F"/>
                </a:solidFill>
                <a:latin typeface="Calibri"/>
                <a:cs typeface="Calibri"/>
              </a:rPr>
              <a:t>och</a:t>
            </a:r>
            <a:r>
              <a:rPr dirty="0" sz="2400" spc="-50">
                <a:solidFill>
                  <a:srgbClr val="6F2F9F"/>
                </a:solidFill>
                <a:latin typeface="Calibri"/>
                <a:cs typeface="Calibri"/>
              </a:rPr>
              <a:t> </a:t>
            </a:r>
            <a:r>
              <a:rPr dirty="0" sz="2400" spc="-10">
                <a:solidFill>
                  <a:srgbClr val="6F2F9F"/>
                </a:solidFill>
                <a:latin typeface="Calibri"/>
                <a:cs typeface="Calibri"/>
              </a:rPr>
              <a:t>boende</a:t>
            </a:r>
            <a:endParaRPr sz="2400">
              <a:latin typeface="Calibri"/>
              <a:cs typeface="Calibri"/>
            </a:endParaRPr>
          </a:p>
          <a:p>
            <a:pPr marL="12700">
              <a:lnSpc>
                <a:spcPts val="2590"/>
              </a:lnSpc>
            </a:pPr>
            <a:r>
              <a:rPr dirty="0" sz="2400">
                <a:solidFill>
                  <a:srgbClr val="6F2F9F"/>
                </a:solidFill>
                <a:latin typeface="Calibri"/>
                <a:cs typeface="Calibri"/>
              </a:rPr>
              <a:t>medlemmar</a:t>
            </a:r>
            <a:r>
              <a:rPr dirty="0" sz="2400" spc="-60">
                <a:solidFill>
                  <a:srgbClr val="6F2F9F"/>
                </a:solidFill>
                <a:latin typeface="Calibri"/>
                <a:cs typeface="Calibri"/>
              </a:rPr>
              <a:t> </a:t>
            </a:r>
            <a:r>
              <a:rPr dirty="0" sz="2400">
                <a:solidFill>
                  <a:srgbClr val="6F2F9F"/>
                </a:solidFill>
                <a:latin typeface="Calibri"/>
                <a:cs typeface="Calibri"/>
              </a:rPr>
              <a:t>samt</a:t>
            </a:r>
            <a:r>
              <a:rPr dirty="0" sz="2400" spc="-65">
                <a:solidFill>
                  <a:srgbClr val="6F2F9F"/>
                </a:solidFill>
                <a:latin typeface="Calibri"/>
                <a:cs typeface="Calibri"/>
              </a:rPr>
              <a:t> </a:t>
            </a:r>
            <a:r>
              <a:rPr dirty="0" sz="2400">
                <a:solidFill>
                  <a:srgbClr val="6F2F9F"/>
                </a:solidFill>
                <a:latin typeface="Calibri"/>
                <a:cs typeface="Calibri"/>
              </a:rPr>
              <a:t>mellan</a:t>
            </a:r>
            <a:r>
              <a:rPr dirty="0" sz="2400" spc="-70">
                <a:solidFill>
                  <a:srgbClr val="6F2F9F"/>
                </a:solidFill>
                <a:latin typeface="Calibri"/>
                <a:cs typeface="Calibri"/>
              </a:rPr>
              <a:t> </a:t>
            </a:r>
            <a:r>
              <a:rPr dirty="0" sz="2400">
                <a:solidFill>
                  <a:srgbClr val="6F2F9F"/>
                </a:solidFill>
                <a:latin typeface="Calibri"/>
                <a:cs typeface="Calibri"/>
              </a:rPr>
              <a:t>boende</a:t>
            </a:r>
            <a:r>
              <a:rPr dirty="0" sz="2400" spc="-55">
                <a:solidFill>
                  <a:srgbClr val="6F2F9F"/>
                </a:solidFill>
                <a:latin typeface="Calibri"/>
                <a:cs typeface="Calibri"/>
              </a:rPr>
              <a:t> </a:t>
            </a:r>
            <a:r>
              <a:rPr dirty="0" sz="2400">
                <a:solidFill>
                  <a:srgbClr val="6F2F9F"/>
                </a:solidFill>
                <a:latin typeface="Calibri"/>
                <a:cs typeface="Calibri"/>
              </a:rPr>
              <a:t>medlemmar</a:t>
            </a:r>
            <a:r>
              <a:rPr dirty="0" sz="2400" spc="-60">
                <a:solidFill>
                  <a:srgbClr val="6F2F9F"/>
                </a:solidFill>
                <a:latin typeface="Calibri"/>
                <a:cs typeface="Calibri"/>
              </a:rPr>
              <a:t> </a:t>
            </a:r>
            <a:r>
              <a:rPr dirty="0" sz="2400">
                <a:solidFill>
                  <a:srgbClr val="6F2F9F"/>
                </a:solidFill>
                <a:latin typeface="Calibri"/>
                <a:cs typeface="Calibri"/>
              </a:rPr>
              <a:t>i</a:t>
            </a:r>
            <a:r>
              <a:rPr dirty="0" sz="2400" spc="-75">
                <a:solidFill>
                  <a:srgbClr val="6F2F9F"/>
                </a:solidFill>
                <a:latin typeface="Calibri"/>
                <a:cs typeface="Calibri"/>
              </a:rPr>
              <a:t> </a:t>
            </a:r>
            <a:r>
              <a:rPr dirty="0" sz="2400">
                <a:solidFill>
                  <a:srgbClr val="6F2F9F"/>
                </a:solidFill>
                <a:latin typeface="Calibri"/>
                <a:cs typeface="Calibri"/>
              </a:rPr>
              <a:t>olika</a:t>
            </a:r>
            <a:r>
              <a:rPr dirty="0" sz="2400" spc="-60">
                <a:solidFill>
                  <a:srgbClr val="6F2F9F"/>
                </a:solidFill>
                <a:latin typeface="Calibri"/>
                <a:cs typeface="Calibri"/>
              </a:rPr>
              <a:t> </a:t>
            </a:r>
            <a:r>
              <a:rPr dirty="0" sz="2400" spc="-10">
                <a:solidFill>
                  <a:srgbClr val="6F2F9F"/>
                </a:solidFill>
                <a:latin typeface="Calibri"/>
                <a:cs typeface="Calibri"/>
              </a:rPr>
              <a:t>förvaltningsenheter”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4" name="object 4" descr=""/>
          <p:cNvSpPr txBox="1"/>
          <p:nvPr/>
        </p:nvSpPr>
        <p:spPr>
          <a:xfrm>
            <a:off x="495300" y="5713222"/>
            <a:ext cx="9255760" cy="1088390"/>
          </a:xfrm>
          <a:prstGeom prst="rect">
            <a:avLst/>
          </a:prstGeom>
          <a:ln w="6095">
            <a:solidFill>
              <a:srgbClr val="000000"/>
            </a:solidFill>
          </a:ln>
        </p:spPr>
        <p:txBody>
          <a:bodyPr wrap="square" lIns="0" tIns="71755" rIns="0" bIns="0" rtlCol="0" vert="horz">
            <a:spAutoFit/>
          </a:bodyPr>
          <a:lstStyle/>
          <a:p>
            <a:pPr marL="135255">
              <a:lnSpc>
                <a:spcPct val="100000"/>
              </a:lnSpc>
              <a:spcBef>
                <a:spcPts val="565"/>
              </a:spcBef>
            </a:pPr>
            <a:r>
              <a:rPr dirty="0" sz="2600" spc="-50" i="1">
                <a:solidFill>
                  <a:srgbClr val="C00000"/>
                </a:solidFill>
                <a:latin typeface="Calibri"/>
                <a:cs typeface="Calibri"/>
              </a:rPr>
              <a:t>En</a:t>
            </a:r>
            <a:r>
              <a:rPr dirty="0" sz="2600" spc="-80" i="1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dirty="0" sz="2600" spc="-55" i="1">
                <a:solidFill>
                  <a:srgbClr val="C00000"/>
                </a:solidFill>
                <a:latin typeface="Calibri"/>
                <a:cs typeface="Calibri"/>
              </a:rPr>
              <a:t>utredning</a:t>
            </a:r>
            <a:r>
              <a:rPr dirty="0" sz="2600" spc="-80" i="1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dirty="0" sz="2600" spc="-55" i="1">
                <a:solidFill>
                  <a:srgbClr val="C00000"/>
                </a:solidFill>
                <a:latin typeface="Calibri"/>
                <a:cs typeface="Calibri"/>
              </a:rPr>
              <a:t>för</a:t>
            </a:r>
            <a:r>
              <a:rPr dirty="0" sz="2600" spc="-80" i="1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dirty="0" sz="2600" spc="-75" i="1">
                <a:solidFill>
                  <a:srgbClr val="C00000"/>
                </a:solidFill>
                <a:latin typeface="Calibri"/>
                <a:cs typeface="Calibri"/>
              </a:rPr>
              <a:t>lika</a:t>
            </a:r>
            <a:r>
              <a:rPr dirty="0" sz="2600" spc="-80" i="1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dirty="0" sz="2600" spc="-55" i="1">
                <a:solidFill>
                  <a:srgbClr val="C00000"/>
                </a:solidFill>
                <a:latin typeface="Calibri"/>
                <a:cs typeface="Calibri"/>
              </a:rPr>
              <a:t>insatser!</a:t>
            </a:r>
            <a:r>
              <a:rPr dirty="0" sz="2600" spc="-80" i="1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dirty="0" sz="2600" spc="-45" i="1">
                <a:solidFill>
                  <a:srgbClr val="C00000"/>
                </a:solidFill>
                <a:latin typeface="Calibri"/>
                <a:cs typeface="Calibri"/>
              </a:rPr>
              <a:t>Och</a:t>
            </a:r>
            <a:r>
              <a:rPr dirty="0" sz="2600" spc="-80" i="1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dirty="0" sz="2600" spc="-50" i="1">
                <a:solidFill>
                  <a:srgbClr val="C00000"/>
                </a:solidFill>
                <a:latin typeface="Calibri"/>
                <a:cs typeface="Calibri"/>
              </a:rPr>
              <a:t>mer?</a:t>
            </a:r>
            <a:r>
              <a:rPr dirty="0" sz="2600" spc="-80" i="1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dirty="0" sz="2600" spc="-55" i="1">
                <a:solidFill>
                  <a:srgbClr val="C00000"/>
                </a:solidFill>
                <a:latin typeface="Calibri"/>
                <a:cs typeface="Calibri"/>
              </a:rPr>
              <a:t>Inget</a:t>
            </a:r>
            <a:r>
              <a:rPr dirty="0" sz="2600" spc="-70" i="1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dirty="0" sz="2600" spc="-55" i="1">
                <a:solidFill>
                  <a:srgbClr val="C00000"/>
                </a:solidFill>
                <a:latin typeface="Calibri"/>
                <a:cs typeface="Calibri"/>
              </a:rPr>
              <a:t>inflytande</a:t>
            </a:r>
            <a:r>
              <a:rPr dirty="0" sz="2600" spc="-80" i="1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dirty="0" sz="2600" spc="-10" i="1">
                <a:solidFill>
                  <a:srgbClr val="C00000"/>
                </a:solidFill>
                <a:latin typeface="Calibri"/>
                <a:cs typeface="Calibri"/>
              </a:rPr>
              <a:t>garanterat!</a:t>
            </a:r>
            <a:endParaRPr sz="2600">
              <a:latin typeface="Calibri"/>
              <a:cs typeface="Calibri"/>
            </a:endParaRPr>
          </a:p>
          <a:p>
            <a:pPr marL="135255">
              <a:lnSpc>
                <a:spcPct val="100000"/>
              </a:lnSpc>
              <a:spcBef>
                <a:spcPts val="720"/>
              </a:spcBef>
            </a:pPr>
            <a:r>
              <a:rPr dirty="0" sz="2600" b="1">
                <a:latin typeface="Calibri"/>
                <a:cs typeface="Calibri"/>
              </a:rPr>
              <a:t>Jag</a:t>
            </a:r>
            <a:r>
              <a:rPr dirty="0" sz="2600" spc="-95" b="1">
                <a:latin typeface="Calibri"/>
                <a:cs typeface="Calibri"/>
              </a:rPr>
              <a:t> </a:t>
            </a:r>
            <a:r>
              <a:rPr dirty="0" sz="2600" b="1">
                <a:latin typeface="Calibri"/>
                <a:cs typeface="Calibri"/>
              </a:rPr>
              <a:t>yrkar</a:t>
            </a:r>
            <a:r>
              <a:rPr dirty="0" sz="2600" spc="-100" b="1">
                <a:latin typeface="Calibri"/>
                <a:cs typeface="Calibri"/>
              </a:rPr>
              <a:t> </a:t>
            </a:r>
            <a:r>
              <a:rPr dirty="0" sz="2600" spc="-10" b="1">
                <a:latin typeface="Calibri"/>
                <a:cs typeface="Calibri"/>
              </a:rPr>
              <a:t>att</a:t>
            </a:r>
            <a:r>
              <a:rPr dirty="0" sz="2600" spc="-95" b="1">
                <a:latin typeface="Calibri"/>
                <a:cs typeface="Calibri"/>
              </a:rPr>
              <a:t> </a:t>
            </a:r>
            <a:r>
              <a:rPr dirty="0" sz="2600" spc="-10" b="1">
                <a:latin typeface="Calibri"/>
                <a:cs typeface="Calibri"/>
              </a:rPr>
              <a:t>föreningsstämman</a:t>
            </a:r>
            <a:r>
              <a:rPr dirty="0" sz="2600" spc="-114" b="1">
                <a:latin typeface="Calibri"/>
                <a:cs typeface="Calibri"/>
              </a:rPr>
              <a:t> </a:t>
            </a:r>
            <a:r>
              <a:rPr dirty="0" sz="2600" b="1">
                <a:latin typeface="Calibri"/>
                <a:cs typeface="Calibri"/>
              </a:rPr>
              <a:t>beslutar</a:t>
            </a:r>
            <a:r>
              <a:rPr dirty="0" sz="2600" spc="-90" b="1">
                <a:latin typeface="Calibri"/>
                <a:cs typeface="Calibri"/>
              </a:rPr>
              <a:t> </a:t>
            </a:r>
            <a:r>
              <a:rPr dirty="0" sz="2600" spc="-10" b="1">
                <a:latin typeface="Calibri"/>
                <a:cs typeface="Calibri"/>
              </a:rPr>
              <a:t>att</a:t>
            </a:r>
            <a:r>
              <a:rPr dirty="0" sz="2600" spc="-100" b="1">
                <a:latin typeface="Calibri"/>
                <a:cs typeface="Calibri"/>
              </a:rPr>
              <a:t> </a:t>
            </a:r>
            <a:r>
              <a:rPr dirty="0" sz="2600" b="1">
                <a:solidFill>
                  <a:srgbClr val="FF0000"/>
                </a:solidFill>
                <a:latin typeface="Calibri"/>
                <a:cs typeface="Calibri"/>
              </a:rPr>
              <a:t>avslå</a:t>
            </a:r>
            <a:r>
              <a:rPr dirty="0" sz="2600" spc="-100" b="1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dirty="0" sz="2600" spc="-10" b="1">
                <a:solidFill>
                  <a:srgbClr val="FF0000"/>
                </a:solidFill>
                <a:latin typeface="Calibri"/>
                <a:cs typeface="Calibri"/>
              </a:rPr>
              <a:t>propositionen</a:t>
            </a:r>
            <a:r>
              <a:rPr dirty="0" sz="2600" spc="-10">
                <a:latin typeface="Calibri"/>
                <a:cs typeface="Calibri"/>
              </a:rPr>
              <a:t>.</a:t>
            </a:r>
            <a:endParaRPr sz="26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1270" rIns="0" bIns="0" rtlCol="0" vert="horz">
            <a:spAutoFit/>
          </a:bodyPr>
          <a:lstStyle/>
          <a:p>
            <a:pPr marL="29209">
              <a:lnSpc>
                <a:spcPct val="100000"/>
              </a:lnSpc>
              <a:spcBef>
                <a:spcPts val="10"/>
              </a:spcBef>
            </a:pPr>
            <a:r>
              <a:rPr dirty="0" spc="-25"/>
              <a:t>1</a:t>
            </a:r>
            <a:r>
              <a:rPr dirty="0" spc="-25"/>
              <a:t>5</a:t>
            </a:r>
          </a:p>
        </p:txBody>
      </p:sp>
      <p:sp>
        <p:nvSpPr>
          <p:cNvPr id="2" name="object 2" descr=""/>
          <p:cNvSpPr txBox="1"/>
          <p:nvPr/>
        </p:nvSpPr>
        <p:spPr>
          <a:xfrm>
            <a:off x="528319" y="470662"/>
            <a:ext cx="9764395" cy="6229985"/>
          </a:xfrm>
          <a:prstGeom prst="rect">
            <a:avLst/>
          </a:prstGeom>
        </p:spPr>
        <p:txBody>
          <a:bodyPr wrap="square" lIns="0" tIns="61594" rIns="0" bIns="0" rtlCol="0" vert="horz">
            <a:spAutoFit/>
          </a:bodyPr>
          <a:lstStyle/>
          <a:p>
            <a:pPr marL="12700" marR="5080">
              <a:lnSpc>
                <a:spcPts val="3520"/>
              </a:lnSpc>
              <a:spcBef>
                <a:spcPts val="484"/>
              </a:spcBef>
            </a:pPr>
            <a:r>
              <a:rPr dirty="0" sz="3200" b="1">
                <a:solidFill>
                  <a:srgbClr val="0000FF"/>
                </a:solidFill>
                <a:latin typeface="Calibri"/>
                <a:cs typeface="Calibri"/>
              </a:rPr>
              <a:t>Motion</a:t>
            </a:r>
            <a:r>
              <a:rPr dirty="0" sz="3200" spc="-90" b="1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sz="3200" b="1">
                <a:solidFill>
                  <a:srgbClr val="0000FF"/>
                </a:solidFill>
                <a:latin typeface="Calibri"/>
                <a:cs typeface="Calibri"/>
              </a:rPr>
              <a:t>30</a:t>
            </a:r>
            <a:r>
              <a:rPr dirty="0" sz="3200" b="1">
                <a:latin typeface="Calibri"/>
                <a:cs typeface="Calibri"/>
              </a:rPr>
              <a:t>.</a:t>
            </a:r>
            <a:r>
              <a:rPr dirty="0" sz="3200" spc="-90" b="1">
                <a:latin typeface="Calibri"/>
                <a:cs typeface="Calibri"/>
              </a:rPr>
              <a:t> </a:t>
            </a:r>
            <a:r>
              <a:rPr dirty="0" sz="3200" spc="-30" b="1">
                <a:solidFill>
                  <a:srgbClr val="FF0000"/>
                </a:solidFill>
                <a:latin typeface="Calibri"/>
                <a:cs typeface="Calibri"/>
              </a:rPr>
              <a:t>Återremittera</a:t>
            </a:r>
            <a:r>
              <a:rPr dirty="0" sz="3200" spc="-85" b="1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dirty="0" sz="3200" b="1">
                <a:latin typeface="Calibri"/>
                <a:cs typeface="Calibri"/>
              </a:rPr>
              <a:t>det</a:t>
            </a:r>
            <a:r>
              <a:rPr dirty="0" sz="3200" spc="-85" b="1">
                <a:latin typeface="Calibri"/>
                <a:cs typeface="Calibri"/>
              </a:rPr>
              <a:t> </a:t>
            </a:r>
            <a:r>
              <a:rPr dirty="0" sz="3200" b="1">
                <a:latin typeface="Calibri"/>
                <a:cs typeface="Calibri"/>
              </a:rPr>
              <a:t>omfångsrika</a:t>
            </a:r>
            <a:r>
              <a:rPr dirty="0" sz="3200" spc="-100" b="1">
                <a:latin typeface="Calibri"/>
                <a:cs typeface="Calibri"/>
              </a:rPr>
              <a:t> </a:t>
            </a:r>
            <a:r>
              <a:rPr dirty="0" sz="3200" spc="-10" b="1">
                <a:latin typeface="Calibri"/>
                <a:cs typeface="Calibri"/>
              </a:rPr>
              <a:t>stadgeförslaget </a:t>
            </a:r>
            <a:r>
              <a:rPr dirty="0" sz="3200" b="1">
                <a:latin typeface="Calibri"/>
                <a:cs typeface="Calibri"/>
              </a:rPr>
              <a:t>som</a:t>
            </a:r>
            <a:r>
              <a:rPr dirty="0" sz="3200" spc="-85" b="1">
                <a:latin typeface="Calibri"/>
                <a:cs typeface="Calibri"/>
              </a:rPr>
              <a:t> </a:t>
            </a:r>
            <a:r>
              <a:rPr dirty="0" sz="3200" b="1">
                <a:latin typeface="Calibri"/>
                <a:cs typeface="Calibri"/>
              </a:rPr>
              <a:t>inte</a:t>
            </a:r>
            <a:r>
              <a:rPr dirty="0" sz="3200" spc="-70" b="1">
                <a:latin typeface="Calibri"/>
                <a:cs typeface="Calibri"/>
              </a:rPr>
              <a:t> </a:t>
            </a:r>
            <a:r>
              <a:rPr dirty="0" sz="3200" b="1">
                <a:latin typeface="Calibri"/>
                <a:cs typeface="Calibri"/>
              </a:rPr>
              <a:t>hunnit</a:t>
            </a:r>
            <a:r>
              <a:rPr dirty="0" sz="3200" spc="-65" b="1">
                <a:latin typeface="Calibri"/>
                <a:cs typeface="Calibri"/>
              </a:rPr>
              <a:t> </a:t>
            </a:r>
            <a:r>
              <a:rPr dirty="0" sz="3200" b="1">
                <a:latin typeface="Calibri"/>
                <a:cs typeface="Calibri"/>
              </a:rPr>
              <a:t>granskas</a:t>
            </a:r>
            <a:r>
              <a:rPr dirty="0" sz="3200" spc="-70" b="1">
                <a:latin typeface="Calibri"/>
                <a:cs typeface="Calibri"/>
              </a:rPr>
              <a:t> </a:t>
            </a:r>
            <a:r>
              <a:rPr dirty="0" sz="3200" spc="-10" b="1">
                <a:latin typeface="Calibri"/>
                <a:cs typeface="Calibri"/>
              </a:rPr>
              <a:t>ordentligt!</a:t>
            </a:r>
            <a:endParaRPr sz="3200">
              <a:latin typeface="Calibri"/>
              <a:cs typeface="Calibri"/>
            </a:endParaRPr>
          </a:p>
          <a:p>
            <a:pPr marL="287020">
              <a:lnSpc>
                <a:spcPct val="100000"/>
              </a:lnSpc>
              <a:spcBef>
                <a:spcPts val="2010"/>
              </a:spcBef>
            </a:pPr>
            <a:r>
              <a:rPr dirty="0" sz="3200" spc="-20" b="1">
                <a:solidFill>
                  <a:srgbClr val="00AFEF"/>
                </a:solidFill>
                <a:latin typeface="Calibri"/>
                <a:cs typeface="Calibri"/>
              </a:rPr>
              <a:t>Omfattningen</a:t>
            </a:r>
            <a:r>
              <a:rPr dirty="0" sz="3200" spc="-95" b="1">
                <a:solidFill>
                  <a:srgbClr val="00AFEF"/>
                </a:solidFill>
                <a:latin typeface="Calibri"/>
                <a:cs typeface="Calibri"/>
              </a:rPr>
              <a:t> </a:t>
            </a:r>
            <a:r>
              <a:rPr dirty="0" sz="3200">
                <a:solidFill>
                  <a:srgbClr val="00AFEF"/>
                </a:solidFill>
                <a:latin typeface="Calibri"/>
                <a:cs typeface="Calibri"/>
              </a:rPr>
              <a:t>av</a:t>
            </a:r>
            <a:r>
              <a:rPr dirty="0" sz="3200" spc="-90">
                <a:solidFill>
                  <a:srgbClr val="00AFEF"/>
                </a:solidFill>
                <a:latin typeface="Calibri"/>
                <a:cs typeface="Calibri"/>
              </a:rPr>
              <a:t> </a:t>
            </a:r>
            <a:r>
              <a:rPr dirty="0" sz="3200" spc="-10">
                <a:solidFill>
                  <a:srgbClr val="00AFEF"/>
                </a:solidFill>
                <a:latin typeface="Calibri"/>
                <a:cs typeface="Calibri"/>
              </a:rPr>
              <a:t>förslaget</a:t>
            </a:r>
            <a:endParaRPr sz="3200">
              <a:latin typeface="Calibri"/>
              <a:cs typeface="Calibri"/>
            </a:endParaRPr>
          </a:p>
          <a:p>
            <a:pPr marL="290830" indent="-278130">
              <a:lnSpc>
                <a:spcPct val="100000"/>
              </a:lnSpc>
              <a:spcBef>
                <a:spcPts val="1140"/>
              </a:spcBef>
              <a:buClr>
                <a:srgbClr val="FF0000"/>
              </a:buClr>
              <a:buFont typeface="Symbol"/>
              <a:buChar char=""/>
              <a:tabLst>
                <a:tab pos="290830" algn="l"/>
              </a:tabLst>
            </a:pPr>
            <a:r>
              <a:rPr dirty="0" sz="3200" b="1">
                <a:latin typeface="Calibri"/>
                <a:cs typeface="Calibri"/>
              </a:rPr>
              <a:t>Stor</a:t>
            </a:r>
            <a:r>
              <a:rPr dirty="0" sz="3200" spc="-55" b="1">
                <a:latin typeface="Calibri"/>
                <a:cs typeface="Calibri"/>
              </a:rPr>
              <a:t> </a:t>
            </a:r>
            <a:r>
              <a:rPr dirty="0" sz="3200" b="1">
                <a:latin typeface="Calibri"/>
                <a:cs typeface="Calibri"/>
              </a:rPr>
              <a:t>ökning</a:t>
            </a:r>
            <a:r>
              <a:rPr dirty="0" sz="3200" spc="-45" b="1">
                <a:latin typeface="Calibri"/>
                <a:cs typeface="Calibri"/>
              </a:rPr>
              <a:t> </a:t>
            </a:r>
            <a:r>
              <a:rPr dirty="0" sz="3200">
                <a:latin typeface="Calibri"/>
                <a:cs typeface="Calibri"/>
              </a:rPr>
              <a:t>av</a:t>
            </a:r>
            <a:r>
              <a:rPr dirty="0" sz="3200" spc="-45">
                <a:latin typeface="Calibri"/>
                <a:cs typeface="Calibri"/>
              </a:rPr>
              <a:t> </a:t>
            </a:r>
            <a:r>
              <a:rPr dirty="0" sz="3200" spc="-25">
                <a:latin typeface="Calibri"/>
                <a:cs typeface="Calibri"/>
              </a:rPr>
              <a:t>stadgetexten</a:t>
            </a:r>
            <a:r>
              <a:rPr dirty="0" sz="3200" spc="-55">
                <a:latin typeface="Calibri"/>
                <a:cs typeface="Calibri"/>
              </a:rPr>
              <a:t> </a:t>
            </a:r>
            <a:r>
              <a:rPr dirty="0" sz="3200">
                <a:latin typeface="Calibri"/>
                <a:cs typeface="Calibri"/>
              </a:rPr>
              <a:t>–</a:t>
            </a:r>
            <a:r>
              <a:rPr dirty="0" sz="3200" spc="-50">
                <a:latin typeface="Calibri"/>
                <a:cs typeface="Calibri"/>
              </a:rPr>
              <a:t> </a:t>
            </a:r>
            <a:r>
              <a:rPr dirty="0" sz="3200">
                <a:latin typeface="Calibri"/>
                <a:cs typeface="Calibri"/>
              </a:rPr>
              <a:t>ca</a:t>
            </a:r>
            <a:r>
              <a:rPr dirty="0" sz="3200" spc="-65">
                <a:latin typeface="Calibri"/>
                <a:cs typeface="Calibri"/>
              </a:rPr>
              <a:t> </a:t>
            </a:r>
            <a:r>
              <a:rPr dirty="0" sz="3200">
                <a:latin typeface="Calibri"/>
                <a:cs typeface="Calibri"/>
              </a:rPr>
              <a:t>75</a:t>
            </a:r>
            <a:r>
              <a:rPr dirty="0" sz="3200" spc="-65">
                <a:latin typeface="Calibri"/>
                <a:cs typeface="Calibri"/>
              </a:rPr>
              <a:t> </a:t>
            </a:r>
            <a:r>
              <a:rPr dirty="0" sz="3200" spc="-50">
                <a:latin typeface="Calibri"/>
                <a:cs typeface="Calibri"/>
              </a:rPr>
              <a:t>%</a:t>
            </a:r>
            <a:endParaRPr sz="3200">
              <a:latin typeface="Calibri"/>
              <a:cs typeface="Calibri"/>
            </a:endParaRPr>
          </a:p>
          <a:p>
            <a:pPr marL="276225" marR="245745">
              <a:lnSpc>
                <a:spcPct val="101899"/>
              </a:lnSpc>
              <a:spcBef>
                <a:spcPts val="385"/>
              </a:spcBef>
            </a:pPr>
            <a:r>
              <a:rPr dirty="0" sz="3200" spc="-40">
                <a:solidFill>
                  <a:srgbClr val="808080"/>
                </a:solidFill>
                <a:latin typeface="Calibri"/>
                <a:cs typeface="Calibri"/>
              </a:rPr>
              <a:t>Antalet</a:t>
            </a:r>
            <a:r>
              <a:rPr dirty="0" sz="3200" spc="-105">
                <a:solidFill>
                  <a:srgbClr val="808080"/>
                </a:solidFill>
                <a:latin typeface="Calibri"/>
                <a:cs typeface="Calibri"/>
              </a:rPr>
              <a:t> </a:t>
            </a:r>
            <a:r>
              <a:rPr dirty="0" sz="3200" spc="-10">
                <a:solidFill>
                  <a:srgbClr val="808080"/>
                </a:solidFill>
                <a:latin typeface="Calibri"/>
                <a:cs typeface="Calibri"/>
              </a:rPr>
              <a:t>ord</a:t>
            </a:r>
            <a:r>
              <a:rPr dirty="0" sz="3200" spc="-114">
                <a:solidFill>
                  <a:srgbClr val="808080"/>
                </a:solidFill>
                <a:latin typeface="Calibri"/>
                <a:cs typeface="Calibri"/>
              </a:rPr>
              <a:t> </a:t>
            </a:r>
            <a:r>
              <a:rPr dirty="0" sz="3200">
                <a:solidFill>
                  <a:srgbClr val="808080"/>
                </a:solidFill>
                <a:latin typeface="Calibri"/>
                <a:cs typeface="Calibri"/>
              </a:rPr>
              <a:t>i</a:t>
            </a:r>
            <a:r>
              <a:rPr dirty="0" sz="3200" spc="-120">
                <a:solidFill>
                  <a:srgbClr val="808080"/>
                </a:solidFill>
                <a:latin typeface="Calibri"/>
                <a:cs typeface="Calibri"/>
              </a:rPr>
              <a:t> </a:t>
            </a:r>
            <a:r>
              <a:rPr dirty="0" sz="3200" spc="-50">
                <a:solidFill>
                  <a:srgbClr val="808080"/>
                </a:solidFill>
                <a:latin typeface="Calibri"/>
                <a:cs typeface="Calibri"/>
              </a:rPr>
              <a:t>förslaget</a:t>
            </a:r>
            <a:r>
              <a:rPr dirty="0" sz="3200" spc="-114">
                <a:solidFill>
                  <a:srgbClr val="808080"/>
                </a:solidFill>
                <a:latin typeface="Calibri"/>
                <a:cs typeface="Calibri"/>
              </a:rPr>
              <a:t> </a:t>
            </a:r>
            <a:r>
              <a:rPr dirty="0" sz="3200">
                <a:solidFill>
                  <a:srgbClr val="808080"/>
                </a:solidFill>
                <a:latin typeface="Calibri"/>
                <a:cs typeface="Calibri"/>
              </a:rPr>
              <a:t>är</a:t>
            </a:r>
            <a:r>
              <a:rPr dirty="0" sz="3200" spc="-105">
                <a:solidFill>
                  <a:srgbClr val="808080"/>
                </a:solidFill>
                <a:latin typeface="Calibri"/>
                <a:cs typeface="Calibri"/>
              </a:rPr>
              <a:t> </a:t>
            </a:r>
            <a:r>
              <a:rPr dirty="0" sz="3200">
                <a:solidFill>
                  <a:srgbClr val="808080"/>
                </a:solidFill>
                <a:latin typeface="Calibri"/>
                <a:cs typeface="Calibri"/>
              </a:rPr>
              <a:t>6</a:t>
            </a:r>
            <a:r>
              <a:rPr dirty="0" sz="3200" spc="-105">
                <a:solidFill>
                  <a:srgbClr val="808080"/>
                </a:solidFill>
                <a:latin typeface="Calibri"/>
                <a:cs typeface="Calibri"/>
              </a:rPr>
              <a:t> </a:t>
            </a:r>
            <a:r>
              <a:rPr dirty="0" sz="3200" spc="-20">
                <a:solidFill>
                  <a:srgbClr val="808080"/>
                </a:solidFill>
                <a:latin typeface="Calibri"/>
                <a:cs typeface="Calibri"/>
              </a:rPr>
              <a:t>323,</a:t>
            </a:r>
            <a:r>
              <a:rPr dirty="0" sz="3200" spc="-100">
                <a:solidFill>
                  <a:srgbClr val="808080"/>
                </a:solidFill>
                <a:latin typeface="Calibri"/>
                <a:cs typeface="Calibri"/>
              </a:rPr>
              <a:t> </a:t>
            </a:r>
            <a:r>
              <a:rPr dirty="0" sz="3200">
                <a:solidFill>
                  <a:srgbClr val="808080"/>
                </a:solidFill>
                <a:latin typeface="Calibri"/>
                <a:cs typeface="Calibri"/>
              </a:rPr>
              <a:t>i</a:t>
            </a:r>
            <a:r>
              <a:rPr dirty="0" sz="3200" spc="-114">
                <a:solidFill>
                  <a:srgbClr val="808080"/>
                </a:solidFill>
                <a:latin typeface="Calibri"/>
                <a:cs typeface="Calibri"/>
              </a:rPr>
              <a:t> </a:t>
            </a:r>
            <a:r>
              <a:rPr dirty="0" sz="3200" spc="-50">
                <a:solidFill>
                  <a:srgbClr val="808080"/>
                </a:solidFill>
                <a:latin typeface="Calibri"/>
                <a:cs typeface="Calibri"/>
              </a:rPr>
              <a:t>nuvarande</a:t>
            </a:r>
            <a:r>
              <a:rPr dirty="0" sz="3200" spc="-90">
                <a:solidFill>
                  <a:srgbClr val="808080"/>
                </a:solidFill>
                <a:latin typeface="Calibri"/>
                <a:cs typeface="Calibri"/>
              </a:rPr>
              <a:t> </a:t>
            </a:r>
            <a:r>
              <a:rPr dirty="0" sz="3200" spc="-50">
                <a:solidFill>
                  <a:srgbClr val="808080"/>
                </a:solidFill>
                <a:latin typeface="Calibri"/>
                <a:cs typeface="Calibri"/>
              </a:rPr>
              <a:t>stadgar</a:t>
            </a:r>
            <a:r>
              <a:rPr dirty="0" sz="3200" spc="-105">
                <a:solidFill>
                  <a:srgbClr val="808080"/>
                </a:solidFill>
                <a:latin typeface="Calibri"/>
                <a:cs typeface="Calibri"/>
              </a:rPr>
              <a:t> </a:t>
            </a:r>
            <a:r>
              <a:rPr dirty="0" sz="3200">
                <a:solidFill>
                  <a:srgbClr val="808080"/>
                </a:solidFill>
                <a:latin typeface="Calibri"/>
                <a:cs typeface="Calibri"/>
              </a:rPr>
              <a:t>3</a:t>
            </a:r>
            <a:r>
              <a:rPr dirty="0" sz="3200" spc="-114">
                <a:solidFill>
                  <a:srgbClr val="808080"/>
                </a:solidFill>
                <a:latin typeface="Calibri"/>
                <a:cs typeface="Calibri"/>
              </a:rPr>
              <a:t> </a:t>
            </a:r>
            <a:r>
              <a:rPr dirty="0" sz="3200" spc="-25">
                <a:solidFill>
                  <a:srgbClr val="808080"/>
                </a:solidFill>
                <a:latin typeface="Calibri"/>
                <a:cs typeface="Calibri"/>
              </a:rPr>
              <a:t>648 </a:t>
            </a:r>
            <a:r>
              <a:rPr dirty="0" sz="3200" spc="-40">
                <a:solidFill>
                  <a:srgbClr val="808080"/>
                </a:solidFill>
                <a:latin typeface="Calibri"/>
                <a:cs typeface="Calibri"/>
              </a:rPr>
              <a:t>Antalet</a:t>
            </a:r>
            <a:r>
              <a:rPr dirty="0" sz="3200" spc="-145">
                <a:solidFill>
                  <a:srgbClr val="808080"/>
                </a:solidFill>
                <a:latin typeface="Calibri"/>
                <a:cs typeface="Calibri"/>
              </a:rPr>
              <a:t> </a:t>
            </a:r>
            <a:r>
              <a:rPr dirty="0" sz="3200" spc="-60">
                <a:solidFill>
                  <a:srgbClr val="808080"/>
                </a:solidFill>
                <a:latin typeface="Calibri"/>
                <a:cs typeface="Calibri"/>
              </a:rPr>
              <a:t>paragrafer</a:t>
            </a:r>
            <a:r>
              <a:rPr dirty="0" sz="3200" spc="-120">
                <a:solidFill>
                  <a:srgbClr val="808080"/>
                </a:solidFill>
                <a:latin typeface="Calibri"/>
                <a:cs typeface="Calibri"/>
              </a:rPr>
              <a:t> </a:t>
            </a:r>
            <a:r>
              <a:rPr dirty="0" sz="3200">
                <a:solidFill>
                  <a:srgbClr val="808080"/>
                </a:solidFill>
                <a:latin typeface="Calibri"/>
                <a:cs typeface="Calibri"/>
              </a:rPr>
              <a:t>mer</a:t>
            </a:r>
            <a:r>
              <a:rPr dirty="0" sz="3200" spc="-125">
                <a:solidFill>
                  <a:srgbClr val="808080"/>
                </a:solidFill>
                <a:latin typeface="Calibri"/>
                <a:cs typeface="Calibri"/>
              </a:rPr>
              <a:t> </a:t>
            </a:r>
            <a:r>
              <a:rPr dirty="0" sz="3200">
                <a:solidFill>
                  <a:srgbClr val="808080"/>
                </a:solidFill>
                <a:latin typeface="Calibri"/>
                <a:cs typeface="Calibri"/>
              </a:rPr>
              <a:t>än</a:t>
            </a:r>
            <a:r>
              <a:rPr dirty="0" sz="3200" spc="-130">
                <a:solidFill>
                  <a:srgbClr val="808080"/>
                </a:solidFill>
                <a:latin typeface="Calibri"/>
                <a:cs typeface="Calibri"/>
              </a:rPr>
              <a:t> </a:t>
            </a:r>
            <a:r>
              <a:rPr dirty="0" sz="3200" spc="-10">
                <a:solidFill>
                  <a:srgbClr val="808080"/>
                </a:solidFill>
                <a:latin typeface="Calibri"/>
                <a:cs typeface="Calibri"/>
              </a:rPr>
              <a:t>fördubblat</a:t>
            </a:r>
            <a:endParaRPr sz="3200">
              <a:latin typeface="Calibri"/>
              <a:cs typeface="Calibri"/>
            </a:endParaRPr>
          </a:p>
          <a:p>
            <a:pPr marL="290830" indent="-278130">
              <a:lnSpc>
                <a:spcPct val="100000"/>
              </a:lnSpc>
              <a:spcBef>
                <a:spcPts val="640"/>
              </a:spcBef>
              <a:buClr>
                <a:srgbClr val="FF0000"/>
              </a:buClr>
              <a:buFont typeface="Symbol"/>
              <a:buChar char=""/>
              <a:tabLst>
                <a:tab pos="290830" algn="l"/>
              </a:tabLst>
            </a:pPr>
            <a:r>
              <a:rPr dirty="0" sz="3200" b="1">
                <a:latin typeface="Calibri"/>
                <a:cs typeface="Calibri"/>
              </a:rPr>
              <a:t>Ändringar</a:t>
            </a:r>
            <a:r>
              <a:rPr dirty="0" sz="3200" spc="-85" b="1">
                <a:latin typeface="Calibri"/>
                <a:cs typeface="Calibri"/>
              </a:rPr>
              <a:t> </a:t>
            </a:r>
            <a:r>
              <a:rPr dirty="0" sz="3200">
                <a:latin typeface="Calibri"/>
                <a:cs typeface="Calibri"/>
              </a:rPr>
              <a:t>i</a:t>
            </a:r>
            <a:r>
              <a:rPr dirty="0" sz="3200" spc="-80">
                <a:latin typeface="Calibri"/>
                <a:cs typeface="Calibri"/>
              </a:rPr>
              <a:t> </a:t>
            </a:r>
            <a:r>
              <a:rPr dirty="0" sz="3200">
                <a:latin typeface="Calibri"/>
                <a:cs typeface="Calibri"/>
              </a:rPr>
              <a:t>nästan</a:t>
            </a:r>
            <a:r>
              <a:rPr dirty="0" sz="3200" spc="-80">
                <a:latin typeface="Calibri"/>
                <a:cs typeface="Calibri"/>
              </a:rPr>
              <a:t> </a:t>
            </a:r>
            <a:r>
              <a:rPr dirty="0" sz="3200">
                <a:latin typeface="Calibri"/>
                <a:cs typeface="Calibri"/>
              </a:rPr>
              <a:t>alla</a:t>
            </a:r>
            <a:r>
              <a:rPr dirty="0" sz="3200" spc="-80">
                <a:latin typeface="Calibri"/>
                <a:cs typeface="Calibri"/>
              </a:rPr>
              <a:t> </a:t>
            </a:r>
            <a:r>
              <a:rPr dirty="0" sz="3200" spc="-10">
                <a:latin typeface="Calibri"/>
                <a:cs typeface="Calibri"/>
              </a:rPr>
              <a:t>stycken</a:t>
            </a:r>
            <a:endParaRPr sz="3200">
              <a:latin typeface="Calibri"/>
              <a:cs typeface="Calibri"/>
            </a:endParaRPr>
          </a:p>
          <a:p>
            <a:pPr marL="290830" indent="-278130">
              <a:lnSpc>
                <a:spcPct val="100000"/>
              </a:lnSpc>
              <a:spcBef>
                <a:spcPts val="635"/>
              </a:spcBef>
              <a:buClr>
                <a:srgbClr val="FF0000"/>
              </a:buClr>
              <a:buFont typeface="Symbol"/>
              <a:buChar char=""/>
              <a:tabLst>
                <a:tab pos="290830" algn="l"/>
              </a:tabLst>
            </a:pPr>
            <a:r>
              <a:rPr dirty="0" sz="3200" spc="-60" b="1">
                <a:latin typeface="Calibri"/>
                <a:cs typeface="Calibri"/>
              </a:rPr>
              <a:t>Texten</a:t>
            </a:r>
            <a:r>
              <a:rPr dirty="0" sz="3200" spc="-100" b="1">
                <a:latin typeface="Calibri"/>
                <a:cs typeface="Calibri"/>
              </a:rPr>
              <a:t> </a:t>
            </a:r>
            <a:r>
              <a:rPr dirty="0" sz="3200" spc="-20" b="1">
                <a:latin typeface="Calibri"/>
                <a:cs typeface="Calibri"/>
              </a:rPr>
              <a:t>omflyttad</a:t>
            </a:r>
            <a:r>
              <a:rPr dirty="0" sz="3200" spc="-85" b="1">
                <a:latin typeface="Calibri"/>
                <a:cs typeface="Calibri"/>
              </a:rPr>
              <a:t> </a:t>
            </a:r>
            <a:r>
              <a:rPr dirty="0" sz="3200">
                <a:latin typeface="Calibri"/>
                <a:cs typeface="Calibri"/>
              </a:rPr>
              <a:t>så</a:t>
            </a:r>
            <a:r>
              <a:rPr dirty="0" sz="3200" spc="-85">
                <a:latin typeface="Calibri"/>
                <a:cs typeface="Calibri"/>
              </a:rPr>
              <a:t> </a:t>
            </a:r>
            <a:r>
              <a:rPr dirty="0" sz="3200" spc="-10">
                <a:latin typeface="Calibri"/>
                <a:cs typeface="Calibri"/>
              </a:rPr>
              <a:t>att</a:t>
            </a:r>
            <a:r>
              <a:rPr dirty="0" sz="3200" spc="-85">
                <a:latin typeface="Calibri"/>
                <a:cs typeface="Calibri"/>
              </a:rPr>
              <a:t> </a:t>
            </a:r>
            <a:r>
              <a:rPr dirty="0" sz="3200">
                <a:latin typeface="Calibri"/>
                <a:cs typeface="Calibri"/>
              </a:rPr>
              <a:t>det</a:t>
            </a:r>
            <a:r>
              <a:rPr dirty="0" sz="3200" spc="-85">
                <a:latin typeface="Calibri"/>
                <a:cs typeface="Calibri"/>
              </a:rPr>
              <a:t> </a:t>
            </a:r>
            <a:r>
              <a:rPr dirty="0" sz="3200">
                <a:latin typeface="Calibri"/>
                <a:cs typeface="Calibri"/>
              </a:rPr>
              <a:t>är</a:t>
            </a:r>
            <a:r>
              <a:rPr dirty="0" sz="3200" spc="-90">
                <a:latin typeface="Calibri"/>
                <a:cs typeface="Calibri"/>
              </a:rPr>
              <a:t> </a:t>
            </a:r>
            <a:r>
              <a:rPr dirty="0" sz="3200">
                <a:latin typeface="Calibri"/>
                <a:cs typeface="Calibri"/>
              </a:rPr>
              <a:t>svårt</a:t>
            </a:r>
            <a:r>
              <a:rPr dirty="0" sz="3200" spc="-100">
                <a:latin typeface="Calibri"/>
                <a:cs typeface="Calibri"/>
              </a:rPr>
              <a:t> </a:t>
            </a:r>
            <a:r>
              <a:rPr dirty="0" sz="3200" spc="-10">
                <a:latin typeface="Calibri"/>
                <a:cs typeface="Calibri"/>
              </a:rPr>
              <a:t>att</a:t>
            </a:r>
            <a:r>
              <a:rPr dirty="0" sz="3200" spc="-85">
                <a:latin typeface="Calibri"/>
                <a:cs typeface="Calibri"/>
              </a:rPr>
              <a:t> </a:t>
            </a:r>
            <a:r>
              <a:rPr dirty="0" sz="3200">
                <a:latin typeface="Calibri"/>
                <a:cs typeface="Calibri"/>
              </a:rPr>
              <a:t>få</a:t>
            </a:r>
            <a:r>
              <a:rPr dirty="0" sz="3200" spc="-85">
                <a:latin typeface="Calibri"/>
                <a:cs typeface="Calibri"/>
              </a:rPr>
              <a:t> </a:t>
            </a:r>
            <a:r>
              <a:rPr dirty="0" sz="3200" spc="-10">
                <a:latin typeface="Calibri"/>
                <a:cs typeface="Calibri"/>
              </a:rPr>
              <a:t>överblick</a:t>
            </a:r>
            <a:endParaRPr sz="3200">
              <a:latin typeface="Calibri"/>
              <a:cs typeface="Calibri"/>
            </a:endParaRPr>
          </a:p>
          <a:p>
            <a:pPr marL="290830" indent="-278130">
              <a:lnSpc>
                <a:spcPct val="100000"/>
              </a:lnSpc>
              <a:spcBef>
                <a:spcPts val="635"/>
              </a:spcBef>
              <a:buClr>
                <a:srgbClr val="FF0000"/>
              </a:buClr>
              <a:buFont typeface="Symbol"/>
              <a:buChar char=""/>
              <a:tabLst>
                <a:tab pos="290830" algn="l"/>
              </a:tabLst>
            </a:pPr>
            <a:r>
              <a:rPr dirty="0" sz="3200" spc="-20" b="1">
                <a:latin typeface="Calibri"/>
                <a:cs typeface="Calibri"/>
              </a:rPr>
              <a:t>Ny,</a:t>
            </a:r>
            <a:r>
              <a:rPr dirty="0" sz="3200" spc="-95" b="1">
                <a:latin typeface="Calibri"/>
                <a:cs typeface="Calibri"/>
              </a:rPr>
              <a:t> </a:t>
            </a:r>
            <a:r>
              <a:rPr dirty="0" sz="3200" spc="-10" b="1">
                <a:latin typeface="Calibri"/>
                <a:cs typeface="Calibri"/>
              </a:rPr>
              <a:t>krångligare</a:t>
            </a:r>
            <a:r>
              <a:rPr dirty="0" sz="3200" spc="-100" b="1">
                <a:latin typeface="Calibri"/>
                <a:cs typeface="Calibri"/>
              </a:rPr>
              <a:t> </a:t>
            </a:r>
            <a:r>
              <a:rPr dirty="0" sz="3200" b="1">
                <a:latin typeface="Calibri"/>
                <a:cs typeface="Calibri"/>
              </a:rPr>
              <a:t>struktur</a:t>
            </a:r>
            <a:r>
              <a:rPr dirty="0" sz="3200">
                <a:latin typeface="Calibri"/>
                <a:cs typeface="Calibri"/>
              </a:rPr>
              <a:t>,</a:t>
            </a:r>
            <a:r>
              <a:rPr dirty="0" sz="3200" spc="-90">
                <a:latin typeface="Calibri"/>
                <a:cs typeface="Calibri"/>
              </a:rPr>
              <a:t> </a:t>
            </a:r>
            <a:r>
              <a:rPr dirty="0" sz="3200" spc="-50">
                <a:latin typeface="Calibri"/>
                <a:cs typeface="Calibri"/>
              </a:rPr>
              <a:t>dubbelnumrerade</a:t>
            </a:r>
            <a:r>
              <a:rPr dirty="0" sz="3200" spc="-135">
                <a:latin typeface="Calibri"/>
                <a:cs typeface="Calibri"/>
              </a:rPr>
              <a:t> </a:t>
            </a:r>
            <a:r>
              <a:rPr dirty="0" sz="3200" spc="-10">
                <a:latin typeface="Calibri"/>
                <a:cs typeface="Calibri"/>
              </a:rPr>
              <a:t>paragrafer</a:t>
            </a:r>
            <a:endParaRPr sz="3200">
              <a:latin typeface="Calibri"/>
              <a:cs typeface="Calibri"/>
            </a:endParaRPr>
          </a:p>
          <a:p>
            <a:pPr marL="290830" indent="-278130">
              <a:lnSpc>
                <a:spcPct val="100000"/>
              </a:lnSpc>
              <a:spcBef>
                <a:spcPts val="640"/>
              </a:spcBef>
              <a:buClr>
                <a:srgbClr val="FF0000"/>
              </a:buClr>
              <a:buFont typeface="Symbol"/>
              <a:buChar char=""/>
              <a:tabLst>
                <a:tab pos="290830" algn="l"/>
              </a:tabLst>
            </a:pPr>
            <a:r>
              <a:rPr dirty="0" sz="3200" b="1">
                <a:latin typeface="Calibri"/>
                <a:cs typeface="Calibri"/>
              </a:rPr>
              <a:t>57</a:t>
            </a:r>
            <a:r>
              <a:rPr dirty="0" sz="3200" spc="-110" b="1">
                <a:latin typeface="Calibri"/>
                <a:cs typeface="Calibri"/>
              </a:rPr>
              <a:t> </a:t>
            </a:r>
            <a:r>
              <a:rPr dirty="0" sz="3200" spc="-40" b="1">
                <a:latin typeface="Calibri"/>
                <a:cs typeface="Calibri"/>
              </a:rPr>
              <a:t>hänvisningar</a:t>
            </a:r>
            <a:r>
              <a:rPr dirty="0" sz="3200" spc="-120" b="1">
                <a:latin typeface="Calibri"/>
                <a:cs typeface="Calibri"/>
              </a:rPr>
              <a:t> </a:t>
            </a:r>
            <a:r>
              <a:rPr dirty="0" sz="3200" spc="-20">
                <a:latin typeface="Calibri"/>
                <a:cs typeface="Calibri"/>
              </a:rPr>
              <a:t>inom</a:t>
            </a:r>
            <a:r>
              <a:rPr dirty="0" sz="3200" spc="-125">
                <a:latin typeface="Calibri"/>
                <a:cs typeface="Calibri"/>
              </a:rPr>
              <a:t> </a:t>
            </a:r>
            <a:r>
              <a:rPr dirty="0" sz="3200" spc="-50">
                <a:latin typeface="Calibri"/>
                <a:cs typeface="Calibri"/>
              </a:rPr>
              <a:t>stadgarna</a:t>
            </a:r>
            <a:r>
              <a:rPr dirty="0" sz="3200" spc="-114">
                <a:latin typeface="Calibri"/>
                <a:cs typeface="Calibri"/>
              </a:rPr>
              <a:t> </a:t>
            </a:r>
            <a:r>
              <a:rPr dirty="0" sz="2800">
                <a:solidFill>
                  <a:srgbClr val="808080"/>
                </a:solidFill>
                <a:latin typeface="Calibri"/>
                <a:cs typeface="Calibri"/>
              </a:rPr>
              <a:t>(§</a:t>
            </a:r>
            <a:r>
              <a:rPr dirty="0" sz="2800" spc="-105">
                <a:solidFill>
                  <a:srgbClr val="808080"/>
                </a:solidFill>
                <a:latin typeface="Calibri"/>
                <a:cs typeface="Calibri"/>
              </a:rPr>
              <a:t> </a:t>
            </a:r>
            <a:r>
              <a:rPr dirty="0" sz="2800" spc="-20">
                <a:solidFill>
                  <a:srgbClr val="808080"/>
                </a:solidFill>
                <a:latin typeface="Calibri"/>
                <a:cs typeface="Calibri"/>
              </a:rPr>
              <a:t>9.10</a:t>
            </a:r>
            <a:r>
              <a:rPr dirty="0" sz="2800" spc="-110">
                <a:solidFill>
                  <a:srgbClr val="808080"/>
                </a:solidFill>
                <a:latin typeface="Calibri"/>
                <a:cs typeface="Calibri"/>
              </a:rPr>
              <a:t> </a:t>
            </a:r>
            <a:r>
              <a:rPr dirty="0" sz="2800">
                <a:solidFill>
                  <a:srgbClr val="808080"/>
                </a:solidFill>
                <a:latin typeface="Calibri"/>
                <a:cs typeface="Calibri"/>
              </a:rPr>
              <a:t>=</a:t>
            </a:r>
            <a:r>
              <a:rPr dirty="0" sz="2800" spc="-105">
                <a:solidFill>
                  <a:srgbClr val="808080"/>
                </a:solidFill>
                <a:latin typeface="Calibri"/>
                <a:cs typeface="Calibri"/>
              </a:rPr>
              <a:t> </a:t>
            </a:r>
            <a:r>
              <a:rPr dirty="0" sz="2800" spc="-25">
                <a:solidFill>
                  <a:srgbClr val="808080"/>
                </a:solidFill>
                <a:latin typeface="Calibri"/>
                <a:cs typeface="Calibri"/>
              </a:rPr>
              <a:t>bara</a:t>
            </a:r>
            <a:r>
              <a:rPr dirty="0" sz="2800" spc="-100">
                <a:solidFill>
                  <a:srgbClr val="808080"/>
                </a:solidFill>
                <a:latin typeface="Calibri"/>
                <a:cs typeface="Calibri"/>
              </a:rPr>
              <a:t> </a:t>
            </a:r>
            <a:r>
              <a:rPr dirty="0" sz="2800" spc="-10">
                <a:solidFill>
                  <a:srgbClr val="808080"/>
                </a:solidFill>
                <a:latin typeface="Calibri"/>
                <a:cs typeface="Calibri"/>
              </a:rPr>
              <a:t>hänvisningar!)</a:t>
            </a:r>
            <a:endParaRPr sz="2800">
              <a:latin typeface="Calibri"/>
              <a:cs typeface="Calibri"/>
            </a:endParaRPr>
          </a:p>
          <a:p>
            <a:pPr marL="290830" indent="-278130">
              <a:lnSpc>
                <a:spcPct val="100000"/>
              </a:lnSpc>
              <a:spcBef>
                <a:spcPts val="635"/>
              </a:spcBef>
              <a:buClr>
                <a:srgbClr val="FF0000"/>
              </a:buClr>
              <a:buFont typeface="Symbol"/>
              <a:buChar char=""/>
              <a:tabLst>
                <a:tab pos="290830" algn="l"/>
              </a:tabLst>
            </a:pPr>
            <a:r>
              <a:rPr dirty="0" sz="3200" spc="-20">
                <a:latin typeface="Calibri"/>
                <a:cs typeface="Calibri"/>
              </a:rPr>
              <a:t>Språket</a:t>
            </a:r>
            <a:r>
              <a:rPr dirty="0" sz="3200" spc="-90">
                <a:latin typeface="Calibri"/>
                <a:cs typeface="Calibri"/>
              </a:rPr>
              <a:t> </a:t>
            </a:r>
            <a:r>
              <a:rPr dirty="0" sz="3200">
                <a:latin typeface="Calibri"/>
                <a:cs typeface="Calibri"/>
              </a:rPr>
              <a:t>delvis</a:t>
            </a:r>
            <a:r>
              <a:rPr dirty="0" sz="3200" spc="-100">
                <a:latin typeface="Calibri"/>
                <a:cs typeface="Calibri"/>
              </a:rPr>
              <a:t> </a:t>
            </a:r>
            <a:r>
              <a:rPr dirty="0" sz="3200" spc="-30">
                <a:latin typeface="Calibri"/>
                <a:cs typeface="Calibri"/>
              </a:rPr>
              <a:t>förbättrat,</a:t>
            </a:r>
            <a:r>
              <a:rPr dirty="0" sz="3200" spc="-90">
                <a:latin typeface="Calibri"/>
                <a:cs typeface="Calibri"/>
              </a:rPr>
              <a:t> </a:t>
            </a:r>
            <a:r>
              <a:rPr dirty="0" sz="3200">
                <a:latin typeface="Calibri"/>
                <a:cs typeface="Calibri"/>
              </a:rPr>
              <a:t>delvis</a:t>
            </a:r>
            <a:r>
              <a:rPr dirty="0" sz="3200" spc="-95">
                <a:latin typeface="Calibri"/>
                <a:cs typeface="Calibri"/>
              </a:rPr>
              <a:t> </a:t>
            </a:r>
            <a:r>
              <a:rPr dirty="0" sz="3200" spc="-10" b="1">
                <a:latin typeface="Calibri"/>
                <a:cs typeface="Calibri"/>
              </a:rPr>
              <a:t>byråkratiserat</a:t>
            </a:r>
            <a:endParaRPr sz="3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1270" rIns="0" bIns="0" rtlCol="0" vert="horz">
            <a:spAutoFit/>
          </a:bodyPr>
          <a:lstStyle/>
          <a:p>
            <a:pPr marL="29209">
              <a:lnSpc>
                <a:spcPct val="100000"/>
              </a:lnSpc>
              <a:spcBef>
                <a:spcPts val="10"/>
              </a:spcBef>
            </a:pPr>
            <a:r>
              <a:rPr dirty="0" spc="-25"/>
              <a:t>1</a:t>
            </a:r>
            <a:r>
              <a:rPr dirty="0" spc="-25"/>
              <a:t>6</a:t>
            </a:r>
          </a:p>
        </p:txBody>
      </p:sp>
      <p:sp>
        <p:nvSpPr>
          <p:cNvPr id="2" name="object 2" descr=""/>
          <p:cNvSpPr txBox="1"/>
          <p:nvPr/>
        </p:nvSpPr>
        <p:spPr>
          <a:xfrm>
            <a:off x="528319" y="364592"/>
            <a:ext cx="9577070" cy="4520565"/>
          </a:xfrm>
          <a:prstGeom prst="rect">
            <a:avLst/>
          </a:prstGeom>
        </p:spPr>
        <p:txBody>
          <a:bodyPr wrap="square" lIns="0" tIns="119380" rIns="0" bIns="0" rtlCol="0" vert="horz">
            <a:spAutoFit/>
          </a:bodyPr>
          <a:lstStyle/>
          <a:p>
            <a:pPr marL="287020">
              <a:lnSpc>
                <a:spcPct val="100000"/>
              </a:lnSpc>
              <a:spcBef>
                <a:spcPts val="940"/>
              </a:spcBef>
            </a:pPr>
            <a:r>
              <a:rPr dirty="0" sz="3200" b="1">
                <a:solidFill>
                  <a:srgbClr val="00AFEF"/>
                </a:solidFill>
                <a:latin typeface="Calibri"/>
                <a:cs typeface="Calibri"/>
              </a:rPr>
              <a:t>Innehållet</a:t>
            </a:r>
            <a:r>
              <a:rPr dirty="0" sz="3200" spc="-25" b="1">
                <a:solidFill>
                  <a:srgbClr val="00AFEF"/>
                </a:solidFill>
                <a:latin typeface="Calibri"/>
                <a:cs typeface="Calibri"/>
              </a:rPr>
              <a:t> </a:t>
            </a:r>
            <a:r>
              <a:rPr dirty="0" sz="3200">
                <a:solidFill>
                  <a:srgbClr val="00AFEF"/>
                </a:solidFill>
                <a:latin typeface="Calibri"/>
                <a:cs typeface="Calibri"/>
              </a:rPr>
              <a:t>i</a:t>
            </a:r>
            <a:r>
              <a:rPr dirty="0" sz="3200" spc="-30">
                <a:solidFill>
                  <a:srgbClr val="00AFEF"/>
                </a:solidFill>
                <a:latin typeface="Calibri"/>
                <a:cs typeface="Calibri"/>
              </a:rPr>
              <a:t> </a:t>
            </a:r>
            <a:r>
              <a:rPr dirty="0" sz="3200" spc="-10">
                <a:solidFill>
                  <a:srgbClr val="00AFEF"/>
                </a:solidFill>
                <a:latin typeface="Calibri"/>
                <a:cs typeface="Calibri"/>
              </a:rPr>
              <a:t>förslaget</a:t>
            </a:r>
            <a:endParaRPr sz="3200">
              <a:latin typeface="Calibri"/>
              <a:cs typeface="Calibri"/>
            </a:endParaRPr>
          </a:p>
          <a:p>
            <a:pPr marL="290830" indent="-278130">
              <a:lnSpc>
                <a:spcPts val="3679"/>
              </a:lnSpc>
              <a:spcBef>
                <a:spcPts val="840"/>
              </a:spcBef>
              <a:buClr>
                <a:srgbClr val="FF0000"/>
              </a:buClr>
              <a:buFont typeface="Symbol"/>
              <a:buChar char=""/>
              <a:tabLst>
                <a:tab pos="290830" algn="l"/>
              </a:tabLst>
            </a:pPr>
            <a:r>
              <a:rPr dirty="0" sz="3200">
                <a:latin typeface="Calibri"/>
                <a:cs typeface="Calibri"/>
              </a:rPr>
              <a:t>Många</a:t>
            </a:r>
            <a:r>
              <a:rPr dirty="0" sz="3200" spc="-125">
                <a:latin typeface="Calibri"/>
                <a:cs typeface="Calibri"/>
              </a:rPr>
              <a:t> </a:t>
            </a:r>
            <a:r>
              <a:rPr dirty="0" sz="3200" spc="-10" b="1">
                <a:latin typeface="Calibri"/>
                <a:cs typeface="Calibri"/>
              </a:rPr>
              <a:t>otillräckligt</a:t>
            </a:r>
            <a:r>
              <a:rPr dirty="0" sz="3200" spc="-105" b="1">
                <a:latin typeface="Calibri"/>
                <a:cs typeface="Calibri"/>
              </a:rPr>
              <a:t> </a:t>
            </a:r>
            <a:r>
              <a:rPr dirty="0" sz="3200" spc="-10" b="1">
                <a:latin typeface="Calibri"/>
                <a:cs typeface="Calibri"/>
              </a:rPr>
              <a:t>diskuterade</a:t>
            </a:r>
            <a:r>
              <a:rPr dirty="0" sz="3200" spc="-105" b="1">
                <a:latin typeface="Calibri"/>
                <a:cs typeface="Calibri"/>
              </a:rPr>
              <a:t> </a:t>
            </a:r>
            <a:r>
              <a:rPr dirty="0" sz="3200">
                <a:latin typeface="Calibri"/>
                <a:cs typeface="Calibri"/>
              </a:rPr>
              <a:t>förslag</a:t>
            </a:r>
            <a:r>
              <a:rPr dirty="0" sz="3200" spc="-110">
                <a:latin typeface="Calibri"/>
                <a:cs typeface="Calibri"/>
              </a:rPr>
              <a:t> </a:t>
            </a:r>
            <a:r>
              <a:rPr dirty="0" sz="3200">
                <a:latin typeface="Calibri"/>
                <a:cs typeface="Calibri"/>
              </a:rPr>
              <a:t>om</a:t>
            </a:r>
            <a:r>
              <a:rPr dirty="0" sz="3200" spc="-110">
                <a:latin typeface="Calibri"/>
                <a:cs typeface="Calibri"/>
              </a:rPr>
              <a:t> </a:t>
            </a:r>
            <a:r>
              <a:rPr dirty="0" sz="3200" spc="-10">
                <a:latin typeface="Calibri"/>
                <a:cs typeface="Calibri"/>
              </a:rPr>
              <a:t>grund-</a:t>
            </a:r>
            <a:endParaRPr sz="3200">
              <a:latin typeface="Calibri"/>
              <a:cs typeface="Calibri"/>
            </a:endParaRPr>
          </a:p>
          <a:p>
            <a:pPr marL="287020">
              <a:lnSpc>
                <a:spcPts val="3679"/>
              </a:lnSpc>
            </a:pPr>
            <a:r>
              <a:rPr dirty="0" sz="3200">
                <a:latin typeface="Calibri"/>
                <a:cs typeface="Calibri"/>
              </a:rPr>
              <a:t>läggande</a:t>
            </a:r>
            <a:r>
              <a:rPr dirty="0" sz="3200" spc="-95">
                <a:latin typeface="Calibri"/>
                <a:cs typeface="Calibri"/>
              </a:rPr>
              <a:t> </a:t>
            </a:r>
            <a:r>
              <a:rPr dirty="0" sz="3200" spc="-10">
                <a:latin typeface="Calibri"/>
                <a:cs typeface="Calibri"/>
              </a:rPr>
              <a:t>medlemsfrågor</a:t>
            </a:r>
            <a:r>
              <a:rPr dirty="0" sz="3200" spc="-110">
                <a:latin typeface="Calibri"/>
                <a:cs typeface="Calibri"/>
              </a:rPr>
              <a:t> </a:t>
            </a:r>
            <a:r>
              <a:rPr dirty="0" sz="3200">
                <a:latin typeface="Calibri"/>
                <a:cs typeface="Calibri"/>
              </a:rPr>
              <a:t>och</a:t>
            </a:r>
            <a:r>
              <a:rPr dirty="0" sz="3200" spc="-90">
                <a:latin typeface="Calibri"/>
                <a:cs typeface="Calibri"/>
              </a:rPr>
              <a:t> </a:t>
            </a:r>
            <a:r>
              <a:rPr dirty="0" sz="3200" spc="-20">
                <a:latin typeface="Calibri"/>
                <a:cs typeface="Calibri"/>
              </a:rPr>
              <a:t>kvartersrådens</a:t>
            </a:r>
            <a:r>
              <a:rPr dirty="0" sz="3200" spc="-95">
                <a:latin typeface="Calibri"/>
                <a:cs typeface="Calibri"/>
              </a:rPr>
              <a:t> </a:t>
            </a:r>
            <a:r>
              <a:rPr dirty="0" sz="3200" spc="-10">
                <a:latin typeface="Calibri"/>
                <a:cs typeface="Calibri"/>
              </a:rPr>
              <a:t>funktion</a:t>
            </a:r>
            <a:endParaRPr sz="3200">
              <a:latin typeface="Calibri"/>
              <a:cs typeface="Calibri"/>
            </a:endParaRPr>
          </a:p>
          <a:p>
            <a:pPr marL="290830" indent="-278130">
              <a:lnSpc>
                <a:spcPct val="100000"/>
              </a:lnSpc>
              <a:spcBef>
                <a:spcPts val="445"/>
              </a:spcBef>
              <a:buClr>
                <a:srgbClr val="FF0000"/>
              </a:buClr>
              <a:buFont typeface="Symbol"/>
              <a:buChar char=""/>
              <a:tabLst>
                <a:tab pos="290830" algn="l"/>
              </a:tabLst>
            </a:pPr>
            <a:r>
              <a:rPr dirty="0" sz="3200" b="1">
                <a:latin typeface="Calibri"/>
                <a:cs typeface="Calibri"/>
              </a:rPr>
              <a:t>Många</a:t>
            </a:r>
            <a:r>
              <a:rPr dirty="0" sz="3200" spc="-65" b="1">
                <a:latin typeface="Calibri"/>
                <a:cs typeface="Calibri"/>
              </a:rPr>
              <a:t> </a:t>
            </a:r>
            <a:r>
              <a:rPr dirty="0" sz="3200" b="1">
                <a:latin typeface="Calibri"/>
                <a:cs typeface="Calibri"/>
              </a:rPr>
              <a:t>fler</a:t>
            </a:r>
            <a:r>
              <a:rPr dirty="0" sz="3200" spc="-70" b="1">
                <a:latin typeface="Calibri"/>
                <a:cs typeface="Calibri"/>
              </a:rPr>
              <a:t> </a:t>
            </a:r>
            <a:r>
              <a:rPr dirty="0" sz="3200">
                <a:latin typeface="Calibri"/>
                <a:cs typeface="Calibri"/>
              </a:rPr>
              <a:t>förslag</a:t>
            </a:r>
            <a:r>
              <a:rPr dirty="0" sz="3200" spc="-65">
                <a:latin typeface="Calibri"/>
                <a:cs typeface="Calibri"/>
              </a:rPr>
              <a:t> </a:t>
            </a:r>
            <a:r>
              <a:rPr dirty="0" sz="3200">
                <a:latin typeface="Calibri"/>
                <a:cs typeface="Calibri"/>
              </a:rPr>
              <a:t>än</a:t>
            </a:r>
            <a:r>
              <a:rPr dirty="0" sz="3200" spc="-75">
                <a:latin typeface="Calibri"/>
                <a:cs typeface="Calibri"/>
              </a:rPr>
              <a:t> </a:t>
            </a:r>
            <a:r>
              <a:rPr dirty="0" sz="3200">
                <a:latin typeface="Calibri"/>
                <a:cs typeface="Calibri"/>
              </a:rPr>
              <a:t>SKB</a:t>
            </a:r>
            <a:r>
              <a:rPr dirty="0" sz="3200" spc="-70">
                <a:latin typeface="Calibri"/>
                <a:cs typeface="Calibri"/>
              </a:rPr>
              <a:t> </a:t>
            </a:r>
            <a:r>
              <a:rPr dirty="0" sz="3200">
                <a:latin typeface="Calibri"/>
                <a:cs typeface="Calibri"/>
              </a:rPr>
              <a:t>har</a:t>
            </a:r>
            <a:r>
              <a:rPr dirty="0" sz="3200" spc="-75">
                <a:latin typeface="Calibri"/>
                <a:cs typeface="Calibri"/>
              </a:rPr>
              <a:t> </a:t>
            </a:r>
            <a:r>
              <a:rPr dirty="0" sz="3200" spc="-10">
                <a:latin typeface="Calibri"/>
                <a:cs typeface="Calibri"/>
              </a:rPr>
              <a:t>förutskickat</a:t>
            </a:r>
            <a:endParaRPr sz="3200">
              <a:latin typeface="Calibri"/>
              <a:cs typeface="Calibri"/>
            </a:endParaRPr>
          </a:p>
          <a:p>
            <a:pPr marL="290830" indent="-278130">
              <a:lnSpc>
                <a:spcPct val="100000"/>
              </a:lnSpc>
              <a:spcBef>
                <a:spcPts val="445"/>
              </a:spcBef>
              <a:buClr>
                <a:srgbClr val="FF0000"/>
              </a:buClr>
              <a:buFont typeface="Symbol"/>
              <a:buChar char=""/>
              <a:tabLst>
                <a:tab pos="290830" algn="l"/>
              </a:tabLst>
            </a:pPr>
            <a:r>
              <a:rPr dirty="0" sz="3200">
                <a:latin typeface="Calibri"/>
                <a:cs typeface="Calibri"/>
              </a:rPr>
              <a:t>Flera</a:t>
            </a:r>
            <a:r>
              <a:rPr dirty="0" sz="3200" spc="-90">
                <a:latin typeface="Calibri"/>
                <a:cs typeface="Calibri"/>
              </a:rPr>
              <a:t> </a:t>
            </a:r>
            <a:r>
              <a:rPr dirty="0" sz="3200" b="1">
                <a:latin typeface="Calibri"/>
                <a:cs typeface="Calibri"/>
              </a:rPr>
              <a:t>helt</a:t>
            </a:r>
            <a:r>
              <a:rPr dirty="0" sz="3200" spc="-80" b="1">
                <a:latin typeface="Calibri"/>
                <a:cs typeface="Calibri"/>
              </a:rPr>
              <a:t> </a:t>
            </a:r>
            <a:r>
              <a:rPr dirty="0" sz="3200" b="1">
                <a:latin typeface="Calibri"/>
                <a:cs typeface="Calibri"/>
              </a:rPr>
              <a:t>nya</a:t>
            </a:r>
            <a:r>
              <a:rPr dirty="0" sz="3200" spc="-90" b="1">
                <a:latin typeface="Calibri"/>
                <a:cs typeface="Calibri"/>
              </a:rPr>
              <a:t> </a:t>
            </a:r>
            <a:r>
              <a:rPr dirty="0" sz="3200">
                <a:latin typeface="Calibri"/>
                <a:cs typeface="Calibri"/>
              </a:rPr>
              <a:t>förslag</a:t>
            </a:r>
            <a:r>
              <a:rPr dirty="0" sz="3200" spc="-90">
                <a:latin typeface="Calibri"/>
                <a:cs typeface="Calibri"/>
              </a:rPr>
              <a:t> </a:t>
            </a:r>
            <a:r>
              <a:rPr dirty="0" sz="3200">
                <a:solidFill>
                  <a:srgbClr val="808080"/>
                </a:solidFill>
                <a:latin typeface="Calibri"/>
                <a:cs typeface="Calibri"/>
              </a:rPr>
              <a:t>–</a:t>
            </a:r>
            <a:r>
              <a:rPr dirty="0" sz="3200" spc="-85">
                <a:solidFill>
                  <a:srgbClr val="808080"/>
                </a:solidFill>
                <a:latin typeface="Calibri"/>
                <a:cs typeface="Calibri"/>
              </a:rPr>
              <a:t> </a:t>
            </a:r>
            <a:r>
              <a:rPr dirty="0" sz="3200">
                <a:solidFill>
                  <a:srgbClr val="808080"/>
                </a:solidFill>
                <a:latin typeface="Calibri"/>
                <a:cs typeface="Calibri"/>
              </a:rPr>
              <a:t>inte</a:t>
            </a:r>
            <a:r>
              <a:rPr dirty="0" sz="3200" spc="-85">
                <a:solidFill>
                  <a:srgbClr val="808080"/>
                </a:solidFill>
                <a:latin typeface="Calibri"/>
                <a:cs typeface="Calibri"/>
              </a:rPr>
              <a:t> </a:t>
            </a:r>
            <a:r>
              <a:rPr dirty="0" sz="3200">
                <a:solidFill>
                  <a:srgbClr val="808080"/>
                </a:solidFill>
                <a:latin typeface="Calibri"/>
                <a:cs typeface="Calibri"/>
              </a:rPr>
              <a:t>ens</a:t>
            </a:r>
            <a:r>
              <a:rPr dirty="0" sz="3200" spc="-90">
                <a:solidFill>
                  <a:srgbClr val="808080"/>
                </a:solidFill>
                <a:latin typeface="Calibri"/>
                <a:cs typeface="Calibri"/>
              </a:rPr>
              <a:t> </a:t>
            </a:r>
            <a:r>
              <a:rPr dirty="0" sz="3200">
                <a:solidFill>
                  <a:srgbClr val="808080"/>
                </a:solidFill>
                <a:latin typeface="Calibri"/>
                <a:cs typeface="Calibri"/>
              </a:rPr>
              <a:t>nämnda</a:t>
            </a:r>
            <a:r>
              <a:rPr dirty="0" sz="3200" spc="-85">
                <a:solidFill>
                  <a:srgbClr val="808080"/>
                </a:solidFill>
                <a:latin typeface="Calibri"/>
                <a:cs typeface="Calibri"/>
              </a:rPr>
              <a:t> </a:t>
            </a:r>
            <a:r>
              <a:rPr dirty="0" sz="3200">
                <a:solidFill>
                  <a:srgbClr val="808080"/>
                </a:solidFill>
                <a:latin typeface="Calibri"/>
                <a:cs typeface="Calibri"/>
              </a:rPr>
              <a:t>vid</a:t>
            </a:r>
            <a:r>
              <a:rPr dirty="0" sz="3200" spc="-85">
                <a:solidFill>
                  <a:srgbClr val="808080"/>
                </a:solidFill>
                <a:latin typeface="Calibri"/>
                <a:cs typeface="Calibri"/>
              </a:rPr>
              <a:t> </a:t>
            </a:r>
            <a:r>
              <a:rPr dirty="0" sz="3200" spc="-10">
                <a:solidFill>
                  <a:srgbClr val="808080"/>
                </a:solidFill>
                <a:latin typeface="Calibri"/>
                <a:cs typeface="Calibri"/>
              </a:rPr>
              <a:t>dialogforum</a:t>
            </a:r>
            <a:endParaRPr sz="3200">
              <a:latin typeface="Calibri"/>
              <a:cs typeface="Calibri"/>
            </a:endParaRPr>
          </a:p>
          <a:p>
            <a:pPr marL="287020">
              <a:lnSpc>
                <a:spcPct val="100000"/>
              </a:lnSpc>
              <a:spcBef>
                <a:spcPts val="2075"/>
              </a:spcBef>
            </a:pPr>
            <a:r>
              <a:rPr dirty="0" sz="3200" b="1">
                <a:solidFill>
                  <a:srgbClr val="00AFEF"/>
                </a:solidFill>
                <a:latin typeface="Calibri"/>
                <a:cs typeface="Calibri"/>
              </a:rPr>
              <a:t>Har</a:t>
            </a:r>
            <a:r>
              <a:rPr dirty="0" sz="3200" spc="-15" b="1">
                <a:solidFill>
                  <a:srgbClr val="00AFEF"/>
                </a:solidFill>
                <a:latin typeface="Calibri"/>
                <a:cs typeface="Calibri"/>
              </a:rPr>
              <a:t> </a:t>
            </a:r>
            <a:r>
              <a:rPr dirty="0" sz="3200" b="1">
                <a:solidFill>
                  <a:srgbClr val="00AFEF"/>
                </a:solidFill>
                <a:latin typeface="Calibri"/>
                <a:cs typeface="Calibri"/>
              </a:rPr>
              <a:t>vi</a:t>
            </a:r>
            <a:r>
              <a:rPr dirty="0" sz="3200" spc="-10" b="1">
                <a:solidFill>
                  <a:srgbClr val="00AFEF"/>
                </a:solidFill>
                <a:latin typeface="Calibri"/>
                <a:cs typeface="Calibri"/>
              </a:rPr>
              <a:t> </a:t>
            </a:r>
            <a:r>
              <a:rPr dirty="0" sz="3200" b="1">
                <a:solidFill>
                  <a:srgbClr val="00AFEF"/>
                </a:solidFill>
                <a:latin typeface="Calibri"/>
                <a:cs typeface="Calibri"/>
              </a:rPr>
              <a:t>hunnit</a:t>
            </a:r>
            <a:r>
              <a:rPr dirty="0" sz="3200" spc="-5" b="1">
                <a:solidFill>
                  <a:srgbClr val="00AFEF"/>
                </a:solidFill>
                <a:latin typeface="Calibri"/>
                <a:cs typeface="Calibri"/>
              </a:rPr>
              <a:t> </a:t>
            </a:r>
            <a:r>
              <a:rPr dirty="0" sz="3200" spc="-10" b="1">
                <a:solidFill>
                  <a:srgbClr val="00AFEF"/>
                </a:solidFill>
                <a:latin typeface="Calibri"/>
                <a:cs typeface="Calibri"/>
              </a:rPr>
              <a:t>granska?</a:t>
            </a:r>
            <a:endParaRPr sz="3200">
              <a:latin typeface="Calibri"/>
              <a:cs typeface="Calibri"/>
            </a:endParaRPr>
          </a:p>
          <a:p>
            <a:pPr marL="287020">
              <a:lnSpc>
                <a:spcPts val="3679"/>
              </a:lnSpc>
              <a:spcBef>
                <a:spcPts val="675"/>
              </a:spcBef>
            </a:pPr>
            <a:r>
              <a:rPr dirty="0" sz="3200" spc="-40" b="1">
                <a:solidFill>
                  <a:srgbClr val="0000FF"/>
                </a:solidFill>
                <a:latin typeface="Calibri"/>
                <a:cs typeface="Calibri"/>
              </a:rPr>
              <a:t>Text</a:t>
            </a:r>
            <a:r>
              <a:rPr dirty="0" sz="3200" spc="-40">
                <a:latin typeface="Calibri"/>
                <a:cs typeface="Calibri"/>
              </a:rPr>
              <a:t>förslaget</a:t>
            </a:r>
            <a:r>
              <a:rPr dirty="0" sz="3200" spc="-110">
                <a:latin typeface="Calibri"/>
                <a:cs typeface="Calibri"/>
              </a:rPr>
              <a:t> </a:t>
            </a:r>
            <a:r>
              <a:rPr dirty="0" sz="3200">
                <a:latin typeface="Calibri"/>
                <a:cs typeface="Calibri"/>
              </a:rPr>
              <a:t>kom</a:t>
            </a:r>
            <a:r>
              <a:rPr dirty="0" sz="3200" spc="-105">
                <a:latin typeface="Calibri"/>
                <a:cs typeface="Calibri"/>
              </a:rPr>
              <a:t> </a:t>
            </a:r>
            <a:r>
              <a:rPr dirty="0" sz="3200" b="1">
                <a:latin typeface="Calibri"/>
                <a:cs typeface="Calibri"/>
              </a:rPr>
              <a:t>tio</a:t>
            </a:r>
            <a:r>
              <a:rPr dirty="0" sz="3200" spc="-100" b="1">
                <a:latin typeface="Calibri"/>
                <a:cs typeface="Calibri"/>
              </a:rPr>
              <a:t> </a:t>
            </a:r>
            <a:r>
              <a:rPr dirty="0" sz="3200" b="1">
                <a:latin typeface="Calibri"/>
                <a:cs typeface="Calibri"/>
              </a:rPr>
              <a:t>dagar</a:t>
            </a:r>
            <a:r>
              <a:rPr dirty="0" sz="3200" spc="-105" b="1">
                <a:latin typeface="Calibri"/>
                <a:cs typeface="Calibri"/>
              </a:rPr>
              <a:t> </a:t>
            </a:r>
            <a:r>
              <a:rPr dirty="0" sz="3200" b="1">
                <a:latin typeface="Calibri"/>
                <a:cs typeface="Calibri"/>
              </a:rPr>
              <a:t>före</a:t>
            </a:r>
            <a:r>
              <a:rPr dirty="0" sz="3200" spc="-105" b="1">
                <a:latin typeface="Calibri"/>
                <a:cs typeface="Calibri"/>
              </a:rPr>
              <a:t> </a:t>
            </a:r>
            <a:r>
              <a:rPr dirty="0" sz="3200" spc="-10" b="1">
                <a:latin typeface="Calibri"/>
                <a:cs typeface="Calibri"/>
              </a:rPr>
              <a:t>julafton</a:t>
            </a:r>
            <a:r>
              <a:rPr dirty="0" sz="3200" spc="-10">
                <a:latin typeface="Calibri"/>
                <a:cs typeface="Calibri"/>
              </a:rPr>
              <a:t>,</a:t>
            </a:r>
            <a:endParaRPr sz="3200">
              <a:latin typeface="Calibri"/>
              <a:cs typeface="Calibri"/>
            </a:endParaRPr>
          </a:p>
          <a:p>
            <a:pPr marL="287020">
              <a:lnSpc>
                <a:spcPts val="3679"/>
              </a:lnSpc>
            </a:pPr>
            <a:r>
              <a:rPr dirty="0" sz="3200">
                <a:latin typeface="Calibri"/>
                <a:cs typeface="Calibri"/>
              </a:rPr>
              <a:t>dessutom</a:t>
            </a:r>
            <a:r>
              <a:rPr dirty="0" sz="3200" spc="-75">
                <a:latin typeface="Calibri"/>
                <a:cs typeface="Calibri"/>
              </a:rPr>
              <a:t> </a:t>
            </a:r>
            <a:r>
              <a:rPr dirty="0" sz="3200">
                <a:latin typeface="Calibri"/>
                <a:cs typeface="Calibri"/>
              </a:rPr>
              <a:t>med</a:t>
            </a:r>
            <a:r>
              <a:rPr dirty="0" sz="3200" spc="-80">
                <a:latin typeface="Calibri"/>
                <a:cs typeface="Calibri"/>
              </a:rPr>
              <a:t> </a:t>
            </a:r>
            <a:r>
              <a:rPr dirty="0" sz="3200" spc="-10">
                <a:latin typeface="Calibri"/>
                <a:cs typeface="Calibri"/>
              </a:rPr>
              <a:t>åtskilliga</a:t>
            </a:r>
            <a:r>
              <a:rPr dirty="0" sz="3200" spc="-65">
                <a:latin typeface="Calibri"/>
                <a:cs typeface="Calibri"/>
              </a:rPr>
              <a:t> </a:t>
            </a:r>
            <a:r>
              <a:rPr dirty="0" sz="3200">
                <a:latin typeface="Calibri"/>
                <a:cs typeface="Calibri"/>
              </a:rPr>
              <a:t>fel</a:t>
            </a:r>
            <a:r>
              <a:rPr dirty="0" sz="3200" spc="-65">
                <a:latin typeface="Calibri"/>
                <a:cs typeface="Calibri"/>
              </a:rPr>
              <a:t> </a:t>
            </a:r>
            <a:r>
              <a:rPr dirty="0" sz="3200">
                <a:latin typeface="Calibri"/>
                <a:cs typeface="Calibri"/>
              </a:rPr>
              <a:t>i</a:t>
            </a:r>
            <a:r>
              <a:rPr dirty="0" sz="3200" spc="-75">
                <a:latin typeface="Calibri"/>
                <a:cs typeface="Calibri"/>
              </a:rPr>
              <a:t> </a:t>
            </a:r>
            <a:r>
              <a:rPr dirty="0" sz="3200" spc="-10">
                <a:latin typeface="Calibri"/>
                <a:cs typeface="Calibri"/>
              </a:rPr>
              <a:t>ändringsmarkeringarna.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3" name="object 3" descr=""/>
          <p:cNvSpPr txBox="1"/>
          <p:nvPr/>
        </p:nvSpPr>
        <p:spPr>
          <a:xfrm>
            <a:off x="569213" y="5341747"/>
            <a:ext cx="9665335" cy="1288415"/>
          </a:xfrm>
          <a:prstGeom prst="rect">
            <a:avLst/>
          </a:prstGeom>
          <a:ln w="38100">
            <a:solidFill>
              <a:srgbClr val="FF0000"/>
            </a:solidFill>
          </a:ln>
        </p:spPr>
        <p:txBody>
          <a:bodyPr wrap="square" lIns="0" tIns="24130" rIns="0" bIns="0" rtlCol="0" vert="horz">
            <a:spAutoFit/>
          </a:bodyPr>
          <a:lstStyle/>
          <a:p>
            <a:pPr marL="151130" marR="138430">
              <a:lnSpc>
                <a:spcPts val="4510"/>
              </a:lnSpc>
              <a:spcBef>
                <a:spcPts val="190"/>
              </a:spcBef>
            </a:pPr>
            <a:r>
              <a:rPr dirty="0" sz="3200" spc="-80">
                <a:latin typeface="Calibri"/>
                <a:cs typeface="Calibri"/>
              </a:rPr>
              <a:t>Förslaget</a:t>
            </a:r>
            <a:r>
              <a:rPr dirty="0" sz="3200" spc="-105">
                <a:latin typeface="Calibri"/>
                <a:cs typeface="Calibri"/>
              </a:rPr>
              <a:t> </a:t>
            </a:r>
            <a:r>
              <a:rPr dirty="0" sz="3200" spc="-70">
                <a:latin typeface="Calibri"/>
                <a:cs typeface="Calibri"/>
              </a:rPr>
              <a:t>behöver</a:t>
            </a:r>
            <a:r>
              <a:rPr dirty="0" sz="3200" spc="-114">
                <a:latin typeface="Calibri"/>
                <a:cs typeface="Calibri"/>
              </a:rPr>
              <a:t> </a:t>
            </a:r>
            <a:r>
              <a:rPr dirty="0" sz="3200" spc="-85" b="1">
                <a:solidFill>
                  <a:srgbClr val="FF0000"/>
                </a:solidFill>
                <a:latin typeface="Calibri"/>
                <a:cs typeface="Calibri"/>
              </a:rPr>
              <a:t>återremitteras</a:t>
            </a:r>
            <a:r>
              <a:rPr dirty="0" sz="3200" spc="-90" b="1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dirty="0" sz="3200" spc="-70">
                <a:latin typeface="Calibri"/>
                <a:cs typeface="Calibri"/>
              </a:rPr>
              <a:t>för</a:t>
            </a:r>
            <a:r>
              <a:rPr dirty="0" sz="3200" spc="-114">
                <a:latin typeface="Calibri"/>
                <a:cs typeface="Calibri"/>
              </a:rPr>
              <a:t> </a:t>
            </a:r>
            <a:r>
              <a:rPr dirty="0" sz="3200" spc="-80">
                <a:latin typeface="Calibri"/>
                <a:cs typeface="Calibri"/>
              </a:rPr>
              <a:t>ytterligare</a:t>
            </a:r>
            <a:r>
              <a:rPr dirty="0" sz="3200" spc="-95">
                <a:latin typeface="Calibri"/>
                <a:cs typeface="Calibri"/>
              </a:rPr>
              <a:t> </a:t>
            </a:r>
            <a:r>
              <a:rPr dirty="0" sz="3200" spc="-40">
                <a:latin typeface="Calibri"/>
                <a:cs typeface="Calibri"/>
              </a:rPr>
              <a:t>granskning. </a:t>
            </a:r>
            <a:r>
              <a:rPr dirty="0" sz="3200" spc="-65">
                <a:latin typeface="Calibri"/>
                <a:cs typeface="Calibri"/>
              </a:rPr>
              <a:t>Det</a:t>
            </a:r>
            <a:r>
              <a:rPr dirty="0" sz="3200" spc="-105">
                <a:latin typeface="Calibri"/>
                <a:cs typeface="Calibri"/>
              </a:rPr>
              <a:t> </a:t>
            </a:r>
            <a:r>
              <a:rPr dirty="0" sz="3200" spc="-75">
                <a:latin typeface="Calibri"/>
                <a:cs typeface="Calibri"/>
              </a:rPr>
              <a:t>behöver</a:t>
            </a:r>
            <a:r>
              <a:rPr dirty="0" sz="3200" spc="-100">
                <a:latin typeface="Calibri"/>
                <a:cs typeface="Calibri"/>
              </a:rPr>
              <a:t> </a:t>
            </a:r>
            <a:r>
              <a:rPr dirty="0" sz="3200" spc="-65">
                <a:latin typeface="Calibri"/>
                <a:cs typeface="Calibri"/>
              </a:rPr>
              <a:t>sedan</a:t>
            </a:r>
            <a:r>
              <a:rPr dirty="0" sz="3200" spc="-105">
                <a:latin typeface="Calibri"/>
                <a:cs typeface="Calibri"/>
              </a:rPr>
              <a:t> </a:t>
            </a:r>
            <a:r>
              <a:rPr dirty="0" sz="3200" spc="-80" b="1">
                <a:solidFill>
                  <a:srgbClr val="FF0000"/>
                </a:solidFill>
                <a:latin typeface="Calibri"/>
                <a:cs typeface="Calibri"/>
              </a:rPr>
              <a:t>återkomma</a:t>
            </a:r>
            <a:r>
              <a:rPr dirty="0" sz="3200" spc="-95" b="1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dirty="0" sz="3200" spc="-60">
                <a:latin typeface="Calibri"/>
                <a:cs typeface="Calibri"/>
              </a:rPr>
              <a:t>till</a:t>
            </a:r>
            <a:r>
              <a:rPr dirty="0" sz="3200" spc="-105">
                <a:latin typeface="Calibri"/>
                <a:cs typeface="Calibri"/>
              </a:rPr>
              <a:t> </a:t>
            </a:r>
            <a:r>
              <a:rPr dirty="0" sz="3200" spc="-75">
                <a:latin typeface="Calibri"/>
                <a:cs typeface="Calibri"/>
              </a:rPr>
              <a:t>fullmäktige</a:t>
            </a:r>
            <a:r>
              <a:rPr dirty="0" sz="3200" spc="-105">
                <a:latin typeface="Calibri"/>
                <a:cs typeface="Calibri"/>
              </a:rPr>
              <a:t> </a:t>
            </a:r>
            <a:r>
              <a:rPr dirty="0" sz="3200">
                <a:latin typeface="Calibri"/>
                <a:cs typeface="Calibri"/>
              </a:rPr>
              <a:t>i</a:t>
            </a:r>
            <a:r>
              <a:rPr dirty="0" sz="3200" spc="-90">
                <a:latin typeface="Calibri"/>
                <a:cs typeface="Calibri"/>
              </a:rPr>
              <a:t> </a:t>
            </a:r>
            <a:r>
              <a:rPr dirty="0" sz="3200" spc="-75" b="1">
                <a:solidFill>
                  <a:srgbClr val="FF0000"/>
                </a:solidFill>
                <a:latin typeface="Calibri"/>
                <a:cs typeface="Calibri"/>
              </a:rPr>
              <a:t>flera</a:t>
            </a:r>
            <a:r>
              <a:rPr dirty="0" sz="3200" spc="-95" b="1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dirty="0" sz="3200" spc="-10" b="1">
                <a:solidFill>
                  <a:srgbClr val="FF0000"/>
                </a:solidFill>
                <a:latin typeface="Calibri"/>
                <a:cs typeface="Calibri"/>
              </a:rPr>
              <a:t>delar</a:t>
            </a:r>
            <a:r>
              <a:rPr dirty="0" sz="3200" spc="-10">
                <a:latin typeface="Calibri"/>
                <a:cs typeface="Calibri"/>
              </a:rPr>
              <a:t>.</a:t>
            </a:r>
            <a:endParaRPr sz="3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1270" rIns="0" bIns="0" rtlCol="0" vert="horz">
            <a:spAutoFit/>
          </a:bodyPr>
          <a:lstStyle/>
          <a:p>
            <a:pPr marL="29209">
              <a:lnSpc>
                <a:spcPct val="100000"/>
              </a:lnSpc>
              <a:spcBef>
                <a:spcPts val="10"/>
              </a:spcBef>
            </a:pPr>
            <a:r>
              <a:rPr dirty="0" spc="-25"/>
              <a:t>1</a:t>
            </a:r>
            <a:r>
              <a:rPr dirty="0" spc="-25"/>
              <a:t>7</a:t>
            </a: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28319" y="443230"/>
            <a:ext cx="8073390" cy="1250950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 marR="5080">
              <a:lnSpc>
                <a:spcPct val="111700"/>
              </a:lnSpc>
              <a:spcBef>
                <a:spcPts val="95"/>
              </a:spcBef>
            </a:pPr>
            <a:r>
              <a:rPr dirty="0">
                <a:solidFill>
                  <a:srgbClr val="0000FF"/>
                </a:solidFill>
              </a:rPr>
              <a:t>Motion</a:t>
            </a:r>
            <a:r>
              <a:rPr dirty="0" spc="-75">
                <a:solidFill>
                  <a:srgbClr val="0000FF"/>
                </a:solidFill>
              </a:rPr>
              <a:t> </a:t>
            </a:r>
            <a:r>
              <a:rPr dirty="0">
                <a:solidFill>
                  <a:srgbClr val="0000FF"/>
                </a:solidFill>
              </a:rPr>
              <a:t>86</a:t>
            </a:r>
            <a:r>
              <a:rPr dirty="0" spc="-80">
                <a:solidFill>
                  <a:srgbClr val="0000FF"/>
                </a:solidFill>
              </a:rPr>
              <a:t> </a:t>
            </a:r>
            <a:r>
              <a:rPr dirty="0" spc="-30"/>
              <a:t>Paragraftecknen</a:t>
            </a:r>
            <a:r>
              <a:rPr dirty="0" spc="-75"/>
              <a:t> </a:t>
            </a:r>
            <a:r>
              <a:rPr dirty="0"/>
              <a:t>bör</a:t>
            </a:r>
            <a:r>
              <a:rPr dirty="0" spc="-65"/>
              <a:t> </a:t>
            </a:r>
            <a:r>
              <a:rPr dirty="0"/>
              <a:t>ha</a:t>
            </a:r>
            <a:r>
              <a:rPr dirty="0" spc="-75"/>
              <a:t> </a:t>
            </a:r>
            <a:r>
              <a:rPr dirty="0"/>
              <a:t>kvar</a:t>
            </a:r>
            <a:r>
              <a:rPr dirty="0" spc="-75"/>
              <a:t> </a:t>
            </a:r>
            <a:r>
              <a:rPr dirty="0" spc="-25"/>
              <a:t>sin </a:t>
            </a:r>
            <a:r>
              <a:rPr dirty="0" spc="-10"/>
              <a:t>korrekta</a:t>
            </a:r>
            <a:r>
              <a:rPr dirty="0" spc="-150"/>
              <a:t> </a:t>
            </a:r>
            <a:r>
              <a:rPr dirty="0" spc="-10"/>
              <a:t>placering</a:t>
            </a:r>
          </a:p>
        </p:txBody>
      </p:sp>
      <p:sp>
        <p:nvSpPr>
          <p:cNvPr id="3" name="object 3" descr="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70357" rIns="0" bIns="0" rtlCol="0" vert="horz">
            <a:spAutoFit/>
          </a:bodyPr>
          <a:lstStyle/>
          <a:p>
            <a:pPr marL="69850">
              <a:lnSpc>
                <a:spcPct val="100000"/>
              </a:lnSpc>
              <a:spcBef>
                <a:spcPts val="105"/>
              </a:spcBef>
            </a:pPr>
            <a:r>
              <a:rPr dirty="0"/>
              <a:t>Är</a:t>
            </a:r>
            <a:r>
              <a:rPr dirty="0" spc="-30"/>
              <a:t> </a:t>
            </a:r>
            <a:r>
              <a:rPr dirty="0"/>
              <a:t>det</a:t>
            </a:r>
            <a:r>
              <a:rPr dirty="0" spc="-15"/>
              <a:t> </a:t>
            </a:r>
            <a:r>
              <a:rPr dirty="0"/>
              <a:t>en</a:t>
            </a:r>
            <a:r>
              <a:rPr dirty="0" spc="-20"/>
              <a:t> </a:t>
            </a:r>
            <a:r>
              <a:rPr dirty="0" spc="-10" b="1">
                <a:solidFill>
                  <a:srgbClr val="0000FF"/>
                </a:solidFill>
                <a:latin typeface="Calibri"/>
                <a:cs typeface="Calibri"/>
              </a:rPr>
              <a:t>detaljfråga</a:t>
            </a:r>
            <a:r>
              <a:rPr dirty="0" spc="-10"/>
              <a:t>?</a:t>
            </a:r>
          </a:p>
          <a:p>
            <a:pPr marL="69850">
              <a:lnSpc>
                <a:spcPct val="100000"/>
              </a:lnSpc>
              <a:spcBef>
                <a:spcPts val="2855"/>
              </a:spcBef>
            </a:pPr>
            <a:r>
              <a:rPr dirty="0"/>
              <a:t>Nej,</a:t>
            </a:r>
            <a:r>
              <a:rPr dirty="0" spc="-35"/>
              <a:t> </a:t>
            </a:r>
            <a:r>
              <a:rPr dirty="0"/>
              <a:t>det</a:t>
            </a:r>
            <a:r>
              <a:rPr dirty="0" spc="-25"/>
              <a:t> </a:t>
            </a:r>
            <a:r>
              <a:rPr dirty="0"/>
              <a:t>är</a:t>
            </a:r>
            <a:r>
              <a:rPr dirty="0" spc="-45"/>
              <a:t> </a:t>
            </a:r>
            <a:r>
              <a:rPr dirty="0" b="1">
                <a:solidFill>
                  <a:srgbClr val="FF0000"/>
                </a:solidFill>
                <a:latin typeface="Calibri"/>
                <a:cs typeface="Calibri"/>
              </a:rPr>
              <a:t>grundläggande</a:t>
            </a:r>
            <a:r>
              <a:rPr dirty="0" spc="-35" b="1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dirty="0" spc="-10"/>
              <a:t>skrivregler!</a:t>
            </a:r>
          </a:p>
          <a:p>
            <a:pPr marL="69850">
              <a:lnSpc>
                <a:spcPct val="100000"/>
              </a:lnSpc>
              <a:spcBef>
                <a:spcPts val="2855"/>
              </a:spcBef>
            </a:pPr>
            <a:r>
              <a:rPr dirty="0" spc="-10"/>
              <a:t>Stadgar</a:t>
            </a:r>
            <a:r>
              <a:rPr dirty="0" spc="-100"/>
              <a:t> </a:t>
            </a:r>
            <a:r>
              <a:rPr dirty="0"/>
              <a:t>ställer</a:t>
            </a:r>
            <a:r>
              <a:rPr dirty="0" spc="-100"/>
              <a:t> </a:t>
            </a:r>
            <a:r>
              <a:rPr dirty="0" b="1">
                <a:latin typeface="Calibri"/>
                <a:cs typeface="Calibri"/>
              </a:rPr>
              <a:t>särskilda</a:t>
            </a:r>
            <a:r>
              <a:rPr dirty="0" spc="-85" b="1">
                <a:latin typeface="Calibri"/>
                <a:cs typeface="Calibri"/>
              </a:rPr>
              <a:t> </a:t>
            </a:r>
            <a:r>
              <a:rPr dirty="0" b="1">
                <a:latin typeface="Calibri"/>
                <a:cs typeface="Calibri"/>
              </a:rPr>
              <a:t>krav</a:t>
            </a:r>
            <a:r>
              <a:rPr dirty="0" spc="-90" b="1">
                <a:latin typeface="Calibri"/>
                <a:cs typeface="Calibri"/>
              </a:rPr>
              <a:t> </a:t>
            </a:r>
            <a:r>
              <a:rPr dirty="0" b="1">
                <a:latin typeface="Calibri"/>
                <a:cs typeface="Calibri"/>
              </a:rPr>
              <a:t>på</a:t>
            </a:r>
            <a:r>
              <a:rPr dirty="0" spc="-85" b="1">
                <a:latin typeface="Calibri"/>
                <a:cs typeface="Calibri"/>
              </a:rPr>
              <a:t> </a:t>
            </a:r>
            <a:r>
              <a:rPr dirty="0" b="1">
                <a:latin typeface="Calibri"/>
                <a:cs typeface="Calibri"/>
              </a:rPr>
              <a:t>språklig</a:t>
            </a:r>
            <a:r>
              <a:rPr dirty="0" spc="-80" b="1">
                <a:latin typeface="Calibri"/>
                <a:cs typeface="Calibri"/>
              </a:rPr>
              <a:t> </a:t>
            </a:r>
            <a:r>
              <a:rPr dirty="0" spc="-10" b="1">
                <a:latin typeface="Calibri"/>
                <a:cs typeface="Calibri"/>
              </a:rPr>
              <a:t>kvalitet</a:t>
            </a:r>
            <a:r>
              <a:rPr dirty="0" spc="-10"/>
              <a:t>.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57480">
              <a:lnSpc>
                <a:spcPct val="100000"/>
              </a:lnSpc>
              <a:spcBef>
                <a:spcPts val="100"/>
              </a:spcBef>
            </a:pPr>
            <a:r>
              <a:rPr dirty="0" sz="3200">
                <a:solidFill>
                  <a:srgbClr val="0000FF"/>
                </a:solidFill>
              </a:rPr>
              <a:t>Svenska</a:t>
            </a:r>
            <a:r>
              <a:rPr dirty="0" sz="3200" spc="-114">
                <a:solidFill>
                  <a:srgbClr val="0000FF"/>
                </a:solidFill>
              </a:rPr>
              <a:t> </a:t>
            </a:r>
            <a:r>
              <a:rPr dirty="0" sz="3200">
                <a:solidFill>
                  <a:srgbClr val="0000FF"/>
                </a:solidFill>
              </a:rPr>
              <a:t>skrivregler</a:t>
            </a:r>
            <a:r>
              <a:rPr dirty="0" sz="3200" b="0">
                <a:latin typeface="Calibri"/>
                <a:cs typeface="Calibri"/>
              </a:rPr>
              <a:t>,</a:t>
            </a:r>
            <a:r>
              <a:rPr dirty="0" sz="3200" spc="-100" b="0">
                <a:latin typeface="Calibri"/>
                <a:cs typeface="Calibri"/>
              </a:rPr>
              <a:t> </a:t>
            </a:r>
            <a:r>
              <a:rPr dirty="0" sz="3200" b="0">
                <a:latin typeface="Calibri"/>
                <a:cs typeface="Calibri"/>
              </a:rPr>
              <a:t>utgivna</a:t>
            </a:r>
            <a:r>
              <a:rPr dirty="0" sz="3200" spc="-100" b="0">
                <a:latin typeface="Calibri"/>
                <a:cs typeface="Calibri"/>
              </a:rPr>
              <a:t> </a:t>
            </a:r>
            <a:r>
              <a:rPr dirty="0" sz="3200" b="0">
                <a:latin typeface="Calibri"/>
                <a:cs typeface="Calibri"/>
              </a:rPr>
              <a:t>av</a:t>
            </a:r>
            <a:r>
              <a:rPr dirty="0" sz="3200" spc="-95" b="0">
                <a:latin typeface="Calibri"/>
                <a:cs typeface="Calibri"/>
              </a:rPr>
              <a:t> </a:t>
            </a:r>
            <a:r>
              <a:rPr dirty="0" sz="3200" spc="-10" b="0">
                <a:latin typeface="Calibri"/>
                <a:cs typeface="Calibri"/>
              </a:rPr>
              <a:t>Språkrådet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3" name="object 3" descr=""/>
          <p:cNvSpPr txBox="1"/>
          <p:nvPr/>
        </p:nvSpPr>
        <p:spPr>
          <a:xfrm>
            <a:off x="673100" y="3497707"/>
            <a:ext cx="4659630" cy="51371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3200" b="1">
                <a:solidFill>
                  <a:srgbClr val="0000FF"/>
                </a:solidFill>
                <a:latin typeface="Calibri"/>
                <a:cs typeface="Calibri"/>
              </a:rPr>
              <a:t>Myndigheternas</a:t>
            </a:r>
            <a:r>
              <a:rPr dirty="0" sz="3200" spc="-120" b="1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sz="3200" spc="-10" b="1">
                <a:solidFill>
                  <a:srgbClr val="0000FF"/>
                </a:solidFill>
                <a:latin typeface="Calibri"/>
                <a:cs typeface="Calibri"/>
              </a:rPr>
              <a:t>skrivregler</a:t>
            </a:r>
            <a:endParaRPr sz="3200">
              <a:latin typeface="Calibri"/>
              <a:cs typeface="Calibri"/>
            </a:endParaRPr>
          </a:p>
        </p:txBody>
      </p:sp>
      <p:pic>
        <p:nvPicPr>
          <p:cNvPr id="4" name="object 4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40384" y="1086612"/>
            <a:ext cx="9094089" cy="2163572"/>
          </a:xfrm>
          <a:prstGeom prst="rect">
            <a:avLst/>
          </a:prstGeom>
        </p:spPr>
      </p:pic>
      <p:pic>
        <p:nvPicPr>
          <p:cNvPr id="5" name="object 5" descr="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627278" y="4162387"/>
            <a:ext cx="8680705" cy="2693705"/>
          </a:xfrm>
          <a:prstGeom prst="rect">
            <a:avLst/>
          </a:prstGeom>
        </p:spPr>
      </p:pic>
      <p:sp>
        <p:nvSpPr>
          <p:cNvPr id="6" name="object 6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1270" rIns="0" bIns="0" rtlCol="0" vert="horz">
            <a:spAutoFit/>
          </a:bodyPr>
          <a:lstStyle/>
          <a:p>
            <a:pPr marL="29209">
              <a:lnSpc>
                <a:spcPct val="100000"/>
              </a:lnSpc>
              <a:spcBef>
                <a:spcPts val="10"/>
              </a:spcBef>
            </a:pPr>
            <a:r>
              <a:rPr dirty="0" spc="-25"/>
              <a:t>1</a:t>
            </a:r>
            <a:r>
              <a:rPr dirty="0" spc="-25"/>
              <a:t>8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28319" y="511810"/>
            <a:ext cx="9334500" cy="452120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2800" b="0">
                <a:latin typeface="Calibri"/>
                <a:cs typeface="Calibri"/>
              </a:rPr>
              <a:t>Här</a:t>
            </a:r>
            <a:r>
              <a:rPr dirty="0" sz="2800" spc="-140" b="0">
                <a:latin typeface="Calibri"/>
                <a:cs typeface="Calibri"/>
              </a:rPr>
              <a:t> </a:t>
            </a:r>
            <a:r>
              <a:rPr dirty="0" sz="2800" spc="-20" b="0">
                <a:latin typeface="Calibri"/>
                <a:cs typeface="Calibri"/>
              </a:rPr>
              <a:t>kan</a:t>
            </a:r>
            <a:r>
              <a:rPr dirty="0" sz="2800" spc="-125" b="0">
                <a:latin typeface="Calibri"/>
                <a:cs typeface="Calibri"/>
              </a:rPr>
              <a:t> </a:t>
            </a:r>
            <a:r>
              <a:rPr dirty="0" sz="2800" spc="-10" b="0">
                <a:latin typeface="Calibri"/>
                <a:cs typeface="Calibri"/>
              </a:rPr>
              <a:t>man</a:t>
            </a:r>
            <a:r>
              <a:rPr dirty="0" sz="2800" spc="-125" b="0">
                <a:latin typeface="Calibri"/>
                <a:cs typeface="Calibri"/>
              </a:rPr>
              <a:t> </a:t>
            </a:r>
            <a:r>
              <a:rPr dirty="0" sz="2800" spc="-35" b="0">
                <a:latin typeface="Calibri"/>
                <a:cs typeface="Calibri"/>
              </a:rPr>
              <a:t>verkligen</a:t>
            </a:r>
            <a:r>
              <a:rPr dirty="0" sz="2800" spc="-125" b="0">
                <a:latin typeface="Calibri"/>
                <a:cs typeface="Calibri"/>
              </a:rPr>
              <a:t> </a:t>
            </a:r>
            <a:r>
              <a:rPr dirty="0" sz="2800" spc="-10" b="0">
                <a:latin typeface="Calibri"/>
                <a:cs typeface="Calibri"/>
              </a:rPr>
              <a:t>tala</a:t>
            </a:r>
            <a:r>
              <a:rPr dirty="0" sz="2800" spc="-114" b="0">
                <a:latin typeface="Calibri"/>
                <a:cs typeface="Calibri"/>
              </a:rPr>
              <a:t> </a:t>
            </a:r>
            <a:r>
              <a:rPr dirty="0" sz="2800" b="0">
                <a:latin typeface="Calibri"/>
                <a:cs typeface="Calibri"/>
              </a:rPr>
              <a:t>om</a:t>
            </a:r>
            <a:r>
              <a:rPr dirty="0" sz="2800" spc="-120" b="0">
                <a:latin typeface="Calibri"/>
                <a:cs typeface="Calibri"/>
              </a:rPr>
              <a:t> </a:t>
            </a:r>
            <a:r>
              <a:rPr dirty="0" sz="2800" spc="-55"/>
              <a:t>rätt</a:t>
            </a:r>
            <a:r>
              <a:rPr dirty="0" sz="2800" spc="-105"/>
              <a:t> </a:t>
            </a:r>
            <a:r>
              <a:rPr dirty="0" sz="2800" spc="-25"/>
              <a:t>eller</a:t>
            </a:r>
            <a:r>
              <a:rPr dirty="0" sz="2800" spc="-125"/>
              <a:t> </a:t>
            </a:r>
            <a:r>
              <a:rPr dirty="0" sz="2800" spc="-35"/>
              <a:t>fel</a:t>
            </a:r>
            <a:r>
              <a:rPr dirty="0" sz="2800" spc="-35" b="0">
                <a:latin typeface="Calibri"/>
                <a:cs typeface="Calibri"/>
              </a:rPr>
              <a:t>.</a:t>
            </a:r>
            <a:r>
              <a:rPr dirty="0" sz="2800" spc="-125" b="0">
                <a:latin typeface="Calibri"/>
                <a:cs typeface="Calibri"/>
              </a:rPr>
              <a:t> </a:t>
            </a:r>
            <a:r>
              <a:rPr dirty="0" sz="2800">
                <a:solidFill>
                  <a:srgbClr val="FF0000"/>
                </a:solidFill>
              </a:rPr>
              <a:t>Men</a:t>
            </a:r>
            <a:r>
              <a:rPr dirty="0" sz="2800" spc="-130">
                <a:solidFill>
                  <a:srgbClr val="FF0000"/>
                </a:solidFill>
              </a:rPr>
              <a:t> </a:t>
            </a:r>
            <a:r>
              <a:rPr dirty="0" sz="2800" spc="-35" b="0">
                <a:latin typeface="Calibri"/>
                <a:cs typeface="Calibri"/>
              </a:rPr>
              <a:t>styrelsen</a:t>
            </a:r>
            <a:r>
              <a:rPr dirty="0" sz="2800" spc="-125" b="0">
                <a:latin typeface="Calibri"/>
                <a:cs typeface="Calibri"/>
              </a:rPr>
              <a:t> </a:t>
            </a:r>
            <a:r>
              <a:rPr dirty="0" sz="2800" spc="-10" b="0">
                <a:latin typeface="Calibri"/>
                <a:cs typeface="Calibri"/>
              </a:rPr>
              <a:t>skriver: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522731" y="3412871"/>
            <a:ext cx="9829800" cy="27940"/>
          </a:xfrm>
          <a:custGeom>
            <a:avLst/>
            <a:gdLst/>
            <a:ahLst/>
            <a:cxnLst/>
            <a:rect l="l" t="t" r="r" b="b"/>
            <a:pathLst>
              <a:path w="9829800" h="27939">
                <a:moveTo>
                  <a:pt x="9829800" y="0"/>
                </a:moveTo>
                <a:lnTo>
                  <a:pt x="0" y="0"/>
                </a:lnTo>
                <a:lnTo>
                  <a:pt x="0" y="27432"/>
                </a:lnTo>
                <a:lnTo>
                  <a:pt x="9829800" y="27432"/>
                </a:lnTo>
                <a:lnTo>
                  <a:pt x="98298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 descr=""/>
          <p:cNvSpPr txBox="1"/>
          <p:nvPr/>
        </p:nvSpPr>
        <p:spPr>
          <a:xfrm>
            <a:off x="528319" y="1062888"/>
            <a:ext cx="9489440" cy="541401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algn="just" marL="12700" marR="191135">
              <a:lnSpc>
                <a:spcPct val="112000"/>
              </a:lnSpc>
              <a:spcBef>
                <a:spcPts val="105"/>
              </a:spcBef>
            </a:pPr>
            <a:r>
              <a:rPr dirty="0" sz="2800" spc="-10">
                <a:solidFill>
                  <a:srgbClr val="C00000"/>
                </a:solidFill>
                <a:latin typeface="Calibri"/>
                <a:cs typeface="Calibri"/>
              </a:rPr>
              <a:t>”Motionärerna</a:t>
            </a:r>
            <a:r>
              <a:rPr dirty="0" sz="2800" spc="-8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dirty="0" sz="2800">
                <a:solidFill>
                  <a:srgbClr val="C00000"/>
                </a:solidFill>
                <a:latin typeface="Calibri"/>
                <a:cs typeface="Calibri"/>
              </a:rPr>
              <a:t>har</a:t>
            </a:r>
            <a:r>
              <a:rPr dirty="0" sz="2800" spc="-65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dirty="0" sz="2800" spc="-20">
                <a:solidFill>
                  <a:srgbClr val="C00000"/>
                </a:solidFill>
                <a:latin typeface="Calibri"/>
                <a:cs typeface="Calibri"/>
              </a:rPr>
              <a:t>rätt</a:t>
            </a:r>
            <a:r>
              <a:rPr dirty="0" sz="2800" spc="-8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dirty="0" sz="2800">
                <a:solidFill>
                  <a:srgbClr val="C00000"/>
                </a:solidFill>
                <a:latin typeface="Calibri"/>
                <a:cs typeface="Calibri"/>
              </a:rPr>
              <a:t>i</a:t>
            </a:r>
            <a:r>
              <a:rPr dirty="0" sz="2800" spc="-75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dirty="0" sz="2800">
                <a:solidFill>
                  <a:srgbClr val="C00000"/>
                </a:solidFill>
                <a:latin typeface="Calibri"/>
                <a:cs typeface="Calibri"/>
              </a:rPr>
              <a:t>att</a:t>
            </a:r>
            <a:r>
              <a:rPr dirty="0" sz="2800" spc="-65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dirty="0" sz="2800">
                <a:solidFill>
                  <a:srgbClr val="C00000"/>
                </a:solidFill>
                <a:latin typeface="Calibri"/>
                <a:cs typeface="Calibri"/>
              </a:rPr>
              <a:t>det</a:t>
            </a:r>
            <a:r>
              <a:rPr dirty="0" sz="2800" spc="-7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dirty="0" sz="2800" spc="-20" b="1">
                <a:solidFill>
                  <a:srgbClr val="C00000"/>
                </a:solidFill>
                <a:latin typeface="Calibri"/>
                <a:cs typeface="Calibri"/>
              </a:rPr>
              <a:t>vanligaste</a:t>
            </a:r>
            <a:r>
              <a:rPr dirty="0" sz="2800" spc="-75" b="1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dirty="0" sz="2800">
                <a:solidFill>
                  <a:srgbClr val="C00000"/>
                </a:solidFill>
                <a:latin typeface="Calibri"/>
                <a:cs typeface="Calibri"/>
              </a:rPr>
              <a:t>är</a:t>
            </a:r>
            <a:r>
              <a:rPr dirty="0" sz="2800" spc="-8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dirty="0" sz="2800">
                <a:solidFill>
                  <a:srgbClr val="C00000"/>
                </a:solidFill>
                <a:latin typeface="Calibri"/>
                <a:cs typeface="Calibri"/>
              </a:rPr>
              <a:t>att</a:t>
            </a:r>
            <a:r>
              <a:rPr dirty="0" sz="2800" spc="-8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dirty="0" sz="2800" spc="-10">
                <a:solidFill>
                  <a:srgbClr val="C00000"/>
                </a:solidFill>
                <a:latin typeface="Calibri"/>
                <a:cs typeface="Calibri"/>
              </a:rPr>
              <a:t>paragraftecknet </a:t>
            </a:r>
            <a:r>
              <a:rPr dirty="0" sz="2800">
                <a:solidFill>
                  <a:srgbClr val="C00000"/>
                </a:solidFill>
                <a:latin typeface="Calibri"/>
                <a:cs typeface="Calibri"/>
              </a:rPr>
              <a:t>står</a:t>
            </a:r>
            <a:r>
              <a:rPr dirty="0" sz="2800" spc="-75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dirty="0" sz="2800">
                <a:solidFill>
                  <a:srgbClr val="C00000"/>
                </a:solidFill>
                <a:latin typeface="Calibri"/>
                <a:cs typeface="Calibri"/>
              </a:rPr>
              <a:t>till</a:t>
            </a:r>
            <a:r>
              <a:rPr dirty="0" sz="2800" spc="-95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dirty="0" sz="2800" spc="-10">
                <a:solidFill>
                  <a:srgbClr val="C00000"/>
                </a:solidFill>
                <a:latin typeface="Calibri"/>
                <a:cs typeface="Calibri"/>
              </a:rPr>
              <a:t>vänster</a:t>
            </a:r>
            <a:r>
              <a:rPr dirty="0" sz="2800" spc="-8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dirty="0" sz="2800">
                <a:solidFill>
                  <a:srgbClr val="C00000"/>
                </a:solidFill>
                <a:latin typeface="Calibri"/>
                <a:cs typeface="Calibri"/>
              </a:rPr>
              <a:t>om</a:t>
            </a:r>
            <a:r>
              <a:rPr dirty="0" sz="2800" spc="-85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dirty="0" sz="2800" spc="-10">
                <a:solidFill>
                  <a:srgbClr val="C00000"/>
                </a:solidFill>
                <a:latin typeface="Calibri"/>
                <a:cs typeface="Calibri"/>
              </a:rPr>
              <a:t>siffran</a:t>
            </a:r>
            <a:r>
              <a:rPr dirty="0" sz="2800" spc="-8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dirty="0" sz="2800">
                <a:solidFill>
                  <a:srgbClr val="C00000"/>
                </a:solidFill>
                <a:latin typeface="Calibri"/>
                <a:cs typeface="Calibri"/>
              </a:rPr>
              <a:t>i</a:t>
            </a:r>
            <a:r>
              <a:rPr dirty="0" sz="2800" spc="-8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dirty="0" sz="2800" spc="-40">
                <a:solidFill>
                  <a:srgbClr val="C00000"/>
                </a:solidFill>
                <a:latin typeface="Calibri"/>
                <a:cs typeface="Calibri"/>
              </a:rPr>
              <a:t>stadgar,</a:t>
            </a:r>
            <a:r>
              <a:rPr dirty="0" sz="2800" spc="-7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dirty="0" sz="2800">
                <a:solidFill>
                  <a:srgbClr val="C00000"/>
                </a:solidFill>
                <a:latin typeface="Calibri"/>
                <a:cs typeface="Calibri"/>
              </a:rPr>
              <a:t>vilket</a:t>
            </a:r>
            <a:r>
              <a:rPr dirty="0" sz="2800" spc="-7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dirty="0" sz="2800">
                <a:solidFill>
                  <a:srgbClr val="C00000"/>
                </a:solidFill>
                <a:latin typeface="Calibri"/>
                <a:cs typeface="Calibri"/>
              </a:rPr>
              <a:t>också</a:t>
            </a:r>
            <a:r>
              <a:rPr dirty="0" sz="2800" spc="-85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dirty="0" sz="2800" spc="-10">
                <a:solidFill>
                  <a:srgbClr val="C00000"/>
                </a:solidFill>
                <a:latin typeface="Calibri"/>
                <a:cs typeface="Calibri"/>
              </a:rPr>
              <a:t>överensstämmer </a:t>
            </a:r>
            <a:r>
              <a:rPr dirty="0" sz="2800">
                <a:solidFill>
                  <a:srgbClr val="C00000"/>
                </a:solidFill>
                <a:latin typeface="Calibri"/>
                <a:cs typeface="Calibri"/>
              </a:rPr>
              <a:t>med</a:t>
            </a:r>
            <a:r>
              <a:rPr dirty="0" sz="2800" spc="-4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dirty="0" sz="2800" b="1">
                <a:solidFill>
                  <a:srgbClr val="C00000"/>
                </a:solidFill>
                <a:latin typeface="Calibri"/>
                <a:cs typeface="Calibri"/>
              </a:rPr>
              <a:t>en</a:t>
            </a:r>
            <a:r>
              <a:rPr dirty="0" sz="2800" spc="-35" b="1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dirty="0" sz="2800" b="1">
                <a:solidFill>
                  <a:srgbClr val="C00000"/>
                </a:solidFill>
                <a:latin typeface="Calibri"/>
                <a:cs typeface="Calibri"/>
              </a:rPr>
              <a:t>del</a:t>
            </a:r>
            <a:r>
              <a:rPr dirty="0" sz="2800" spc="-40" b="1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dirty="0" sz="2800" spc="-10" b="1">
                <a:solidFill>
                  <a:srgbClr val="C00000"/>
                </a:solidFill>
                <a:latin typeface="Calibri"/>
                <a:cs typeface="Calibri"/>
              </a:rPr>
              <a:t>rekommendationer</a:t>
            </a:r>
            <a:r>
              <a:rPr dirty="0" sz="2800" spc="-10">
                <a:solidFill>
                  <a:srgbClr val="C00000"/>
                </a:solidFill>
                <a:latin typeface="Calibri"/>
                <a:cs typeface="Calibri"/>
              </a:rPr>
              <a:t>.”</a:t>
            </a:r>
            <a:endParaRPr sz="2800">
              <a:latin typeface="Calibri"/>
              <a:cs typeface="Calibri"/>
            </a:endParaRPr>
          </a:p>
          <a:p>
            <a:pPr algn="just" marL="12700">
              <a:lnSpc>
                <a:spcPct val="100000"/>
              </a:lnSpc>
              <a:spcBef>
                <a:spcPts val="1405"/>
              </a:spcBef>
            </a:pPr>
            <a:r>
              <a:rPr dirty="0" sz="2800" b="1">
                <a:latin typeface="Calibri"/>
                <a:cs typeface="Calibri"/>
              </a:rPr>
              <a:t>Pinsamt</a:t>
            </a:r>
            <a:r>
              <a:rPr dirty="0" sz="2800" spc="-90" b="1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att</a:t>
            </a:r>
            <a:r>
              <a:rPr dirty="0" sz="2800" spc="-105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styrelsen</a:t>
            </a:r>
            <a:r>
              <a:rPr dirty="0" sz="2800" spc="-110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inte</a:t>
            </a:r>
            <a:r>
              <a:rPr dirty="0" sz="2800" spc="-100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kan</a:t>
            </a:r>
            <a:r>
              <a:rPr dirty="0" sz="2800" spc="-90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erkänna</a:t>
            </a:r>
            <a:r>
              <a:rPr dirty="0" sz="2800" spc="-110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att</a:t>
            </a:r>
            <a:r>
              <a:rPr dirty="0" sz="2800" spc="-105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det</a:t>
            </a:r>
            <a:r>
              <a:rPr dirty="0" sz="2800" spc="-105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var</a:t>
            </a:r>
            <a:r>
              <a:rPr dirty="0" sz="2800" spc="-105">
                <a:latin typeface="Calibri"/>
                <a:cs typeface="Calibri"/>
              </a:rPr>
              <a:t> </a:t>
            </a:r>
            <a:r>
              <a:rPr dirty="0" sz="2800" spc="-20">
                <a:latin typeface="Calibri"/>
                <a:cs typeface="Calibri"/>
              </a:rPr>
              <a:t>fel.</a:t>
            </a:r>
            <a:endParaRPr sz="2800">
              <a:latin typeface="Calibri"/>
              <a:cs typeface="Calibri"/>
            </a:endParaRPr>
          </a:p>
          <a:p>
            <a:pPr algn="just" marL="12700" marR="238125">
              <a:lnSpc>
                <a:spcPct val="141500"/>
              </a:lnSpc>
              <a:spcBef>
                <a:spcPts val="2230"/>
              </a:spcBef>
            </a:pPr>
            <a:r>
              <a:rPr dirty="0" sz="2800">
                <a:latin typeface="Calibri"/>
                <a:cs typeface="Calibri"/>
              </a:rPr>
              <a:t>Styrelsen</a:t>
            </a:r>
            <a:r>
              <a:rPr dirty="0" sz="2800" spc="-60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har</a:t>
            </a:r>
            <a:r>
              <a:rPr dirty="0" sz="2800" spc="-65">
                <a:latin typeface="Calibri"/>
                <a:cs typeface="Calibri"/>
              </a:rPr>
              <a:t> </a:t>
            </a:r>
            <a:r>
              <a:rPr dirty="0" sz="2800" b="1">
                <a:latin typeface="Calibri"/>
                <a:cs typeface="Calibri"/>
              </a:rPr>
              <a:t>i</a:t>
            </a:r>
            <a:r>
              <a:rPr dirty="0" sz="2800" spc="-65" b="1">
                <a:latin typeface="Calibri"/>
                <a:cs typeface="Calibri"/>
              </a:rPr>
              <a:t> </a:t>
            </a:r>
            <a:r>
              <a:rPr dirty="0" sz="2800" spc="-20" b="1">
                <a:latin typeface="Calibri"/>
                <a:cs typeface="Calibri"/>
              </a:rPr>
              <a:t>praktiken</a:t>
            </a:r>
            <a:r>
              <a:rPr dirty="0" sz="2800" spc="-65" b="1">
                <a:latin typeface="Calibri"/>
                <a:cs typeface="Calibri"/>
              </a:rPr>
              <a:t> </a:t>
            </a:r>
            <a:r>
              <a:rPr dirty="0" sz="2800" b="1">
                <a:solidFill>
                  <a:srgbClr val="FF0000"/>
                </a:solidFill>
                <a:latin typeface="Calibri"/>
                <a:cs typeface="Calibri"/>
              </a:rPr>
              <a:t>bifallit</a:t>
            </a:r>
            <a:r>
              <a:rPr dirty="0" sz="2800" spc="-60" b="1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motionen</a:t>
            </a:r>
            <a:r>
              <a:rPr dirty="0" sz="2800" spc="-75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–</a:t>
            </a:r>
            <a:r>
              <a:rPr dirty="0" sz="2800" spc="-65">
                <a:latin typeface="Calibri"/>
                <a:cs typeface="Calibri"/>
              </a:rPr>
              <a:t> </a:t>
            </a:r>
            <a:r>
              <a:rPr dirty="0" sz="2800" b="1">
                <a:latin typeface="Calibri"/>
                <a:cs typeface="Calibri"/>
              </a:rPr>
              <a:t>man</a:t>
            </a:r>
            <a:r>
              <a:rPr dirty="0" sz="2800" spc="-65" b="1">
                <a:latin typeface="Calibri"/>
                <a:cs typeface="Calibri"/>
              </a:rPr>
              <a:t> </a:t>
            </a:r>
            <a:r>
              <a:rPr dirty="0" sz="2800" b="1">
                <a:latin typeface="Calibri"/>
                <a:cs typeface="Calibri"/>
              </a:rPr>
              <a:t>har</a:t>
            </a:r>
            <a:r>
              <a:rPr dirty="0" sz="2800" spc="-70" b="1">
                <a:latin typeface="Calibri"/>
                <a:cs typeface="Calibri"/>
              </a:rPr>
              <a:t> </a:t>
            </a:r>
            <a:r>
              <a:rPr dirty="0" sz="2800" spc="-10" b="1">
                <a:latin typeface="Calibri"/>
                <a:cs typeface="Calibri"/>
              </a:rPr>
              <a:t>korrigerat</a:t>
            </a:r>
            <a:r>
              <a:rPr dirty="0" sz="2800" spc="-10">
                <a:latin typeface="Calibri"/>
                <a:cs typeface="Calibri"/>
              </a:rPr>
              <a:t>. </a:t>
            </a:r>
            <a:r>
              <a:rPr dirty="0" sz="2800" b="1">
                <a:solidFill>
                  <a:srgbClr val="FF0000"/>
                </a:solidFill>
                <a:latin typeface="Calibri"/>
                <a:cs typeface="Calibri"/>
              </a:rPr>
              <a:t>Men</a:t>
            </a:r>
            <a:r>
              <a:rPr dirty="0" sz="2800" spc="-85" b="1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man</a:t>
            </a:r>
            <a:r>
              <a:rPr dirty="0" sz="2800" spc="-80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yrkar</a:t>
            </a:r>
            <a:r>
              <a:rPr dirty="0" sz="2800" spc="-75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att</a:t>
            </a:r>
            <a:r>
              <a:rPr dirty="0" sz="2800" spc="-90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motionen</a:t>
            </a:r>
            <a:r>
              <a:rPr dirty="0" sz="2800" spc="-80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ska</a:t>
            </a:r>
            <a:r>
              <a:rPr dirty="0" sz="2800" spc="-65">
                <a:latin typeface="Calibri"/>
                <a:cs typeface="Calibri"/>
              </a:rPr>
              <a:t> </a:t>
            </a:r>
            <a:r>
              <a:rPr dirty="0" sz="2800" b="1">
                <a:solidFill>
                  <a:srgbClr val="0000FF"/>
                </a:solidFill>
                <a:latin typeface="Calibri"/>
                <a:cs typeface="Calibri"/>
              </a:rPr>
              <a:t>anses</a:t>
            </a:r>
            <a:r>
              <a:rPr dirty="0" sz="2800" spc="-80" b="1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sz="2800" spc="-10" b="1">
                <a:solidFill>
                  <a:srgbClr val="0000FF"/>
                </a:solidFill>
                <a:latin typeface="Calibri"/>
                <a:cs typeface="Calibri"/>
              </a:rPr>
              <a:t>besvarad</a:t>
            </a:r>
            <a:r>
              <a:rPr dirty="0" sz="2800" spc="-10">
                <a:latin typeface="Calibri"/>
                <a:cs typeface="Calibri"/>
              </a:rPr>
              <a:t>.</a:t>
            </a:r>
            <a:endParaRPr sz="2800">
              <a:latin typeface="Calibri"/>
              <a:cs typeface="Calibri"/>
            </a:endParaRPr>
          </a:p>
          <a:p>
            <a:pPr algn="just" marL="12700" marR="5080">
              <a:lnSpc>
                <a:spcPct val="111600"/>
              </a:lnSpc>
              <a:spcBef>
                <a:spcPts val="1040"/>
              </a:spcBef>
            </a:pPr>
            <a:r>
              <a:rPr dirty="0" sz="2700" spc="-10">
                <a:latin typeface="Calibri"/>
                <a:cs typeface="Calibri"/>
              </a:rPr>
              <a:t>Det</a:t>
            </a:r>
            <a:r>
              <a:rPr dirty="0" sz="2700" spc="-135">
                <a:latin typeface="Calibri"/>
                <a:cs typeface="Calibri"/>
              </a:rPr>
              <a:t> </a:t>
            </a:r>
            <a:r>
              <a:rPr dirty="0" sz="2700">
                <a:latin typeface="Calibri"/>
                <a:cs typeface="Calibri"/>
              </a:rPr>
              <a:t>är</a:t>
            </a:r>
            <a:r>
              <a:rPr dirty="0" sz="2700" spc="-125">
                <a:latin typeface="Calibri"/>
                <a:cs typeface="Calibri"/>
              </a:rPr>
              <a:t> </a:t>
            </a:r>
            <a:r>
              <a:rPr dirty="0" sz="2700" spc="-25" b="1">
                <a:latin typeface="Calibri"/>
                <a:cs typeface="Calibri"/>
              </a:rPr>
              <a:t>lika</a:t>
            </a:r>
            <a:r>
              <a:rPr dirty="0" sz="2700" spc="-130" b="1">
                <a:latin typeface="Calibri"/>
                <a:cs typeface="Calibri"/>
              </a:rPr>
              <a:t> </a:t>
            </a:r>
            <a:r>
              <a:rPr dirty="0" sz="2700" spc="-30" b="1">
                <a:latin typeface="Calibri"/>
                <a:cs typeface="Calibri"/>
              </a:rPr>
              <a:t>fel</a:t>
            </a:r>
            <a:r>
              <a:rPr dirty="0" sz="2700" spc="-120" b="1">
                <a:latin typeface="Calibri"/>
                <a:cs typeface="Calibri"/>
              </a:rPr>
              <a:t> </a:t>
            </a:r>
            <a:r>
              <a:rPr dirty="0" sz="2700" b="1">
                <a:latin typeface="Calibri"/>
                <a:cs typeface="Calibri"/>
              </a:rPr>
              <a:t>nu</a:t>
            </a:r>
            <a:r>
              <a:rPr dirty="0" sz="2700" spc="-120" b="1">
                <a:latin typeface="Calibri"/>
                <a:cs typeface="Calibri"/>
              </a:rPr>
              <a:t> </a:t>
            </a:r>
            <a:r>
              <a:rPr dirty="0" sz="2700" spc="-10">
                <a:latin typeface="Calibri"/>
                <a:cs typeface="Calibri"/>
              </a:rPr>
              <a:t>som</a:t>
            </a:r>
            <a:r>
              <a:rPr dirty="0" sz="2700" spc="-105">
                <a:latin typeface="Calibri"/>
                <a:cs typeface="Calibri"/>
              </a:rPr>
              <a:t> </a:t>
            </a:r>
            <a:r>
              <a:rPr dirty="0" sz="2700">
                <a:latin typeface="Calibri"/>
                <a:cs typeface="Calibri"/>
              </a:rPr>
              <a:t>när</a:t>
            </a:r>
            <a:r>
              <a:rPr dirty="0" sz="2700" spc="-130">
                <a:latin typeface="Calibri"/>
                <a:cs typeface="Calibri"/>
              </a:rPr>
              <a:t> </a:t>
            </a:r>
            <a:r>
              <a:rPr dirty="0" sz="2700" spc="-10">
                <a:latin typeface="Calibri"/>
                <a:cs typeface="Calibri"/>
              </a:rPr>
              <a:t>man</a:t>
            </a:r>
            <a:r>
              <a:rPr dirty="0" sz="2700" spc="-135">
                <a:latin typeface="Calibri"/>
                <a:cs typeface="Calibri"/>
              </a:rPr>
              <a:t> </a:t>
            </a:r>
            <a:r>
              <a:rPr dirty="0" sz="2700">
                <a:latin typeface="Calibri"/>
                <a:cs typeface="Calibri"/>
              </a:rPr>
              <a:t>2023</a:t>
            </a:r>
            <a:r>
              <a:rPr dirty="0" sz="2700" spc="-114">
                <a:latin typeface="Calibri"/>
                <a:cs typeface="Calibri"/>
              </a:rPr>
              <a:t> </a:t>
            </a:r>
            <a:r>
              <a:rPr dirty="0" sz="2700" spc="-35">
                <a:latin typeface="Calibri"/>
                <a:cs typeface="Calibri"/>
              </a:rPr>
              <a:t>godkände</a:t>
            </a:r>
            <a:r>
              <a:rPr dirty="0" sz="2700" spc="-120">
                <a:latin typeface="Calibri"/>
                <a:cs typeface="Calibri"/>
              </a:rPr>
              <a:t> </a:t>
            </a:r>
            <a:r>
              <a:rPr dirty="0" sz="2700" spc="-30">
                <a:latin typeface="Calibri"/>
                <a:cs typeface="Calibri"/>
              </a:rPr>
              <a:t>många</a:t>
            </a:r>
            <a:r>
              <a:rPr dirty="0" sz="2700" spc="-110">
                <a:latin typeface="Calibri"/>
                <a:cs typeface="Calibri"/>
              </a:rPr>
              <a:t> </a:t>
            </a:r>
            <a:r>
              <a:rPr dirty="0" sz="2700" spc="-20">
                <a:latin typeface="Calibri"/>
                <a:cs typeface="Calibri"/>
              </a:rPr>
              <a:t>av</a:t>
            </a:r>
            <a:r>
              <a:rPr dirty="0" sz="2700" spc="-130">
                <a:latin typeface="Calibri"/>
                <a:cs typeface="Calibri"/>
              </a:rPr>
              <a:t> </a:t>
            </a:r>
            <a:r>
              <a:rPr dirty="0" sz="2700" spc="-10">
                <a:latin typeface="Calibri"/>
                <a:cs typeface="Calibri"/>
              </a:rPr>
              <a:t>mina</a:t>
            </a:r>
            <a:r>
              <a:rPr dirty="0" sz="2700" spc="-105">
                <a:latin typeface="Calibri"/>
                <a:cs typeface="Calibri"/>
              </a:rPr>
              <a:t> </a:t>
            </a:r>
            <a:r>
              <a:rPr dirty="0" sz="2700" spc="-10">
                <a:latin typeface="Calibri"/>
                <a:cs typeface="Calibri"/>
              </a:rPr>
              <a:t>stadge- </a:t>
            </a:r>
            <a:r>
              <a:rPr dirty="0" sz="2700" spc="-35">
                <a:latin typeface="Calibri"/>
                <a:cs typeface="Calibri"/>
              </a:rPr>
              <a:t>ändringar</a:t>
            </a:r>
            <a:r>
              <a:rPr dirty="0" sz="2700" spc="-120">
                <a:latin typeface="Calibri"/>
                <a:cs typeface="Calibri"/>
              </a:rPr>
              <a:t> </a:t>
            </a:r>
            <a:r>
              <a:rPr dirty="0" sz="2700">
                <a:latin typeface="Calibri"/>
                <a:cs typeface="Calibri"/>
              </a:rPr>
              <a:t>men</a:t>
            </a:r>
            <a:r>
              <a:rPr dirty="0" sz="2700" spc="-100">
                <a:latin typeface="Calibri"/>
                <a:cs typeface="Calibri"/>
              </a:rPr>
              <a:t> </a:t>
            </a:r>
            <a:r>
              <a:rPr dirty="0" sz="2700" spc="-25">
                <a:latin typeface="Calibri"/>
                <a:cs typeface="Calibri"/>
              </a:rPr>
              <a:t>bara</a:t>
            </a:r>
            <a:r>
              <a:rPr dirty="0" sz="2700" spc="-110">
                <a:latin typeface="Calibri"/>
                <a:cs typeface="Calibri"/>
              </a:rPr>
              <a:t> </a:t>
            </a:r>
            <a:r>
              <a:rPr dirty="0" sz="2700" spc="-30">
                <a:latin typeface="Calibri"/>
                <a:cs typeface="Calibri"/>
              </a:rPr>
              <a:t>yrkade</a:t>
            </a:r>
            <a:r>
              <a:rPr dirty="0" sz="2700" spc="-114">
                <a:latin typeface="Calibri"/>
                <a:cs typeface="Calibri"/>
              </a:rPr>
              <a:t> </a:t>
            </a:r>
            <a:r>
              <a:rPr dirty="0" sz="2700" spc="-30">
                <a:latin typeface="Calibri"/>
                <a:cs typeface="Calibri"/>
              </a:rPr>
              <a:t>att</a:t>
            </a:r>
            <a:r>
              <a:rPr dirty="0" sz="2700" spc="-114">
                <a:latin typeface="Calibri"/>
                <a:cs typeface="Calibri"/>
              </a:rPr>
              <a:t> </a:t>
            </a:r>
            <a:r>
              <a:rPr dirty="0" sz="2700" spc="-35">
                <a:latin typeface="Calibri"/>
                <a:cs typeface="Calibri"/>
              </a:rPr>
              <a:t>motionerna</a:t>
            </a:r>
            <a:r>
              <a:rPr dirty="0" sz="2700" spc="-110">
                <a:latin typeface="Calibri"/>
                <a:cs typeface="Calibri"/>
              </a:rPr>
              <a:t> </a:t>
            </a:r>
            <a:r>
              <a:rPr dirty="0" sz="2700" spc="-25">
                <a:latin typeface="Calibri"/>
                <a:cs typeface="Calibri"/>
              </a:rPr>
              <a:t>skulle</a:t>
            </a:r>
            <a:r>
              <a:rPr dirty="0" sz="2700" spc="-110">
                <a:latin typeface="Calibri"/>
                <a:cs typeface="Calibri"/>
              </a:rPr>
              <a:t> </a:t>
            </a:r>
            <a:r>
              <a:rPr dirty="0" sz="2700" spc="-10">
                <a:latin typeface="Calibri"/>
                <a:cs typeface="Calibri"/>
              </a:rPr>
              <a:t>anses</a:t>
            </a:r>
            <a:r>
              <a:rPr dirty="0" sz="2700" spc="-105">
                <a:latin typeface="Calibri"/>
                <a:cs typeface="Calibri"/>
              </a:rPr>
              <a:t> </a:t>
            </a:r>
            <a:r>
              <a:rPr dirty="0" sz="2700" spc="-10">
                <a:latin typeface="Calibri"/>
                <a:cs typeface="Calibri"/>
              </a:rPr>
              <a:t>besvarade.</a:t>
            </a:r>
            <a:endParaRPr sz="2700">
              <a:latin typeface="Calibri"/>
              <a:cs typeface="Calibri"/>
            </a:endParaRPr>
          </a:p>
          <a:p>
            <a:pPr algn="just" marL="12700">
              <a:lnSpc>
                <a:spcPct val="100000"/>
              </a:lnSpc>
              <a:spcBef>
                <a:spcPts val="2995"/>
              </a:spcBef>
            </a:pPr>
            <a:r>
              <a:rPr dirty="0" sz="2800">
                <a:latin typeface="Calibri"/>
                <a:cs typeface="Calibri"/>
              </a:rPr>
              <a:t>Jag</a:t>
            </a:r>
            <a:r>
              <a:rPr dirty="0" sz="2800" spc="-75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yrkar</a:t>
            </a:r>
            <a:r>
              <a:rPr dirty="0" sz="2800" spc="-65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därför</a:t>
            </a:r>
            <a:r>
              <a:rPr dirty="0" sz="2800" spc="-65">
                <a:latin typeface="Calibri"/>
                <a:cs typeface="Calibri"/>
              </a:rPr>
              <a:t> </a:t>
            </a:r>
            <a:r>
              <a:rPr dirty="0" sz="2800" b="1">
                <a:solidFill>
                  <a:srgbClr val="FF0000"/>
                </a:solidFill>
                <a:latin typeface="Calibri"/>
                <a:cs typeface="Calibri"/>
              </a:rPr>
              <a:t>bifall</a:t>
            </a:r>
            <a:r>
              <a:rPr dirty="0" sz="2800" spc="-50" b="1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dirty="0" sz="2800" b="1">
                <a:latin typeface="Calibri"/>
                <a:cs typeface="Calibri"/>
              </a:rPr>
              <a:t>till</a:t>
            </a:r>
            <a:r>
              <a:rPr dirty="0" sz="2800" spc="-70" b="1">
                <a:latin typeface="Calibri"/>
                <a:cs typeface="Calibri"/>
              </a:rPr>
              <a:t> </a:t>
            </a:r>
            <a:r>
              <a:rPr dirty="0" sz="2800" b="1">
                <a:solidFill>
                  <a:srgbClr val="0000FF"/>
                </a:solidFill>
                <a:latin typeface="Calibri"/>
                <a:cs typeface="Calibri"/>
              </a:rPr>
              <a:t>motion</a:t>
            </a:r>
            <a:r>
              <a:rPr dirty="0" sz="2800" spc="-65" b="1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sz="2800" spc="-25" b="1">
                <a:solidFill>
                  <a:srgbClr val="0000FF"/>
                </a:solidFill>
                <a:latin typeface="Calibri"/>
                <a:cs typeface="Calibri"/>
              </a:rPr>
              <a:t>86</a:t>
            </a:r>
            <a:r>
              <a:rPr dirty="0" sz="2800" spc="-25" b="1">
                <a:latin typeface="Calibri"/>
                <a:cs typeface="Calibri"/>
              </a:rPr>
              <a:t>.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5" name="object 5" descr=""/>
          <p:cNvSpPr/>
          <p:nvPr/>
        </p:nvSpPr>
        <p:spPr>
          <a:xfrm>
            <a:off x="522731" y="5874766"/>
            <a:ext cx="9829800" cy="27940"/>
          </a:xfrm>
          <a:custGeom>
            <a:avLst/>
            <a:gdLst/>
            <a:ahLst/>
            <a:cxnLst/>
            <a:rect l="l" t="t" r="r" b="b"/>
            <a:pathLst>
              <a:path w="9829800" h="27939">
                <a:moveTo>
                  <a:pt x="9829800" y="0"/>
                </a:moveTo>
                <a:lnTo>
                  <a:pt x="0" y="0"/>
                </a:lnTo>
                <a:lnTo>
                  <a:pt x="0" y="27431"/>
                </a:lnTo>
                <a:lnTo>
                  <a:pt x="9829800" y="27431"/>
                </a:lnTo>
                <a:lnTo>
                  <a:pt x="98298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1270" rIns="0" bIns="0" rtlCol="0" vert="horz">
            <a:spAutoFit/>
          </a:bodyPr>
          <a:lstStyle/>
          <a:p>
            <a:pPr marL="29209">
              <a:lnSpc>
                <a:spcPct val="100000"/>
              </a:lnSpc>
              <a:spcBef>
                <a:spcPts val="10"/>
              </a:spcBef>
            </a:pPr>
            <a:r>
              <a:rPr dirty="0" spc="-25"/>
              <a:t>1</a:t>
            </a:r>
            <a:r>
              <a:rPr dirty="0" spc="-25"/>
              <a:t>9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1270" rIns="0" bIns="0" rtlCol="0" vert="horz">
            <a:spAutoFit/>
          </a:bodyPr>
          <a:lstStyle/>
          <a:p>
            <a:pPr marL="83820">
              <a:lnSpc>
                <a:spcPct val="100000"/>
              </a:lnSpc>
              <a:spcBef>
                <a:spcPts val="10"/>
              </a:spcBef>
            </a:pPr>
            <a:fld id="{81D60167-4931-47E6-BA6A-407CBD079E47}" type="slidenum">
              <a:rPr dirty="0" spc="-50"/>
              <a:t>8</a:t>
            </a:fld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20"/>
              <a:t>Dagordningens</a:t>
            </a:r>
            <a:r>
              <a:rPr dirty="0" spc="-55"/>
              <a:t> </a:t>
            </a:r>
            <a:r>
              <a:rPr dirty="0"/>
              <a:t>punkt</a:t>
            </a:r>
            <a:r>
              <a:rPr dirty="0" spc="-55"/>
              <a:t> </a:t>
            </a:r>
            <a:r>
              <a:rPr dirty="0"/>
              <a:t>6</a:t>
            </a:r>
            <a:r>
              <a:rPr dirty="0" spc="-50"/>
              <a:t> </a:t>
            </a:r>
            <a:r>
              <a:rPr dirty="0"/>
              <a:t>–</a:t>
            </a:r>
            <a:r>
              <a:rPr dirty="0" spc="-55"/>
              <a:t> </a:t>
            </a:r>
            <a:r>
              <a:rPr dirty="0" spc="-10"/>
              <a:t>arbetsordning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528319" y="1249426"/>
            <a:ext cx="7104380" cy="51371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3200" b="1">
                <a:solidFill>
                  <a:srgbClr val="0000FF"/>
                </a:solidFill>
                <a:latin typeface="Calibri"/>
                <a:cs typeface="Calibri"/>
              </a:rPr>
              <a:t>Fjärde</a:t>
            </a:r>
            <a:r>
              <a:rPr dirty="0" sz="3200" spc="-100" b="1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sz="3200" spc="-10" b="1">
                <a:solidFill>
                  <a:srgbClr val="0000FF"/>
                </a:solidFill>
                <a:latin typeface="Calibri"/>
                <a:cs typeface="Calibri"/>
              </a:rPr>
              <a:t>stycket</a:t>
            </a:r>
            <a:r>
              <a:rPr dirty="0" sz="3200" spc="-80" b="1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sz="3200" b="1">
                <a:latin typeface="Calibri"/>
                <a:cs typeface="Calibri"/>
              </a:rPr>
              <a:t>i</a:t>
            </a:r>
            <a:r>
              <a:rPr dirty="0" sz="3200" spc="-85" b="1">
                <a:latin typeface="Calibri"/>
                <a:cs typeface="Calibri"/>
              </a:rPr>
              <a:t> </a:t>
            </a:r>
            <a:r>
              <a:rPr dirty="0" sz="3200" spc="-10" b="1">
                <a:latin typeface="Calibri"/>
                <a:cs typeface="Calibri"/>
              </a:rPr>
              <a:t>förslaget</a:t>
            </a:r>
            <a:r>
              <a:rPr dirty="0" sz="3200" spc="-85" b="1">
                <a:latin typeface="Calibri"/>
                <a:cs typeface="Calibri"/>
              </a:rPr>
              <a:t> </a:t>
            </a:r>
            <a:r>
              <a:rPr dirty="0" sz="3200" b="1">
                <a:latin typeface="Calibri"/>
                <a:cs typeface="Calibri"/>
              </a:rPr>
              <a:t>till</a:t>
            </a:r>
            <a:r>
              <a:rPr dirty="0" sz="3200" spc="-85" b="1">
                <a:latin typeface="Calibri"/>
                <a:cs typeface="Calibri"/>
              </a:rPr>
              <a:t> </a:t>
            </a:r>
            <a:r>
              <a:rPr dirty="0" sz="3200" spc="-10" b="1">
                <a:latin typeface="Calibri"/>
                <a:cs typeface="Calibri"/>
              </a:rPr>
              <a:t>arbetsordning</a:t>
            </a:r>
            <a:endParaRPr sz="3200">
              <a:latin typeface="Calibri"/>
              <a:cs typeface="Calibri"/>
            </a:endParaRPr>
          </a:p>
        </p:txBody>
      </p:sp>
      <p:graphicFrame>
        <p:nvGraphicFramePr>
          <p:cNvPr id="4" name="object 4" descr=""/>
          <p:cNvGraphicFramePr>
            <a:graphicFrameLocks noGrp="1"/>
          </p:cNvGraphicFramePr>
          <p:nvPr/>
        </p:nvGraphicFramePr>
        <p:xfrm>
          <a:off x="541019" y="2056130"/>
          <a:ext cx="9733915" cy="48818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826000"/>
                <a:gridCol w="4826000"/>
              </a:tblGrid>
              <a:tr h="562610">
                <a:tc>
                  <a:txBody>
                    <a:bodyPr/>
                    <a:lstStyle/>
                    <a:p>
                      <a:pPr marL="67945">
                        <a:lnSpc>
                          <a:spcPct val="100000"/>
                        </a:lnSpc>
                        <a:spcBef>
                          <a:spcPts val="750"/>
                        </a:spcBef>
                      </a:pPr>
                      <a:r>
                        <a:rPr dirty="0" sz="2600" b="1" i="1">
                          <a:solidFill>
                            <a:srgbClr val="528135"/>
                          </a:solidFill>
                          <a:latin typeface="Calibri"/>
                          <a:cs typeface="Calibri"/>
                        </a:rPr>
                        <a:t>Styrelsens</a:t>
                      </a:r>
                      <a:r>
                        <a:rPr dirty="0" sz="2600" spc="-55" b="1" i="1">
                          <a:solidFill>
                            <a:srgbClr val="528135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600" spc="-10" b="1" i="1">
                          <a:solidFill>
                            <a:srgbClr val="528135"/>
                          </a:solidFill>
                          <a:latin typeface="Calibri"/>
                          <a:cs typeface="Calibri"/>
                        </a:rPr>
                        <a:t>förslag</a:t>
                      </a:r>
                      <a:endParaRPr sz="2600">
                        <a:latin typeface="Calibri"/>
                        <a:cs typeface="Calibri"/>
                      </a:endParaRPr>
                    </a:p>
                  </a:txBody>
                  <a:tcPr marL="0" marR="0" marB="0" marT="9525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675">
                        <a:lnSpc>
                          <a:spcPct val="100000"/>
                        </a:lnSpc>
                        <a:spcBef>
                          <a:spcPts val="750"/>
                        </a:spcBef>
                      </a:pPr>
                      <a:r>
                        <a:rPr dirty="0" sz="2600" b="1" i="1">
                          <a:solidFill>
                            <a:srgbClr val="528135"/>
                          </a:solidFill>
                          <a:latin typeface="Calibri"/>
                          <a:cs typeface="Calibri"/>
                        </a:rPr>
                        <a:t>Mitt</a:t>
                      </a:r>
                      <a:r>
                        <a:rPr dirty="0" sz="2600" spc="-110" b="1" i="1">
                          <a:solidFill>
                            <a:srgbClr val="528135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600" spc="-10" b="1" i="1">
                          <a:solidFill>
                            <a:srgbClr val="528135"/>
                          </a:solidFill>
                          <a:latin typeface="Calibri"/>
                          <a:cs typeface="Calibri"/>
                        </a:rPr>
                        <a:t>förslag</a:t>
                      </a:r>
                      <a:endParaRPr sz="2600">
                        <a:latin typeface="Calibri"/>
                        <a:cs typeface="Calibri"/>
                      </a:endParaRPr>
                    </a:p>
                  </a:txBody>
                  <a:tcPr marL="0" marR="0" marB="0" marT="9525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319270">
                <a:tc>
                  <a:txBody>
                    <a:bodyPr/>
                    <a:lstStyle/>
                    <a:p>
                      <a:pPr marL="67945" marR="113030">
                        <a:lnSpc>
                          <a:spcPct val="96700"/>
                        </a:lnSpc>
                        <a:spcBef>
                          <a:spcPts val="275"/>
                        </a:spcBef>
                      </a:pPr>
                      <a:r>
                        <a:rPr dirty="0" sz="2600">
                          <a:latin typeface="Calibri"/>
                          <a:cs typeface="Calibri"/>
                        </a:rPr>
                        <a:t>Ordet</a:t>
                      </a:r>
                      <a:r>
                        <a:rPr dirty="0" sz="2600" spc="-8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600">
                          <a:latin typeface="Calibri"/>
                          <a:cs typeface="Calibri"/>
                        </a:rPr>
                        <a:t>i</a:t>
                      </a:r>
                      <a:r>
                        <a:rPr dirty="0" sz="2600" spc="-8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600" spc="-10">
                          <a:latin typeface="Calibri"/>
                          <a:cs typeface="Calibri"/>
                        </a:rPr>
                        <a:t>sakfråga</a:t>
                      </a:r>
                      <a:r>
                        <a:rPr dirty="0" sz="2600" spc="-1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n</a:t>
                      </a:r>
                      <a:r>
                        <a:rPr dirty="0" sz="2600" spc="-85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600">
                          <a:latin typeface="Calibri"/>
                          <a:cs typeface="Calibri"/>
                        </a:rPr>
                        <a:t>begärs</a:t>
                      </a:r>
                      <a:r>
                        <a:rPr dirty="0" sz="2600" spc="-8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600" spc="-10">
                          <a:latin typeface="Calibri"/>
                          <a:cs typeface="Calibri"/>
                        </a:rPr>
                        <a:t>skriftligen </a:t>
                      </a:r>
                      <a:r>
                        <a:rPr dirty="0" sz="2600">
                          <a:latin typeface="Calibri"/>
                          <a:cs typeface="Calibri"/>
                        </a:rPr>
                        <a:t>på</a:t>
                      </a:r>
                      <a:r>
                        <a:rPr dirty="0" sz="2600" spc="-5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600">
                          <a:latin typeface="Calibri"/>
                          <a:cs typeface="Calibri"/>
                        </a:rPr>
                        <a:t>avsedd</a:t>
                      </a:r>
                      <a:r>
                        <a:rPr dirty="0" sz="2600" spc="-6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600" spc="-20">
                          <a:latin typeface="Calibri"/>
                          <a:cs typeface="Calibri"/>
                        </a:rPr>
                        <a:t>blankett.</a:t>
                      </a:r>
                      <a:r>
                        <a:rPr dirty="0" sz="2600" spc="-5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600">
                          <a:latin typeface="Calibri"/>
                          <a:cs typeface="Calibri"/>
                        </a:rPr>
                        <a:t>På</a:t>
                      </a:r>
                      <a:r>
                        <a:rPr dirty="0" sz="2600" spc="-4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600">
                          <a:latin typeface="Calibri"/>
                          <a:cs typeface="Calibri"/>
                        </a:rPr>
                        <a:t>den</a:t>
                      </a:r>
                      <a:r>
                        <a:rPr dirty="0" sz="2600" spc="-5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600" spc="-10">
                          <a:latin typeface="Calibri"/>
                          <a:cs typeface="Calibri"/>
                        </a:rPr>
                        <a:t>anges </a:t>
                      </a:r>
                      <a:r>
                        <a:rPr dirty="0" sz="2600">
                          <a:latin typeface="Calibri"/>
                          <a:cs typeface="Calibri"/>
                        </a:rPr>
                        <a:t>även</a:t>
                      </a:r>
                      <a:r>
                        <a:rPr dirty="0" sz="2600" spc="-10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600">
                          <a:latin typeface="Calibri"/>
                          <a:cs typeface="Calibri"/>
                        </a:rPr>
                        <a:t>yrkande.</a:t>
                      </a:r>
                      <a:r>
                        <a:rPr dirty="0" sz="2600" spc="-9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600">
                          <a:latin typeface="Calibri"/>
                          <a:cs typeface="Calibri"/>
                        </a:rPr>
                        <a:t>Skriv</a:t>
                      </a:r>
                      <a:r>
                        <a:rPr dirty="0" sz="2600" spc="-10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600">
                          <a:latin typeface="Calibri"/>
                          <a:cs typeface="Calibri"/>
                        </a:rPr>
                        <a:t>tydligt.</a:t>
                      </a:r>
                      <a:r>
                        <a:rPr dirty="0" sz="2600" spc="-10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600" spc="-20">
                          <a:latin typeface="Calibri"/>
                          <a:cs typeface="Calibri"/>
                        </a:rPr>
                        <a:t>Alla</a:t>
                      </a:r>
                      <a:endParaRPr sz="2600">
                        <a:latin typeface="Calibri"/>
                        <a:cs typeface="Calibri"/>
                      </a:endParaRPr>
                    </a:p>
                    <a:p>
                      <a:pPr marL="67945" marR="412115">
                        <a:lnSpc>
                          <a:spcPts val="3010"/>
                        </a:lnSpc>
                        <a:spcBef>
                          <a:spcPts val="85"/>
                        </a:spcBef>
                      </a:pPr>
                      <a:r>
                        <a:rPr dirty="0" sz="2600">
                          <a:latin typeface="Calibri"/>
                          <a:cs typeface="Calibri"/>
                        </a:rPr>
                        <a:t>yrkanden</a:t>
                      </a:r>
                      <a:r>
                        <a:rPr dirty="0" sz="2600" spc="-1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600">
                          <a:latin typeface="Calibri"/>
                          <a:cs typeface="Calibri"/>
                        </a:rPr>
                        <a:t>måste</a:t>
                      </a:r>
                      <a:r>
                        <a:rPr dirty="0" sz="2600" spc="-9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600">
                          <a:latin typeface="Calibri"/>
                          <a:cs typeface="Calibri"/>
                        </a:rPr>
                        <a:t>också</a:t>
                      </a:r>
                      <a:r>
                        <a:rPr dirty="0" sz="2600" spc="-9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600" spc="-10">
                          <a:latin typeface="Calibri"/>
                          <a:cs typeface="Calibri"/>
                        </a:rPr>
                        <a:t>framföras </a:t>
                      </a:r>
                      <a:r>
                        <a:rPr dirty="0" sz="2600">
                          <a:latin typeface="Calibri"/>
                          <a:cs typeface="Calibri"/>
                        </a:rPr>
                        <a:t>muntligt.</a:t>
                      </a:r>
                      <a:r>
                        <a:rPr dirty="0" sz="2600" spc="-9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600">
                          <a:latin typeface="Calibri"/>
                          <a:cs typeface="Calibri"/>
                        </a:rPr>
                        <a:t>Ordet</a:t>
                      </a:r>
                      <a:r>
                        <a:rPr dirty="0" sz="2600" spc="-9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600">
                          <a:latin typeface="Calibri"/>
                          <a:cs typeface="Calibri"/>
                        </a:rPr>
                        <a:t>i</a:t>
                      </a:r>
                      <a:r>
                        <a:rPr dirty="0" sz="2600" spc="-8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600" spc="-10">
                          <a:latin typeface="Calibri"/>
                          <a:cs typeface="Calibri"/>
                        </a:rPr>
                        <a:t>ordningsfråga</a:t>
                      </a:r>
                      <a:endParaRPr sz="2600">
                        <a:latin typeface="Calibri"/>
                        <a:cs typeface="Calibri"/>
                      </a:endParaRPr>
                    </a:p>
                    <a:p>
                      <a:pPr marL="67945">
                        <a:lnSpc>
                          <a:spcPts val="2890"/>
                        </a:lnSpc>
                      </a:pPr>
                      <a:r>
                        <a:rPr dirty="0" sz="2600">
                          <a:latin typeface="Calibri"/>
                          <a:cs typeface="Calibri"/>
                        </a:rPr>
                        <a:t>begärs</a:t>
                      </a:r>
                      <a:r>
                        <a:rPr dirty="0" sz="2600" spc="-9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600">
                          <a:latin typeface="Calibri"/>
                          <a:cs typeface="Calibri"/>
                        </a:rPr>
                        <a:t>genom</a:t>
                      </a:r>
                      <a:r>
                        <a:rPr dirty="0" sz="2600" spc="-9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600">
                          <a:latin typeface="Calibri"/>
                          <a:cs typeface="Calibri"/>
                        </a:rPr>
                        <a:t>att</a:t>
                      </a:r>
                      <a:r>
                        <a:rPr dirty="0" sz="2600" spc="-9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600">
                          <a:latin typeface="Calibri"/>
                          <a:cs typeface="Calibri"/>
                        </a:rPr>
                        <a:t>ropa</a:t>
                      </a:r>
                      <a:r>
                        <a:rPr dirty="0" sz="2600" spc="-9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600" spc="-1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"</a:t>
                      </a:r>
                      <a:r>
                        <a:rPr dirty="0" sz="2600" spc="-10">
                          <a:latin typeface="Calibri"/>
                          <a:cs typeface="Calibri"/>
                        </a:rPr>
                        <a:t>ordnings-</a:t>
                      </a:r>
                      <a:endParaRPr sz="2600">
                        <a:latin typeface="Calibri"/>
                        <a:cs typeface="Calibri"/>
                      </a:endParaRPr>
                    </a:p>
                    <a:p>
                      <a:pPr marL="67945">
                        <a:lnSpc>
                          <a:spcPts val="3080"/>
                        </a:lnSpc>
                      </a:pPr>
                      <a:r>
                        <a:rPr dirty="0" sz="2600" spc="-10">
                          <a:latin typeface="Calibri"/>
                          <a:cs typeface="Calibri"/>
                        </a:rPr>
                        <a:t>fråga”.</a:t>
                      </a:r>
                      <a:endParaRPr sz="2600">
                        <a:latin typeface="Calibri"/>
                        <a:cs typeface="Calibri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890"/>
                        </a:spcBef>
                      </a:pPr>
                      <a:endParaRPr sz="2600">
                        <a:latin typeface="Times New Roman"/>
                        <a:cs typeface="Times New Roman"/>
                      </a:endParaRPr>
                    </a:p>
                    <a:p>
                      <a:pPr marL="67945" marR="452755">
                        <a:lnSpc>
                          <a:spcPts val="3020"/>
                        </a:lnSpc>
                        <a:spcBef>
                          <a:spcPts val="5"/>
                        </a:spcBef>
                      </a:pPr>
                      <a:r>
                        <a:rPr dirty="0" sz="260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På</a:t>
                      </a:r>
                      <a:r>
                        <a:rPr dirty="0" sz="2600" spc="-5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600" spc="-1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blanketten:</a:t>
                      </a:r>
                      <a:r>
                        <a:rPr dirty="0" sz="2600" spc="-5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60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”Fyll</a:t>
                      </a:r>
                      <a:r>
                        <a:rPr dirty="0" sz="2600" spc="-5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60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i</a:t>
                      </a:r>
                      <a:r>
                        <a:rPr dirty="0" sz="2600" spc="-55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600" i="1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en</a:t>
                      </a:r>
                      <a:r>
                        <a:rPr dirty="0" sz="2600" spc="-45" i="1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600" spc="-25" i="1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blankett</a:t>
                      </a:r>
                      <a:r>
                        <a:rPr dirty="0" sz="2600" spc="-25" i="1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600" i="1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per</a:t>
                      </a:r>
                      <a:r>
                        <a:rPr dirty="0" sz="2600" spc="-30" i="1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600" i="1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gång</a:t>
                      </a:r>
                      <a:r>
                        <a:rPr dirty="0" sz="2600" spc="-20" i="1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60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du</a:t>
                      </a:r>
                      <a:r>
                        <a:rPr dirty="0" sz="2600" spc="-3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60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begär</a:t>
                      </a:r>
                      <a:r>
                        <a:rPr dirty="0" sz="2600" spc="-3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600" spc="-1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ordet.”</a:t>
                      </a:r>
                      <a:endParaRPr sz="2600">
                        <a:latin typeface="Calibri"/>
                        <a:cs typeface="Calibri"/>
                      </a:endParaRPr>
                    </a:p>
                  </a:txBody>
                  <a:tcPr marL="0" marR="0" marB="0" marT="3492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675" marR="286385">
                        <a:lnSpc>
                          <a:spcPts val="3010"/>
                        </a:lnSpc>
                        <a:spcBef>
                          <a:spcPts val="365"/>
                        </a:spcBef>
                      </a:pPr>
                      <a:r>
                        <a:rPr dirty="0" sz="2600">
                          <a:latin typeface="Calibri"/>
                          <a:cs typeface="Calibri"/>
                        </a:rPr>
                        <a:t>Ordet</a:t>
                      </a:r>
                      <a:r>
                        <a:rPr dirty="0" sz="2600" spc="-8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600">
                          <a:latin typeface="Calibri"/>
                          <a:cs typeface="Calibri"/>
                        </a:rPr>
                        <a:t>i</a:t>
                      </a:r>
                      <a:r>
                        <a:rPr dirty="0" sz="2600" spc="-8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600" spc="-10">
                          <a:latin typeface="Calibri"/>
                          <a:cs typeface="Calibri"/>
                        </a:rPr>
                        <a:t>sakfråga</a:t>
                      </a:r>
                      <a:r>
                        <a:rPr dirty="0" sz="2600" spc="-8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600">
                          <a:latin typeface="Calibri"/>
                          <a:cs typeface="Calibri"/>
                        </a:rPr>
                        <a:t>begärs</a:t>
                      </a:r>
                      <a:r>
                        <a:rPr dirty="0" sz="2600" spc="-9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600" spc="-10">
                          <a:latin typeface="Calibri"/>
                          <a:cs typeface="Calibri"/>
                        </a:rPr>
                        <a:t>skriftligen </a:t>
                      </a:r>
                      <a:r>
                        <a:rPr dirty="0" sz="2600">
                          <a:latin typeface="Calibri"/>
                          <a:cs typeface="Calibri"/>
                        </a:rPr>
                        <a:t>på</a:t>
                      </a:r>
                      <a:r>
                        <a:rPr dirty="0" sz="2600" spc="-6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600">
                          <a:latin typeface="Calibri"/>
                          <a:cs typeface="Calibri"/>
                        </a:rPr>
                        <a:t>avsedd</a:t>
                      </a:r>
                      <a:r>
                        <a:rPr dirty="0" sz="2600" spc="-7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600" spc="-20">
                          <a:latin typeface="Calibri"/>
                          <a:cs typeface="Calibri"/>
                        </a:rPr>
                        <a:t>blankett</a:t>
                      </a:r>
                      <a:r>
                        <a:rPr dirty="0" sz="2600" spc="-7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60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för</a:t>
                      </a:r>
                      <a:r>
                        <a:rPr dirty="0" sz="2600" spc="-75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60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varje</a:t>
                      </a:r>
                      <a:r>
                        <a:rPr dirty="0" sz="2600" spc="-6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600" spc="-2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dag-</a:t>
                      </a:r>
                      <a:endParaRPr sz="2600">
                        <a:latin typeface="Calibri"/>
                        <a:cs typeface="Calibri"/>
                      </a:endParaRPr>
                    </a:p>
                    <a:p>
                      <a:pPr marL="66675">
                        <a:lnSpc>
                          <a:spcPts val="2890"/>
                        </a:lnSpc>
                      </a:pPr>
                      <a:r>
                        <a:rPr dirty="0" sz="260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ordningspunkt</a:t>
                      </a:r>
                      <a:r>
                        <a:rPr dirty="0" sz="2600" spc="-45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60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(som</a:t>
                      </a:r>
                      <a:r>
                        <a:rPr dirty="0" sz="2600" spc="-45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60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11</a:t>
                      </a:r>
                      <a:r>
                        <a:rPr dirty="0" sz="2600" spc="-45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60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och</a:t>
                      </a:r>
                      <a:r>
                        <a:rPr dirty="0" sz="2600" spc="-5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600" spc="-1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26:18)</a:t>
                      </a:r>
                      <a:r>
                        <a:rPr dirty="0" sz="2600" spc="-10">
                          <a:latin typeface="Calibri"/>
                          <a:cs typeface="Calibri"/>
                        </a:rPr>
                        <a:t>.</a:t>
                      </a:r>
                      <a:endParaRPr sz="2600">
                        <a:latin typeface="Calibri"/>
                        <a:cs typeface="Calibri"/>
                      </a:endParaRPr>
                    </a:p>
                    <a:p>
                      <a:pPr marL="66675" marR="206375">
                        <a:lnSpc>
                          <a:spcPct val="96700"/>
                        </a:lnSpc>
                        <a:spcBef>
                          <a:spcPts val="45"/>
                        </a:spcBef>
                      </a:pPr>
                      <a:r>
                        <a:rPr dirty="0" sz="2600">
                          <a:latin typeface="Calibri"/>
                          <a:cs typeface="Calibri"/>
                        </a:rPr>
                        <a:t>På</a:t>
                      </a:r>
                      <a:r>
                        <a:rPr dirty="0" sz="2600" spc="-7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600">
                          <a:latin typeface="Calibri"/>
                          <a:cs typeface="Calibri"/>
                        </a:rPr>
                        <a:t>den</a:t>
                      </a:r>
                      <a:r>
                        <a:rPr dirty="0" sz="2600" spc="-7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600">
                          <a:latin typeface="Calibri"/>
                          <a:cs typeface="Calibri"/>
                        </a:rPr>
                        <a:t>anges</a:t>
                      </a:r>
                      <a:r>
                        <a:rPr dirty="0" sz="2600" spc="-6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600">
                          <a:latin typeface="Calibri"/>
                          <a:cs typeface="Calibri"/>
                        </a:rPr>
                        <a:t>även</a:t>
                      </a:r>
                      <a:r>
                        <a:rPr dirty="0" sz="2600" spc="-7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600">
                          <a:latin typeface="Calibri"/>
                          <a:cs typeface="Calibri"/>
                        </a:rPr>
                        <a:t>yrkande.</a:t>
                      </a:r>
                      <a:r>
                        <a:rPr dirty="0" sz="2600" spc="-7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600" spc="-10">
                          <a:latin typeface="Calibri"/>
                          <a:cs typeface="Calibri"/>
                        </a:rPr>
                        <a:t>Skriv </a:t>
                      </a:r>
                      <a:r>
                        <a:rPr dirty="0" sz="2600">
                          <a:latin typeface="Calibri"/>
                          <a:cs typeface="Calibri"/>
                        </a:rPr>
                        <a:t>tydligt.</a:t>
                      </a:r>
                      <a:r>
                        <a:rPr dirty="0" sz="2600" spc="-9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600">
                          <a:latin typeface="Calibri"/>
                          <a:cs typeface="Calibri"/>
                        </a:rPr>
                        <a:t>Alla</a:t>
                      </a:r>
                      <a:r>
                        <a:rPr dirty="0" sz="2600" spc="-10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600">
                          <a:latin typeface="Calibri"/>
                          <a:cs typeface="Calibri"/>
                        </a:rPr>
                        <a:t>yrkanden</a:t>
                      </a:r>
                      <a:r>
                        <a:rPr dirty="0" sz="2600" spc="-10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600">
                          <a:latin typeface="Calibri"/>
                          <a:cs typeface="Calibri"/>
                        </a:rPr>
                        <a:t>måste</a:t>
                      </a:r>
                      <a:r>
                        <a:rPr dirty="0" sz="2600" spc="-9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600" spc="-10">
                          <a:latin typeface="Calibri"/>
                          <a:cs typeface="Calibri"/>
                        </a:rPr>
                        <a:t>också </a:t>
                      </a:r>
                      <a:r>
                        <a:rPr dirty="0" sz="2600" spc="-20">
                          <a:latin typeface="Calibri"/>
                          <a:cs typeface="Calibri"/>
                        </a:rPr>
                        <a:t>framföras</a:t>
                      </a:r>
                      <a:r>
                        <a:rPr dirty="0" sz="2600" spc="-10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600">
                          <a:latin typeface="Calibri"/>
                          <a:cs typeface="Calibri"/>
                        </a:rPr>
                        <a:t>muntligt.</a:t>
                      </a:r>
                      <a:r>
                        <a:rPr dirty="0" sz="2600" spc="-8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600" spc="-1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Ytterligare anförande</a:t>
                      </a:r>
                      <a:r>
                        <a:rPr dirty="0" sz="2600" spc="-45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60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under</a:t>
                      </a:r>
                      <a:r>
                        <a:rPr dirty="0" sz="2600" spc="-45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60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samma</a:t>
                      </a:r>
                      <a:r>
                        <a:rPr dirty="0" sz="2600" spc="-35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600" spc="-1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dagord- </a:t>
                      </a:r>
                      <a:r>
                        <a:rPr dirty="0" sz="260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ningspunkt</a:t>
                      </a:r>
                      <a:r>
                        <a:rPr dirty="0" sz="2600" spc="-85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60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kan</a:t>
                      </a:r>
                      <a:r>
                        <a:rPr dirty="0" sz="2600" spc="-85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600" spc="-1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begäras</a:t>
                      </a:r>
                      <a:r>
                        <a:rPr dirty="0" sz="2600" spc="-75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600" spc="-1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genom</a:t>
                      </a:r>
                      <a:endParaRPr sz="2600">
                        <a:latin typeface="Calibri"/>
                        <a:cs typeface="Calibri"/>
                      </a:endParaRPr>
                    </a:p>
                    <a:p>
                      <a:pPr marL="66675">
                        <a:lnSpc>
                          <a:spcPts val="2960"/>
                        </a:lnSpc>
                      </a:pPr>
                      <a:r>
                        <a:rPr dirty="0" sz="260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handuppräckning.</a:t>
                      </a:r>
                      <a:r>
                        <a:rPr dirty="0" sz="2600" spc="-125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600">
                          <a:latin typeface="Calibri"/>
                          <a:cs typeface="Calibri"/>
                        </a:rPr>
                        <a:t>Ordet</a:t>
                      </a:r>
                      <a:r>
                        <a:rPr dirty="0" sz="2600" spc="-10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600" spc="-50">
                          <a:latin typeface="Calibri"/>
                          <a:cs typeface="Calibri"/>
                        </a:rPr>
                        <a:t>i</a:t>
                      </a:r>
                      <a:endParaRPr sz="2600">
                        <a:latin typeface="Calibri"/>
                        <a:cs typeface="Calibri"/>
                      </a:endParaRPr>
                    </a:p>
                    <a:p>
                      <a:pPr marL="66675" marR="507365">
                        <a:lnSpc>
                          <a:spcPts val="3040"/>
                        </a:lnSpc>
                        <a:spcBef>
                          <a:spcPts val="114"/>
                        </a:spcBef>
                      </a:pPr>
                      <a:r>
                        <a:rPr dirty="0" sz="2600" spc="-10">
                          <a:latin typeface="Calibri"/>
                          <a:cs typeface="Calibri"/>
                        </a:rPr>
                        <a:t>ordningsfråga</a:t>
                      </a:r>
                      <a:r>
                        <a:rPr dirty="0" sz="2600" spc="-9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600">
                          <a:latin typeface="Calibri"/>
                          <a:cs typeface="Calibri"/>
                        </a:rPr>
                        <a:t>begärs</a:t>
                      </a:r>
                      <a:r>
                        <a:rPr dirty="0" sz="2600" spc="-9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600">
                          <a:latin typeface="Calibri"/>
                          <a:cs typeface="Calibri"/>
                        </a:rPr>
                        <a:t>genom</a:t>
                      </a:r>
                      <a:r>
                        <a:rPr dirty="0" sz="2600" spc="-9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600" spc="-25">
                          <a:latin typeface="Calibri"/>
                          <a:cs typeface="Calibri"/>
                        </a:rPr>
                        <a:t>att </a:t>
                      </a:r>
                      <a:r>
                        <a:rPr dirty="0" sz="2600">
                          <a:latin typeface="Calibri"/>
                          <a:cs typeface="Calibri"/>
                        </a:rPr>
                        <a:t>ropa</a:t>
                      </a:r>
                      <a:r>
                        <a:rPr dirty="0" sz="2600" spc="-6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600" spc="-1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”</a:t>
                      </a:r>
                      <a:r>
                        <a:rPr dirty="0" sz="2600" spc="-10">
                          <a:latin typeface="Calibri"/>
                          <a:cs typeface="Calibri"/>
                        </a:rPr>
                        <a:t>ordningsfråga”.</a:t>
                      </a:r>
                      <a:endParaRPr sz="2600">
                        <a:latin typeface="Calibri"/>
                        <a:cs typeface="Calibri"/>
                      </a:endParaRPr>
                    </a:p>
                  </a:txBody>
                  <a:tcPr marL="0" marR="0" marB="0" marT="4635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1270" rIns="0" bIns="0" rtlCol="0" vert="horz">
            <a:spAutoFit/>
          </a:bodyPr>
          <a:lstStyle/>
          <a:p>
            <a:pPr marL="5080">
              <a:lnSpc>
                <a:spcPct val="100000"/>
              </a:lnSpc>
              <a:spcBef>
                <a:spcPts val="10"/>
              </a:spcBef>
            </a:pPr>
            <a:fld id="{81D60167-4931-47E6-BA6A-407CBD079E47}" type="slidenum">
              <a:rPr dirty="0" spc="-25"/>
              <a:t>20</a:t>
            </a:fld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28319" y="1138174"/>
            <a:ext cx="6271895" cy="513715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3200" spc="-25"/>
              <a:t>Beträffande</a:t>
            </a:r>
            <a:r>
              <a:rPr dirty="0" sz="3200" spc="-100"/>
              <a:t> </a:t>
            </a:r>
            <a:r>
              <a:rPr dirty="0" sz="3200" spc="-20"/>
              <a:t>stadgeförslaget</a:t>
            </a:r>
            <a:r>
              <a:rPr dirty="0" sz="3200" spc="-70"/>
              <a:t> </a:t>
            </a:r>
            <a:r>
              <a:rPr dirty="0" sz="3200" spc="-10"/>
              <a:t>generellt</a:t>
            </a:r>
            <a:endParaRPr sz="3200"/>
          </a:p>
        </p:txBody>
      </p:sp>
      <p:sp>
        <p:nvSpPr>
          <p:cNvPr id="3" name="object 3" descr=""/>
          <p:cNvSpPr txBox="1"/>
          <p:nvPr/>
        </p:nvSpPr>
        <p:spPr>
          <a:xfrm>
            <a:off x="528319" y="2419629"/>
            <a:ext cx="9103995" cy="1934210"/>
          </a:xfrm>
          <a:prstGeom prst="rect">
            <a:avLst/>
          </a:prstGeom>
        </p:spPr>
        <p:txBody>
          <a:bodyPr wrap="square" lIns="0" tIns="628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495"/>
              </a:spcBef>
            </a:pPr>
            <a:r>
              <a:rPr dirty="0" sz="2800">
                <a:latin typeface="Calibri"/>
                <a:cs typeface="Calibri"/>
              </a:rPr>
              <a:t>Jag</a:t>
            </a:r>
            <a:r>
              <a:rPr dirty="0" sz="2800" spc="-75">
                <a:latin typeface="Calibri"/>
                <a:cs typeface="Calibri"/>
              </a:rPr>
              <a:t> </a:t>
            </a:r>
            <a:r>
              <a:rPr dirty="0" sz="2800" b="1">
                <a:solidFill>
                  <a:srgbClr val="FF0000"/>
                </a:solidFill>
                <a:latin typeface="Calibri"/>
                <a:cs typeface="Calibri"/>
              </a:rPr>
              <a:t>yrkar</a:t>
            </a:r>
            <a:r>
              <a:rPr dirty="0" sz="2800" spc="-75" b="1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att</a:t>
            </a:r>
            <a:r>
              <a:rPr dirty="0" sz="2800" spc="-85">
                <a:latin typeface="Calibri"/>
                <a:cs typeface="Calibri"/>
              </a:rPr>
              <a:t> </a:t>
            </a:r>
            <a:r>
              <a:rPr dirty="0" sz="2800" spc="-10">
                <a:latin typeface="Calibri"/>
                <a:cs typeface="Calibri"/>
              </a:rPr>
              <a:t>uttrycket</a:t>
            </a:r>
            <a:endParaRPr sz="2800">
              <a:latin typeface="Calibri"/>
              <a:cs typeface="Calibri"/>
            </a:endParaRPr>
          </a:p>
          <a:p>
            <a:pPr marL="12700" marR="5080">
              <a:lnSpc>
                <a:spcPct val="111800"/>
              </a:lnSpc>
            </a:pPr>
            <a:r>
              <a:rPr dirty="0" sz="2800" spc="-10">
                <a:latin typeface="Calibri"/>
                <a:cs typeface="Calibri"/>
              </a:rPr>
              <a:t>”</a:t>
            </a:r>
            <a:r>
              <a:rPr dirty="0" sz="2800" spc="-10">
                <a:solidFill>
                  <a:srgbClr val="0000FF"/>
                </a:solidFill>
                <a:latin typeface="Calibri"/>
                <a:cs typeface="Calibri"/>
              </a:rPr>
              <a:t>fullmäktig(-</a:t>
            </a:r>
            <a:r>
              <a:rPr dirty="0" sz="2800">
                <a:solidFill>
                  <a:srgbClr val="0000FF"/>
                </a:solidFill>
                <a:latin typeface="Calibri"/>
                <a:cs typeface="Calibri"/>
              </a:rPr>
              <a:t>e)</a:t>
            </a:r>
            <a:r>
              <a:rPr dirty="0" sz="2800" spc="-15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sz="2800">
                <a:solidFill>
                  <a:srgbClr val="0000FF"/>
                </a:solidFill>
                <a:latin typeface="Calibri"/>
                <a:cs typeface="Calibri"/>
              </a:rPr>
              <a:t>och</a:t>
            </a:r>
            <a:r>
              <a:rPr dirty="0" sz="2800" spc="-15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sz="2800" spc="-20">
                <a:solidFill>
                  <a:srgbClr val="0000FF"/>
                </a:solidFill>
                <a:latin typeface="Calibri"/>
                <a:cs typeface="Calibri"/>
              </a:rPr>
              <a:t>fullmäktigesuppleant(-</a:t>
            </a:r>
            <a:r>
              <a:rPr dirty="0" sz="2800">
                <a:solidFill>
                  <a:srgbClr val="0000FF"/>
                </a:solidFill>
                <a:latin typeface="Calibri"/>
                <a:cs typeface="Calibri"/>
              </a:rPr>
              <a:t>er)</a:t>
            </a:r>
            <a:r>
              <a:rPr dirty="0" sz="2800">
                <a:latin typeface="Calibri"/>
                <a:cs typeface="Calibri"/>
              </a:rPr>
              <a:t>”</a:t>
            </a:r>
            <a:r>
              <a:rPr dirty="0" sz="2800" spc="-5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ska</a:t>
            </a:r>
            <a:r>
              <a:rPr dirty="0" sz="2800" spc="-10">
                <a:latin typeface="Calibri"/>
                <a:cs typeface="Calibri"/>
              </a:rPr>
              <a:t> </a:t>
            </a:r>
            <a:r>
              <a:rPr dirty="0" sz="2800" spc="-20">
                <a:latin typeface="Calibri"/>
                <a:cs typeface="Calibri"/>
              </a:rPr>
              <a:t>ersättas</a:t>
            </a:r>
            <a:r>
              <a:rPr dirty="0" sz="2800" spc="5">
                <a:latin typeface="Calibri"/>
                <a:cs typeface="Calibri"/>
              </a:rPr>
              <a:t> </a:t>
            </a:r>
            <a:r>
              <a:rPr dirty="0" sz="2800" spc="-25">
                <a:latin typeface="Calibri"/>
                <a:cs typeface="Calibri"/>
              </a:rPr>
              <a:t>med </a:t>
            </a:r>
            <a:r>
              <a:rPr dirty="0" sz="2800" spc="-50">
                <a:latin typeface="Calibri"/>
                <a:cs typeface="Calibri"/>
              </a:rPr>
              <a:t>”</a:t>
            </a:r>
            <a:r>
              <a:rPr dirty="0" sz="2800" spc="-50">
                <a:solidFill>
                  <a:srgbClr val="0000FF"/>
                </a:solidFill>
                <a:latin typeface="Calibri"/>
                <a:cs typeface="Calibri"/>
              </a:rPr>
              <a:t>en</a:t>
            </a:r>
            <a:r>
              <a:rPr dirty="0" sz="2800" spc="-85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sz="2800">
                <a:solidFill>
                  <a:srgbClr val="0000FF"/>
                </a:solidFill>
                <a:latin typeface="Calibri"/>
                <a:cs typeface="Calibri"/>
              </a:rPr>
              <a:t>eller</a:t>
            </a:r>
            <a:r>
              <a:rPr dirty="0" sz="2800" spc="-70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sz="2800">
                <a:solidFill>
                  <a:srgbClr val="0000FF"/>
                </a:solidFill>
                <a:latin typeface="Calibri"/>
                <a:cs typeface="Calibri"/>
              </a:rPr>
              <a:t>flera</a:t>
            </a:r>
            <a:r>
              <a:rPr dirty="0" sz="2800" spc="-70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sz="2800">
                <a:solidFill>
                  <a:srgbClr val="0000FF"/>
                </a:solidFill>
                <a:latin typeface="Calibri"/>
                <a:cs typeface="Calibri"/>
              </a:rPr>
              <a:t>fullmäktige</a:t>
            </a:r>
            <a:r>
              <a:rPr dirty="0" sz="2800" spc="-70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sz="2800">
                <a:solidFill>
                  <a:srgbClr val="0000FF"/>
                </a:solidFill>
                <a:latin typeface="Calibri"/>
                <a:cs typeface="Calibri"/>
              </a:rPr>
              <a:t>och</a:t>
            </a:r>
            <a:r>
              <a:rPr dirty="0" sz="2800" spc="-70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sz="2800" spc="-10">
                <a:solidFill>
                  <a:srgbClr val="0000FF"/>
                </a:solidFill>
                <a:latin typeface="Calibri"/>
                <a:cs typeface="Calibri"/>
              </a:rPr>
              <a:t>fullmäktigesuppleanter</a:t>
            </a:r>
            <a:r>
              <a:rPr dirty="0" sz="2800" spc="-10">
                <a:latin typeface="Calibri"/>
                <a:cs typeface="Calibri"/>
              </a:rPr>
              <a:t>”</a:t>
            </a:r>
            <a:endParaRPr sz="2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400"/>
              </a:spcBef>
            </a:pPr>
            <a:r>
              <a:rPr dirty="0" sz="2800">
                <a:latin typeface="Calibri"/>
                <a:cs typeface="Calibri"/>
              </a:rPr>
              <a:t>på</a:t>
            </a:r>
            <a:r>
              <a:rPr dirty="0" sz="2800" spc="-55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de</a:t>
            </a:r>
            <a:r>
              <a:rPr dirty="0" sz="2800" spc="-45">
                <a:latin typeface="Calibri"/>
                <a:cs typeface="Calibri"/>
              </a:rPr>
              <a:t> </a:t>
            </a:r>
            <a:r>
              <a:rPr dirty="0" sz="2800" b="1">
                <a:latin typeface="Calibri"/>
                <a:cs typeface="Calibri"/>
              </a:rPr>
              <a:t>sju</a:t>
            </a:r>
            <a:r>
              <a:rPr dirty="0" sz="2800" spc="-40" b="1">
                <a:latin typeface="Calibri"/>
                <a:cs typeface="Calibri"/>
              </a:rPr>
              <a:t> </a:t>
            </a:r>
            <a:r>
              <a:rPr dirty="0" sz="2800" b="1">
                <a:latin typeface="Calibri"/>
                <a:cs typeface="Calibri"/>
              </a:rPr>
              <a:t>ställen</a:t>
            </a:r>
            <a:r>
              <a:rPr dirty="0" sz="2800" spc="-50" b="1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i</a:t>
            </a:r>
            <a:r>
              <a:rPr dirty="0" sz="2800" spc="-45">
                <a:latin typeface="Calibri"/>
                <a:cs typeface="Calibri"/>
              </a:rPr>
              <a:t> </a:t>
            </a:r>
            <a:r>
              <a:rPr dirty="0" sz="2800" spc="-20">
                <a:latin typeface="Calibri"/>
                <a:cs typeface="Calibri"/>
              </a:rPr>
              <a:t>stadgetexten</a:t>
            </a:r>
            <a:r>
              <a:rPr dirty="0" sz="2800" spc="-55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där</a:t>
            </a:r>
            <a:r>
              <a:rPr dirty="0" sz="2800" spc="-50">
                <a:latin typeface="Calibri"/>
                <a:cs typeface="Calibri"/>
              </a:rPr>
              <a:t> </a:t>
            </a:r>
            <a:r>
              <a:rPr dirty="0" sz="2800" spc="-25">
                <a:latin typeface="Calibri"/>
                <a:cs typeface="Calibri"/>
              </a:rPr>
              <a:t>uttrycket</a:t>
            </a:r>
            <a:r>
              <a:rPr dirty="0" sz="2800" spc="-50">
                <a:latin typeface="Calibri"/>
                <a:cs typeface="Calibri"/>
              </a:rPr>
              <a:t> </a:t>
            </a:r>
            <a:r>
              <a:rPr dirty="0" sz="2800" spc="-10">
                <a:latin typeface="Calibri"/>
                <a:cs typeface="Calibri"/>
              </a:rPr>
              <a:t>förekommer.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612648" y="2077542"/>
            <a:ext cx="1247140" cy="317500"/>
          </a:xfrm>
          <a:custGeom>
            <a:avLst/>
            <a:gdLst/>
            <a:ahLst/>
            <a:cxnLst/>
            <a:rect l="l" t="t" r="r" b="b"/>
            <a:pathLst>
              <a:path w="1247139" h="317500">
                <a:moveTo>
                  <a:pt x="1246936" y="0"/>
                </a:moveTo>
                <a:lnTo>
                  <a:pt x="0" y="0"/>
                </a:lnTo>
                <a:lnTo>
                  <a:pt x="0" y="317296"/>
                </a:lnTo>
                <a:lnTo>
                  <a:pt x="1246936" y="317296"/>
                </a:lnTo>
                <a:lnTo>
                  <a:pt x="1246936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 descr=""/>
          <p:cNvSpPr/>
          <p:nvPr/>
        </p:nvSpPr>
        <p:spPr>
          <a:xfrm>
            <a:off x="5436996" y="2077542"/>
            <a:ext cx="1245235" cy="316230"/>
          </a:xfrm>
          <a:custGeom>
            <a:avLst/>
            <a:gdLst/>
            <a:ahLst/>
            <a:cxnLst/>
            <a:rect l="l" t="t" r="r" b="b"/>
            <a:pathLst>
              <a:path w="1245234" h="316230">
                <a:moveTo>
                  <a:pt x="1245107" y="0"/>
                </a:moveTo>
                <a:lnTo>
                  <a:pt x="0" y="0"/>
                </a:lnTo>
                <a:lnTo>
                  <a:pt x="0" y="315772"/>
                </a:lnTo>
                <a:lnTo>
                  <a:pt x="1245107" y="315772"/>
                </a:lnTo>
                <a:lnTo>
                  <a:pt x="1245107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 descr=""/>
          <p:cNvSpPr/>
          <p:nvPr/>
        </p:nvSpPr>
        <p:spPr>
          <a:xfrm>
            <a:off x="5436996" y="3342767"/>
            <a:ext cx="1789430" cy="317500"/>
          </a:xfrm>
          <a:custGeom>
            <a:avLst/>
            <a:gdLst/>
            <a:ahLst/>
            <a:cxnLst/>
            <a:rect l="l" t="t" r="r" b="b"/>
            <a:pathLst>
              <a:path w="1789429" h="317500">
                <a:moveTo>
                  <a:pt x="1789429" y="0"/>
                </a:moveTo>
                <a:lnTo>
                  <a:pt x="0" y="0"/>
                </a:lnTo>
                <a:lnTo>
                  <a:pt x="0" y="316991"/>
                </a:lnTo>
                <a:lnTo>
                  <a:pt x="1789429" y="316991"/>
                </a:lnTo>
                <a:lnTo>
                  <a:pt x="1789429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graphicFrame>
        <p:nvGraphicFramePr>
          <p:cNvPr id="5" name="object 5" descr=""/>
          <p:cNvGraphicFramePr>
            <a:graphicFrameLocks noGrp="1"/>
          </p:cNvGraphicFramePr>
          <p:nvPr/>
        </p:nvGraphicFramePr>
        <p:xfrm>
          <a:off x="541019" y="541019"/>
          <a:ext cx="9733915" cy="65354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826000"/>
                <a:gridCol w="4826000"/>
              </a:tblGrid>
              <a:tr h="480059">
                <a:tc>
                  <a:txBody>
                    <a:bodyPr/>
                    <a:lstStyle/>
                    <a:p>
                      <a:pPr marL="67945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dirty="0" sz="2400" b="1" i="1">
                          <a:solidFill>
                            <a:srgbClr val="528135"/>
                          </a:solidFill>
                          <a:latin typeface="Calibri"/>
                          <a:cs typeface="Calibri"/>
                        </a:rPr>
                        <a:t>Nuvarande</a:t>
                      </a:r>
                      <a:r>
                        <a:rPr dirty="0" sz="2400" spc="-35" b="1" i="1">
                          <a:solidFill>
                            <a:srgbClr val="528135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spc="-10" b="1" i="1">
                          <a:solidFill>
                            <a:srgbClr val="528135"/>
                          </a:solidFill>
                          <a:latin typeface="Calibri"/>
                          <a:cs typeface="Calibri"/>
                        </a:rPr>
                        <a:t>stadgar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B="0" marT="3937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675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dirty="0" sz="2400" b="1" i="1">
                          <a:solidFill>
                            <a:srgbClr val="528135"/>
                          </a:solidFill>
                          <a:latin typeface="Calibri"/>
                          <a:cs typeface="Calibri"/>
                        </a:rPr>
                        <a:t>Styrelsens</a:t>
                      </a:r>
                      <a:r>
                        <a:rPr dirty="0" sz="2400" spc="-95" b="1" i="1">
                          <a:solidFill>
                            <a:srgbClr val="528135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spc="-10" b="1" i="1">
                          <a:solidFill>
                            <a:srgbClr val="528135"/>
                          </a:solidFill>
                          <a:latin typeface="Calibri"/>
                          <a:cs typeface="Calibri"/>
                        </a:rPr>
                        <a:t>förslag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B="0" marT="3937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055360">
                <a:tc>
                  <a:txBody>
                    <a:bodyPr/>
                    <a:lstStyle/>
                    <a:p>
                      <a:pPr marL="67945" marR="135890">
                        <a:lnSpc>
                          <a:spcPct val="91100"/>
                        </a:lnSpc>
                        <a:spcBef>
                          <a:spcPts val="220"/>
                        </a:spcBef>
                      </a:pPr>
                      <a:r>
                        <a:rPr dirty="0" sz="2400" b="1" i="1">
                          <a:latin typeface="Calibri"/>
                          <a:cs typeface="Calibri"/>
                        </a:rPr>
                        <a:t>§</a:t>
                      </a:r>
                      <a:r>
                        <a:rPr dirty="0" sz="2400" spc="-80" b="1" i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b="1" i="1">
                          <a:latin typeface="Calibri"/>
                          <a:cs typeface="Calibri"/>
                        </a:rPr>
                        <a:t>2</a:t>
                      </a:r>
                      <a:r>
                        <a:rPr dirty="0" sz="2400" spc="-75" b="1" i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spc="-10" b="1" i="1">
                          <a:latin typeface="Calibri"/>
                          <a:cs typeface="Calibri"/>
                        </a:rPr>
                        <a:t>Ändamål</a:t>
                      </a:r>
                      <a:r>
                        <a:rPr dirty="0" sz="2400" spc="-65" b="1" i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b="1" i="1">
                          <a:latin typeface="Calibri"/>
                          <a:cs typeface="Calibri"/>
                        </a:rPr>
                        <a:t>och</a:t>
                      </a:r>
                      <a:r>
                        <a:rPr dirty="0" sz="2400" spc="-75" b="1" i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spc="-10" b="1" i="1">
                          <a:latin typeface="Calibri"/>
                          <a:cs typeface="Calibri"/>
                        </a:rPr>
                        <a:t>verksamhet</a:t>
                      </a:r>
                      <a:r>
                        <a:rPr dirty="0" sz="2400" spc="-10" b="1" i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spc="-35">
                          <a:latin typeface="Calibri"/>
                          <a:cs typeface="Calibri"/>
                        </a:rPr>
                        <a:t>Föreningen</a:t>
                      </a:r>
                      <a:r>
                        <a:rPr dirty="0" sz="2400" spc="-10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>
                          <a:latin typeface="Calibri"/>
                          <a:cs typeface="Calibri"/>
                        </a:rPr>
                        <a:t>har</a:t>
                      </a:r>
                      <a:r>
                        <a:rPr dirty="0" sz="2400" spc="-9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>
                          <a:latin typeface="Calibri"/>
                          <a:cs typeface="Calibri"/>
                        </a:rPr>
                        <a:t>till</a:t>
                      </a:r>
                      <a:r>
                        <a:rPr dirty="0" sz="2400" spc="-9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spc="-20" b="1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ändamål</a:t>
                      </a:r>
                      <a:r>
                        <a:rPr dirty="0" sz="2400" spc="-100" b="1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spc="-10">
                          <a:latin typeface="Calibri"/>
                          <a:cs typeface="Calibri"/>
                        </a:rPr>
                        <a:t>att</a:t>
                      </a:r>
                      <a:r>
                        <a:rPr dirty="0" sz="2400" spc="-9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spc="-10">
                          <a:latin typeface="Calibri"/>
                          <a:cs typeface="Calibri"/>
                        </a:rPr>
                        <a:t>främja </a:t>
                      </a:r>
                      <a:r>
                        <a:rPr dirty="0" sz="2400" spc="-30">
                          <a:latin typeface="Calibri"/>
                          <a:cs typeface="Calibri"/>
                        </a:rPr>
                        <a:t>medlemmarnas</a:t>
                      </a:r>
                      <a:r>
                        <a:rPr dirty="0" sz="2400" spc="-35">
                          <a:latin typeface="Calibri"/>
                          <a:cs typeface="Calibri"/>
                        </a:rPr>
                        <a:t> ekonomiska</a:t>
                      </a:r>
                      <a:r>
                        <a:rPr dirty="0" sz="2400" spc="-4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spc="-10">
                          <a:latin typeface="Calibri"/>
                          <a:cs typeface="Calibri"/>
                        </a:rPr>
                        <a:t>intressen </a:t>
                      </a:r>
                      <a:r>
                        <a:rPr dirty="0" sz="2400" spc="-20">
                          <a:latin typeface="Calibri"/>
                          <a:cs typeface="Calibri"/>
                        </a:rPr>
                        <a:t>genom</a:t>
                      </a:r>
                      <a:r>
                        <a:rPr dirty="0" sz="2400" spc="-8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spc="-25">
                          <a:latin typeface="Calibri"/>
                          <a:cs typeface="Calibri"/>
                        </a:rPr>
                        <a:t>att</a:t>
                      </a:r>
                      <a:endParaRPr sz="2400">
                        <a:latin typeface="Calibri"/>
                        <a:cs typeface="Calibri"/>
                      </a:endParaRPr>
                    </a:p>
                    <a:p>
                      <a:pPr marL="67945" marR="171450" indent="488950">
                        <a:lnSpc>
                          <a:spcPts val="2500"/>
                        </a:lnSpc>
                        <a:spcBef>
                          <a:spcPts val="400"/>
                        </a:spcBef>
                        <a:buAutoNum type="arabicPeriod"/>
                        <a:tabLst>
                          <a:tab pos="556895" algn="l"/>
                        </a:tabLst>
                      </a:pPr>
                      <a:r>
                        <a:rPr dirty="0" sz="2400" spc="-35">
                          <a:latin typeface="Calibri"/>
                          <a:cs typeface="Calibri"/>
                        </a:rPr>
                        <a:t>förvärva</a:t>
                      </a:r>
                      <a:r>
                        <a:rPr dirty="0" sz="2400" spc="-8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spc="-40">
                          <a:latin typeface="Calibri"/>
                          <a:cs typeface="Calibri"/>
                        </a:rPr>
                        <a:t>äganderätt</a:t>
                      </a:r>
                      <a:r>
                        <a:rPr dirty="0" sz="2400" spc="-7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spc="-10">
                          <a:latin typeface="Calibri"/>
                          <a:cs typeface="Calibri"/>
                        </a:rPr>
                        <a:t>eller</a:t>
                      </a:r>
                      <a:r>
                        <a:rPr dirty="0" sz="2400" spc="-9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spc="-10">
                          <a:latin typeface="Calibri"/>
                          <a:cs typeface="Calibri"/>
                        </a:rPr>
                        <a:t>tomträtt </a:t>
                      </a:r>
                      <a:r>
                        <a:rPr dirty="0" sz="2400">
                          <a:latin typeface="Calibri"/>
                          <a:cs typeface="Calibri"/>
                        </a:rPr>
                        <a:t>till</a:t>
                      </a:r>
                      <a:r>
                        <a:rPr dirty="0" sz="2400" spc="-10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spc="-10">
                          <a:latin typeface="Calibri"/>
                          <a:cs typeface="Calibri"/>
                        </a:rPr>
                        <a:t>mark</a:t>
                      </a:r>
                      <a:r>
                        <a:rPr dirty="0" sz="2400" spc="-10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spc="-10">
                          <a:latin typeface="Calibri"/>
                          <a:cs typeface="Calibri"/>
                        </a:rPr>
                        <a:t>för</a:t>
                      </a:r>
                      <a:r>
                        <a:rPr dirty="0" sz="2400" spc="-10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spc="-30">
                          <a:latin typeface="Calibri"/>
                          <a:cs typeface="Calibri"/>
                        </a:rPr>
                        <a:t>bebyggelse</a:t>
                      </a:r>
                      <a:r>
                        <a:rPr dirty="0" sz="2400" spc="-9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>
                          <a:latin typeface="Calibri"/>
                          <a:cs typeface="Calibri"/>
                        </a:rPr>
                        <a:t>och</a:t>
                      </a:r>
                      <a:r>
                        <a:rPr dirty="0" sz="2400" spc="-10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spc="-20">
                          <a:latin typeface="Calibri"/>
                          <a:cs typeface="Calibri"/>
                        </a:rPr>
                        <a:t>till </a:t>
                      </a:r>
                      <a:r>
                        <a:rPr dirty="0" sz="2400" spc="-30">
                          <a:latin typeface="Calibri"/>
                          <a:cs typeface="Calibri"/>
                        </a:rPr>
                        <a:t>bebyggda</a:t>
                      </a:r>
                      <a:r>
                        <a:rPr dirty="0" sz="2400" spc="-7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spc="-10">
                          <a:latin typeface="Calibri"/>
                          <a:cs typeface="Calibri"/>
                        </a:rPr>
                        <a:t>fastigheter,</a:t>
                      </a:r>
                      <a:endParaRPr sz="2400">
                        <a:latin typeface="Calibri"/>
                        <a:cs typeface="Calibri"/>
                      </a:endParaRPr>
                    </a:p>
                    <a:p>
                      <a:pPr marL="67945" marR="174625" indent="488950">
                        <a:lnSpc>
                          <a:spcPct val="86600"/>
                        </a:lnSpc>
                        <a:spcBef>
                          <a:spcPts val="360"/>
                        </a:spcBef>
                        <a:buAutoNum type="arabicPeriod"/>
                        <a:tabLst>
                          <a:tab pos="556895" algn="l"/>
                        </a:tabLst>
                      </a:pPr>
                      <a:r>
                        <a:rPr dirty="0" sz="2400" spc="-25">
                          <a:latin typeface="Calibri"/>
                          <a:cs typeface="Calibri"/>
                        </a:rPr>
                        <a:t>bedriva</a:t>
                      </a:r>
                      <a:r>
                        <a:rPr dirty="0" sz="2400" spc="-7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spc="-35">
                          <a:latin typeface="Calibri"/>
                          <a:cs typeface="Calibri"/>
                        </a:rPr>
                        <a:t>byggnadsverksamhet</a:t>
                      </a:r>
                      <a:r>
                        <a:rPr dirty="0" sz="2400" spc="-7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spc="-25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för </a:t>
                      </a:r>
                      <a:r>
                        <a:rPr dirty="0" sz="2400" spc="-2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att</a:t>
                      </a:r>
                      <a:r>
                        <a:rPr dirty="0" sz="2400" spc="-75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i</a:t>
                      </a:r>
                      <a:r>
                        <a:rPr dirty="0" sz="2400" spc="-75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spc="-5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första</a:t>
                      </a:r>
                      <a:r>
                        <a:rPr dirty="0" sz="2400" spc="-75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spc="-1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hand</a:t>
                      </a:r>
                      <a:r>
                        <a:rPr dirty="0" sz="2400" spc="-75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spc="-3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upplåta</a:t>
                      </a:r>
                      <a:r>
                        <a:rPr dirty="0" sz="2400" spc="-6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spc="-1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bostads- </a:t>
                      </a:r>
                      <a:r>
                        <a:rPr dirty="0" sz="2400" spc="-35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lägenheter</a:t>
                      </a:r>
                      <a:r>
                        <a:rPr dirty="0" sz="2400" spc="-65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med</a:t>
                      </a:r>
                      <a:r>
                        <a:rPr dirty="0" sz="2400" spc="-75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spc="-4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kooperativ</a:t>
                      </a:r>
                      <a:r>
                        <a:rPr dirty="0" sz="2400" spc="-65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spc="-1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hyresrätt </a:t>
                      </a:r>
                      <a:r>
                        <a:rPr dirty="0" sz="2400" spc="-2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för</a:t>
                      </a:r>
                      <a:r>
                        <a:rPr dirty="0" sz="2400" spc="-8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spc="-3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permanent</a:t>
                      </a:r>
                      <a:r>
                        <a:rPr dirty="0" sz="2400" spc="-85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spc="-2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boende</a:t>
                      </a:r>
                      <a:r>
                        <a:rPr dirty="0" sz="2400" spc="-75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åt</a:t>
                      </a:r>
                      <a:r>
                        <a:rPr dirty="0" sz="2400" spc="-85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spc="-2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föreningens </a:t>
                      </a:r>
                      <a:r>
                        <a:rPr dirty="0" sz="2400" spc="-1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medlemmar</a:t>
                      </a:r>
                      <a:r>
                        <a:rPr dirty="0" sz="2400" spc="-10">
                          <a:latin typeface="Calibri"/>
                          <a:cs typeface="Calibri"/>
                        </a:rPr>
                        <a:t>,</a:t>
                      </a:r>
                      <a:endParaRPr sz="2400">
                        <a:latin typeface="Calibri"/>
                        <a:cs typeface="Calibri"/>
                      </a:endParaRPr>
                    </a:p>
                    <a:p>
                      <a:pPr marL="67945" marR="1024890" indent="488950">
                        <a:lnSpc>
                          <a:spcPts val="2500"/>
                        </a:lnSpc>
                        <a:spcBef>
                          <a:spcPts val="400"/>
                        </a:spcBef>
                        <a:buAutoNum type="arabicPeriod"/>
                        <a:tabLst>
                          <a:tab pos="556895" algn="l"/>
                        </a:tabLst>
                      </a:pPr>
                      <a:r>
                        <a:rPr dirty="0" sz="2400" spc="-35">
                          <a:latin typeface="Calibri"/>
                          <a:cs typeface="Calibri"/>
                        </a:rPr>
                        <a:t>förvalta</a:t>
                      </a:r>
                      <a:r>
                        <a:rPr dirty="0" sz="2400" spc="-8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spc="-10">
                          <a:latin typeface="Calibri"/>
                          <a:cs typeface="Calibri"/>
                        </a:rPr>
                        <a:t>mark</a:t>
                      </a:r>
                      <a:r>
                        <a:rPr dirty="0" sz="2400" spc="-8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>
                          <a:latin typeface="Calibri"/>
                          <a:cs typeface="Calibri"/>
                        </a:rPr>
                        <a:t>och</a:t>
                      </a:r>
                      <a:r>
                        <a:rPr dirty="0" sz="2400" spc="-8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spc="-10">
                          <a:latin typeface="Calibri"/>
                          <a:cs typeface="Calibri"/>
                        </a:rPr>
                        <a:t>byggnad </a:t>
                      </a:r>
                      <a:r>
                        <a:rPr dirty="0" sz="2400" spc="-40">
                          <a:latin typeface="Calibri"/>
                          <a:cs typeface="Calibri"/>
                        </a:rPr>
                        <a:t>varöver</a:t>
                      </a:r>
                      <a:r>
                        <a:rPr dirty="0" sz="2400" spc="-7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spc="-35">
                          <a:latin typeface="Calibri"/>
                          <a:cs typeface="Calibri"/>
                        </a:rPr>
                        <a:t>föreningen</a:t>
                      </a:r>
                      <a:r>
                        <a:rPr dirty="0" sz="2400" spc="-7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spc="-35">
                          <a:latin typeface="Calibri"/>
                          <a:cs typeface="Calibri"/>
                        </a:rPr>
                        <a:t>disponerar,</a:t>
                      </a:r>
                      <a:endParaRPr sz="2400">
                        <a:latin typeface="Calibri"/>
                        <a:cs typeface="Calibri"/>
                      </a:endParaRPr>
                    </a:p>
                    <a:p>
                      <a:pPr algn="just" marL="67945" marR="634365" indent="488950">
                        <a:lnSpc>
                          <a:spcPct val="86500"/>
                        </a:lnSpc>
                        <a:spcBef>
                          <a:spcPts val="380"/>
                        </a:spcBef>
                        <a:buAutoNum type="arabicPeriod"/>
                        <a:tabLst>
                          <a:tab pos="556895" algn="l"/>
                        </a:tabLst>
                      </a:pPr>
                      <a:r>
                        <a:rPr dirty="0" sz="2400">
                          <a:latin typeface="Calibri"/>
                          <a:cs typeface="Calibri"/>
                        </a:rPr>
                        <a:t>i</a:t>
                      </a:r>
                      <a:r>
                        <a:rPr dirty="0" sz="2400" spc="-8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spc="-20">
                          <a:latin typeface="Calibri"/>
                          <a:cs typeface="Calibri"/>
                        </a:rPr>
                        <a:t>samband</a:t>
                      </a:r>
                      <a:r>
                        <a:rPr dirty="0" sz="2400" spc="-8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>
                          <a:latin typeface="Calibri"/>
                          <a:cs typeface="Calibri"/>
                        </a:rPr>
                        <a:t>med</a:t>
                      </a:r>
                      <a:r>
                        <a:rPr dirty="0" sz="2400" spc="-8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spc="-35">
                          <a:latin typeface="Calibri"/>
                          <a:cs typeface="Calibri"/>
                        </a:rPr>
                        <a:t>uthyrande</a:t>
                      </a:r>
                      <a:r>
                        <a:rPr dirty="0" sz="2400" spc="-7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spc="-25">
                          <a:latin typeface="Calibri"/>
                          <a:cs typeface="Calibri"/>
                        </a:rPr>
                        <a:t>av </a:t>
                      </a:r>
                      <a:r>
                        <a:rPr dirty="0" sz="2400" spc="-35">
                          <a:latin typeface="Calibri"/>
                          <a:cs typeface="Calibri"/>
                        </a:rPr>
                        <a:t>bostadslägenhet</a:t>
                      </a:r>
                      <a:r>
                        <a:rPr dirty="0" sz="2400" spc="-6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spc="-20">
                          <a:latin typeface="Calibri"/>
                          <a:cs typeface="Calibri"/>
                        </a:rPr>
                        <a:t>teckna</a:t>
                      </a:r>
                      <a:r>
                        <a:rPr dirty="0" sz="2400" spc="-4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spc="-10">
                          <a:latin typeface="Calibri"/>
                          <a:cs typeface="Calibri"/>
                        </a:rPr>
                        <a:t>kollektiv </a:t>
                      </a:r>
                      <a:r>
                        <a:rPr dirty="0" sz="2400" spc="-35">
                          <a:latin typeface="Calibri"/>
                          <a:cs typeface="Calibri"/>
                        </a:rPr>
                        <a:t>hemförsäkring</a:t>
                      </a:r>
                      <a:r>
                        <a:rPr dirty="0" sz="2400" spc="-7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spc="-10">
                          <a:latin typeface="Calibri"/>
                          <a:cs typeface="Calibri"/>
                        </a:rPr>
                        <a:t>för</a:t>
                      </a:r>
                      <a:r>
                        <a:rPr dirty="0" sz="2400" spc="-7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spc="-40">
                          <a:latin typeface="Calibri"/>
                          <a:cs typeface="Calibri"/>
                        </a:rPr>
                        <a:t>hyresgäst,</a:t>
                      </a:r>
                      <a:r>
                        <a:rPr dirty="0" sz="2400" spc="-7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spc="-20">
                          <a:latin typeface="Calibri"/>
                          <a:cs typeface="Calibri"/>
                        </a:rPr>
                        <a:t>samt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B="0" marT="2794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675" marR="193040">
                        <a:lnSpc>
                          <a:spcPct val="93300"/>
                        </a:lnSpc>
                        <a:spcBef>
                          <a:spcPts val="155"/>
                        </a:spcBef>
                      </a:pPr>
                      <a:r>
                        <a:rPr dirty="0" sz="2400" b="1" i="1">
                          <a:latin typeface="Calibri"/>
                          <a:cs typeface="Calibri"/>
                        </a:rPr>
                        <a:t>§</a:t>
                      </a:r>
                      <a:r>
                        <a:rPr dirty="0" sz="2400" spc="-85" b="1" i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b="1" i="1">
                          <a:latin typeface="Calibri"/>
                          <a:cs typeface="Calibri"/>
                        </a:rPr>
                        <a:t>1.3</a:t>
                      </a:r>
                      <a:r>
                        <a:rPr dirty="0" sz="2400" spc="-80" b="1" i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spc="-20" b="1" i="1">
                          <a:latin typeface="Calibri"/>
                          <a:cs typeface="Calibri"/>
                        </a:rPr>
                        <a:t>Syfte</a:t>
                      </a:r>
                      <a:r>
                        <a:rPr dirty="0" sz="2400" spc="-85" b="1" i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b="1" i="1">
                          <a:latin typeface="Calibri"/>
                          <a:cs typeface="Calibri"/>
                        </a:rPr>
                        <a:t>och</a:t>
                      </a:r>
                      <a:r>
                        <a:rPr dirty="0" sz="2400" spc="-80" b="1" i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spc="-10" b="1" i="1">
                          <a:latin typeface="Calibri"/>
                          <a:cs typeface="Calibri"/>
                        </a:rPr>
                        <a:t>verksamhet</a:t>
                      </a:r>
                      <a:r>
                        <a:rPr dirty="0" sz="2400" spc="-10" b="1" i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spc="-35">
                          <a:latin typeface="Calibri"/>
                          <a:cs typeface="Calibri"/>
                        </a:rPr>
                        <a:t>Föreningens</a:t>
                      </a:r>
                      <a:r>
                        <a:rPr dirty="0" sz="2400" spc="-7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spc="-30" b="1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syfte</a:t>
                      </a:r>
                      <a:r>
                        <a:rPr dirty="0" sz="2400" spc="-75" b="1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>
                          <a:latin typeface="Calibri"/>
                          <a:cs typeface="Calibri"/>
                        </a:rPr>
                        <a:t>är</a:t>
                      </a:r>
                      <a:r>
                        <a:rPr dirty="0" sz="2400" spc="-7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spc="-20">
                          <a:latin typeface="Calibri"/>
                          <a:cs typeface="Calibri"/>
                        </a:rPr>
                        <a:t>att</a:t>
                      </a:r>
                      <a:r>
                        <a:rPr dirty="0" sz="2400" spc="-7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spc="-30">
                          <a:latin typeface="Calibri"/>
                          <a:cs typeface="Calibri"/>
                        </a:rPr>
                        <a:t>främja</a:t>
                      </a:r>
                      <a:r>
                        <a:rPr dirty="0" sz="2400" spc="-9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spc="-20">
                          <a:latin typeface="Calibri"/>
                          <a:cs typeface="Calibri"/>
                        </a:rPr>
                        <a:t>med- </a:t>
                      </a:r>
                      <a:r>
                        <a:rPr dirty="0" sz="2400" spc="-25">
                          <a:latin typeface="Calibri"/>
                          <a:cs typeface="Calibri"/>
                        </a:rPr>
                        <a:t>lemmarnas</a:t>
                      </a:r>
                      <a:r>
                        <a:rPr dirty="0" sz="2400" spc="-6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spc="-35">
                          <a:latin typeface="Calibri"/>
                          <a:cs typeface="Calibri"/>
                        </a:rPr>
                        <a:t>ekonomiska</a:t>
                      </a:r>
                      <a:r>
                        <a:rPr dirty="0" sz="2400" spc="-4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spc="-10">
                          <a:latin typeface="Calibri"/>
                          <a:cs typeface="Calibri"/>
                        </a:rPr>
                        <a:t>intressen</a:t>
                      </a:r>
                      <a:endParaRPr sz="2400">
                        <a:latin typeface="Calibri"/>
                        <a:cs typeface="Calibri"/>
                      </a:endParaRPr>
                    </a:p>
                    <a:p>
                      <a:pPr marL="66675">
                        <a:lnSpc>
                          <a:spcPts val="2295"/>
                        </a:lnSpc>
                      </a:pPr>
                      <a:r>
                        <a:rPr dirty="0" sz="2400" spc="-20">
                          <a:latin typeface="Calibri"/>
                          <a:cs typeface="Calibri"/>
                        </a:rPr>
                        <a:t>genom</a:t>
                      </a:r>
                      <a:r>
                        <a:rPr dirty="0" sz="2400" spc="-9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spc="-10">
                          <a:latin typeface="Calibri"/>
                          <a:cs typeface="Calibri"/>
                        </a:rPr>
                        <a:t>att</a:t>
                      </a:r>
                      <a:r>
                        <a:rPr dirty="0" sz="2400" spc="-9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spc="-30">
                          <a:latin typeface="Calibri"/>
                          <a:cs typeface="Calibri"/>
                        </a:rPr>
                        <a:t>upplåta</a:t>
                      </a:r>
                      <a:r>
                        <a:rPr dirty="0" sz="2400" spc="-9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spc="-10">
                          <a:latin typeface="Calibri"/>
                          <a:cs typeface="Calibri"/>
                        </a:rPr>
                        <a:t>bostadslägenheter</a:t>
                      </a:r>
                      <a:endParaRPr sz="2400">
                        <a:latin typeface="Calibri"/>
                        <a:cs typeface="Calibri"/>
                      </a:endParaRPr>
                    </a:p>
                    <a:p>
                      <a:pPr marL="66675" marR="169545">
                        <a:lnSpc>
                          <a:spcPct val="86500"/>
                        </a:lnSpc>
                        <a:spcBef>
                          <a:spcPts val="200"/>
                        </a:spcBef>
                      </a:pPr>
                      <a:r>
                        <a:rPr dirty="0" sz="2400">
                          <a:latin typeface="Calibri"/>
                          <a:cs typeface="Calibri"/>
                        </a:rPr>
                        <a:t>med</a:t>
                      </a:r>
                      <a:r>
                        <a:rPr dirty="0" sz="2400" spc="-8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spc="-40">
                          <a:latin typeface="Calibri"/>
                          <a:cs typeface="Calibri"/>
                        </a:rPr>
                        <a:t>kooperativ</a:t>
                      </a:r>
                      <a:r>
                        <a:rPr dirty="0" sz="2400" spc="-7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spc="-45">
                          <a:latin typeface="Calibri"/>
                          <a:cs typeface="Calibri"/>
                        </a:rPr>
                        <a:t>hyresrätt</a:t>
                      </a:r>
                      <a:r>
                        <a:rPr dirty="0" sz="2400" spc="-8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spc="-25">
                          <a:latin typeface="Calibri"/>
                          <a:cs typeface="Calibri"/>
                        </a:rPr>
                        <a:t>för </a:t>
                      </a:r>
                      <a:r>
                        <a:rPr dirty="0" sz="2400" spc="-30">
                          <a:latin typeface="Calibri"/>
                          <a:cs typeface="Calibri"/>
                        </a:rPr>
                        <a:t>permanent</a:t>
                      </a:r>
                      <a:r>
                        <a:rPr dirty="0" sz="2400" spc="-8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spc="-20">
                          <a:latin typeface="Calibri"/>
                          <a:cs typeface="Calibri"/>
                        </a:rPr>
                        <a:t>boende</a:t>
                      </a:r>
                      <a:r>
                        <a:rPr dirty="0" sz="2400" spc="-7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>
                          <a:latin typeface="Calibri"/>
                          <a:cs typeface="Calibri"/>
                        </a:rPr>
                        <a:t>åt</a:t>
                      </a:r>
                      <a:r>
                        <a:rPr dirty="0" sz="2400" spc="-8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spc="-10">
                          <a:latin typeface="Calibri"/>
                          <a:cs typeface="Calibri"/>
                        </a:rPr>
                        <a:t>föreningens </a:t>
                      </a:r>
                      <a:r>
                        <a:rPr dirty="0" sz="2400" spc="-50">
                          <a:latin typeface="Calibri"/>
                          <a:cs typeface="Calibri"/>
                        </a:rPr>
                        <a:t>medlemmar.</a:t>
                      </a:r>
                      <a:r>
                        <a:rPr dirty="0" sz="2400" spc="-4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spc="-35">
                          <a:latin typeface="Calibri"/>
                          <a:cs typeface="Calibri"/>
                        </a:rPr>
                        <a:t>Föreningens</a:t>
                      </a:r>
                      <a:r>
                        <a:rPr dirty="0" sz="2400" spc="-4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spc="-10">
                          <a:latin typeface="Calibri"/>
                          <a:cs typeface="Calibri"/>
                        </a:rPr>
                        <a:t>verksamhet ska</a:t>
                      </a:r>
                      <a:r>
                        <a:rPr dirty="0" sz="2400" spc="-9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spc="-30">
                          <a:latin typeface="Calibri"/>
                          <a:cs typeface="Calibri"/>
                        </a:rPr>
                        <a:t>därför</a:t>
                      </a:r>
                      <a:r>
                        <a:rPr dirty="0" sz="2400" spc="-9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spc="-35">
                          <a:latin typeface="Calibri"/>
                          <a:cs typeface="Calibri"/>
                        </a:rPr>
                        <a:t>vara</a:t>
                      </a:r>
                      <a:r>
                        <a:rPr dirty="0" sz="2400" spc="-10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spc="-20">
                          <a:latin typeface="Calibri"/>
                          <a:cs typeface="Calibri"/>
                        </a:rPr>
                        <a:t>att:</a:t>
                      </a:r>
                      <a:endParaRPr sz="2400">
                        <a:latin typeface="Calibri"/>
                        <a:cs typeface="Calibri"/>
                      </a:endParaRPr>
                    </a:p>
                    <a:p>
                      <a:pPr marL="66675" marR="172720" indent="488950">
                        <a:lnSpc>
                          <a:spcPts val="2500"/>
                        </a:lnSpc>
                        <a:spcBef>
                          <a:spcPts val="400"/>
                        </a:spcBef>
                        <a:buAutoNum type="arabicPeriod"/>
                        <a:tabLst>
                          <a:tab pos="555625" algn="l"/>
                        </a:tabLst>
                      </a:pPr>
                      <a:r>
                        <a:rPr dirty="0" sz="2400" spc="-35">
                          <a:latin typeface="Calibri"/>
                          <a:cs typeface="Calibri"/>
                        </a:rPr>
                        <a:t>förvärva</a:t>
                      </a:r>
                      <a:r>
                        <a:rPr dirty="0" sz="2400" spc="-8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spc="-40">
                          <a:latin typeface="Calibri"/>
                          <a:cs typeface="Calibri"/>
                        </a:rPr>
                        <a:t>äganderätt</a:t>
                      </a:r>
                      <a:r>
                        <a:rPr dirty="0" sz="2400" spc="-7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spc="-10">
                          <a:latin typeface="Calibri"/>
                          <a:cs typeface="Calibri"/>
                        </a:rPr>
                        <a:t>eller</a:t>
                      </a:r>
                      <a:r>
                        <a:rPr dirty="0" sz="2400" spc="-9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spc="-10">
                          <a:latin typeface="Calibri"/>
                          <a:cs typeface="Calibri"/>
                        </a:rPr>
                        <a:t>tomträtt </a:t>
                      </a:r>
                      <a:r>
                        <a:rPr dirty="0" sz="2400">
                          <a:latin typeface="Calibri"/>
                          <a:cs typeface="Calibri"/>
                        </a:rPr>
                        <a:t>till</a:t>
                      </a:r>
                      <a:r>
                        <a:rPr dirty="0" sz="2400" spc="-10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spc="-10">
                          <a:latin typeface="Calibri"/>
                          <a:cs typeface="Calibri"/>
                        </a:rPr>
                        <a:t>mark</a:t>
                      </a:r>
                      <a:r>
                        <a:rPr dirty="0" sz="2400" spc="-10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spc="-10">
                          <a:latin typeface="Calibri"/>
                          <a:cs typeface="Calibri"/>
                        </a:rPr>
                        <a:t>för</a:t>
                      </a:r>
                      <a:r>
                        <a:rPr dirty="0" sz="2400" spc="-10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spc="-30">
                          <a:latin typeface="Calibri"/>
                          <a:cs typeface="Calibri"/>
                        </a:rPr>
                        <a:t>bebyggelse</a:t>
                      </a:r>
                      <a:r>
                        <a:rPr dirty="0" sz="2400" spc="-9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>
                          <a:latin typeface="Calibri"/>
                          <a:cs typeface="Calibri"/>
                        </a:rPr>
                        <a:t>och</a:t>
                      </a:r>
                      <a:r>
                        <a:rPr dirty="0" sz="2400" spc="-10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spc="-20">
                          <a:latin typeface="Calibri"/>
                          <a:cs typeface="Calibri"/>
                        </a:rPr>
                        <a:t>till </a:t>
                      </a:r>
                      <a:r>
                        <a:rPr dirty="0" sz="2400" spc="-30">
                          <a:latin typeface="Calibri"/>
                          <a:cs typeface="Calibri"/>
                        </a:rPr>
                        <a:t>bebyggda</a:t>
                      </a:r>
                      <a:r>
                        <a:rPr dirty="0" sz="2400" spc="-7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spc="-10">
                          <a:latin typeface="Calibri"/>
                          <a:cs typeface="Calibri"/>
                        </a:rPr>
                        <a:t>fastigheter,</a:t>
                      </a:r>
                      <a:endParaRPr sz="2400">
                        <a:latin typeface="Calibri"/>
                        <a:cs typeface="Calibri"/>
                      </a:endParaRPr>
                    </a:p>
                    <a:p>
                      <a:pPr marL="555625" indent="-290830">
                        <a:lnSpc>
                          <a:spcPts val="2865"/>
                        </a:lnSpc>
                        <a:buAutoNum type="arabicPeriod"/>
                        <a:tabLst>
                          <a:tab pos="555625" algn="l"/>
                        </a:tabLst>
                      </a:pPr>
                      <a:r>
                        <a:rPr dirty="0" sz="2400" spc="-25">
                          <a:latin typeface="Calibri"/>
                          <a:cs typeface="Calibri"/>
                        </a:rPr>
                        <a:t>bedriva</a:t>
                      </a:r>
                      <a:r>
                        <a:rPr dirty="0" sz="2400" spc="-10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spc="-10">
                          <a:latin typeface="Calibri"/>
                          <a:cs typeface="Calibri"/>
                        </a:rPr>
                        <a:t>byggnadsverksamhet,</a:t>
                      </a:r>
                      <a:endParaRPr sz="2400">
                        <a:latin typeface="Calibri"/>
                        <a:cs typeface="Calibri"/>
                      </a:endParaRPr>
                    </a:p>
                    <a:p>
                      <a:pPr marL="66675" marR="669290" indent="488950">
                        <a:lnSpc>
                          <a:spcPct val="86700"/>
                        </a:lnSpc>
                        <a:spcBef>
                          <a:spcPts val="380"/>
                        </a:spcBef>
                        <a:buAutoNum type="arabicPeriod"/>
                        <a:tabLst>
                          <a:tab pos="555625" algn="l"/>
                        </a:tabLst>
                      </a:pPr>
                      <a:r>
                        <a:rPr dirty="0" sz="2400" spc="-35">
                          <a:latin typeface="Calibri"/>
                          <a:cs typeface="Calibri"/>
                        </a:rPr>
                        <a:t>förvalta</a:t>
                      </a:r>
                      <a:r>
                        <a:rPr dirty="0" sz="2400" spc="-7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spc="-35">
                          <a:latin typeface="Calibri"/>
                          <a:cs typeface="Calibri"/>
                        </a:rPr>
                        <a:t>fastigheter</a:t>
                      </a:r>
                      <a:r>
                        <a:rPr dirty="0" sz="2400" spc="-7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spc="-10">
                          <a:latin typeface="Calibri"/>
                          <a:cs typeface="Calibri"/>
                        </a:rPr>
                        <a:t>(mark</a:t>
                      </a:r>
                      <a:r>
                        <a:rPr dirty="0" sz="2400" spc="-7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spc="-25">
                          <a:latin typeface="Calibri"/>
                          <a:cs typeface="Calibri"/>
                        </a:rPr>
                        <a:t>och </a:t>
                      </a:r>
                      <a:r>
                        <a:rPr dirty="0" sz="2400" spc="-30">
                          <a:latin typeface="Calibri"/>
                          <a:cs typeface="Calibri"/>
                        </a:rPr>
                        <a:t>byggnader)</a:t>
                      </a:r>
                      <a:r>
                        <a:rPr dirty="0" sz="2400" spc="-6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>
                          <a:latin typeface="Calibri"/>
                          <a:cs typeface="Calibri"/>
                        </a:rPr>
                        <a:t>som</a:t>
                      </a:r>
                      <a:r>
                        <a:rPr dirty="0" sz="2400" spc="-6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spc="-10">
                          <a:latin typeface="Calibri"/>
                          <a:cs typeface="Calibri"/>
                        </a:rPr>
                        <a:t>föreningen disponerar,</a:t>
                      </a:r>
                      <a:endParaRPr sz="2400">
                        <a:latin typeface="Calibri"/>
                        <a:cs typeface="Calibri"/>
                      </a:endParaRPr>
                    </a:p>
                    <a:p>
                      <a:pPr algn="just" marL="66675" marR="792480" indent="488950">
                        <a:lnSpc>
                          <a:spcPts val="2500"/>
                        </a:lnSpc>
                        <a:spcBef>
                          <a:spcPts val="400"/>
                        </a:spcBef>
                        <a:buAutoNum type="arabicPeriod"/>
                        <a:tabLst>
                          <a:tab pos="555625" algn="l"/>
                        </a:tabLst>
                      </a:pPr>
                      <a:r>
                        <a:rPr dirty="0" sz="2400">
                          <a:latin typeface="Calibri"/>
                          <a:cs typeface="Calibri"/>
                        </a:rPr>
                        <a:t>i</a:t>
                      </a:r>
                      <a:r>
                        <a:rPr dirty="0" sz="2400" spc="-7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spc="-20">
                          <a:latin typeface="Calibri"/>
                          <a:cs typeface="Calibri"/>
                        </a:rPr>
                        <a:t>samband</a:t>
                      </a:r>
                      <a:r>
                        <a:rPr dirty="0" sz="2400" spc="-7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>
                          <a:latin typeface="Calibri"/>
                          <a:cs typeface="Calibri"/>
                        </a:rPr>
                        <a:t>med</a:t>
                      </a:r>
                      <a:r>
                        <a:rPr dirty="0" sz="2400" spc="-7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spc="-30">
                          <a:latin typeface="Calibri"/>
                          <a:cs typeface="Calibri"/>
                        </a:rPr>
                        <a:t>uthyrning</a:t>
                      </a:r>
                      <a:r>
                        <a:rPr dirty="0" sz="2400" spc="-8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spc="-25">
                          <a:latin typeface="Calibri"/>
                          <a:cs typeface="Calibri"/>
                        </a:rPr>
                        <a:t>av </a:t>
                      </a:r>
                      <a:r>
                        <a:rPr dirty="0" sz="2400" spc="-35">
                          <a:latin typeface="Calibri"/>
                          <a:cs typeface="Calibri"/>
                        </a:rPr>
                        <a:t>bostadslägenhet</a:t>
                      </a:r>
                      <a:r>
                        <a:rPr dirty="0" sz="2400" spc="-6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spc="-20">
                          <a:latin typeface="Calibri"/>
                          <a:cs typeface="Calibri"/>
                        </a:rPr>
                        <a:t>teckna</a:t>
                      </a:r>
                      <a:r>
                        <a:rPr dirty="0" sz="2400" spc="-4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spc="-10">
                          <a:latin typeface="Calibri"/>
                          <a:cs typeface="Calibri"/>
                        </a:rPr>
                        <a:t>kollektiv </a:t>
                      </a:r>
                      <a:r>
                        <a:rPr dirty="0" sz="2400" spc="-35">
                          <a:latin typeface="Calibri"/>
                          <a:cs typeface="Calibri"/>
                        </a:rPr>
                        <a:t>hemförsäkring</a:t>
                      </a:r>
                      <a:r>
                        <a:rPr dirty="0" sz="2400" spc="-8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spc="-10">
                          <a:latin typeface="Calibri"/>
                          <a:cs typeface="Calibri"/>
                        </a:rPr>
                        <a:t>för</a:t>
                      </a:r>
                      <a:r>
                        <a:rPr dirty="0" sz="2400" spc="-7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spc="-40">
                          <a:latin typeface="Calibri"/>
                          <a:cs typeface="Calibri"/>
                        </a:rPr>
                        <a:t>hyresgäst,</a:t>
                      </a:r>
                      <a:r>
                        <a:rPr dirty="0" sz="2400" spc="-7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spc="-25">
                          <a:latin typeface="Calibri"/>
                          <a:cs typeface="Calibri"/>
                        </a:rPr>
                        <a:t>och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B="0" marT="1968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6" name="object 6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1270" rIns="0" bIns="0" rtlCol="0" vert="horz">
            <a:spAutoFit/>
          </a:bodyPr>
          <a:lstStyle/>
          <a:p>
            <a:pPr marL="5080">
              <a:lnSpc>
                <a:spcPct val="100000"/>
              </a:lnSpc>
              <a:spcBef>
                <a:spcPts val="10"/>
              </a:spcBef>
            </a:pPr>
            <a:fld id="{81D60167-4931-47E6-BA6A-407CBD079E47}" type="slidenum">
              <a:rPr dirty="0" spc="-25"/>
              <a:t>20</a:t>
            </a:fld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6176136" y="2812415"/>
            <a:ext cx="1049020" cy="315595"/>
          </a:xfrm>
          <a:custGeom>
            <a:avLst/>
            <a:gdLst/>
            <a:ahLst/>
            <a:cxnLst/>
            <a:rect l="l" t="t" r="r" b="b"/>
            <a:pathLst>
              <a:path w="1049020" h="315594">
                <a:moveTo>
                  <a:pt x="1048816" y="0"/>
                </a:moveTo>
                <a:lnTo>
                  <a:pt x="0" y="0"/>
                </a:lnTo>
                <a:lnTo>
                  <a:pt x="0" y="315467"/>
                </a:lnTo>
                <a:lnTo>
                  <a:pt x="1048816" y="315467"/>
                </a:lnTo>
                <a:lnTo>
                  <a:pt x="1048816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 descr=""/>
          <p:cNvSpPr/>
          <p:nvPr/>
        </p:nvSpPr>
        <p:spPr>
          <a:xfrm>
            <a:off x="996314" y="2255520"/>
            <a:ext cx="3867150" cy="3788410"/>
          </a:xfrm>
          <a:custGeom>
            <a:avLst/>
            <a:gdLst/>
            <a:ahLst/>
            <a:cxnLst/>
            <a:rect l="l" t="t" r="r" b="b"/>
            <a:pathLst>
              <a:path w="3867150" h="3788410">
                <a:moveTo>
                  <a:pt x="0" y="3788410"/>
                </a:moveTo>
                <a:lnTo>
                  <a:pt x="3867150" y="3788410"/>
                </a:lnTo>
                <a:lnTo>
                  <a:pt x="3867150" y="0"/>
                </a:lnTo>
                <a:lnTo>
                  <a:pt x="0" y="0"/>
                </a:lnTo>
                <a:lnTo>
                  <a:pt x="0" y="3788410"/>
                </a:lnTo>
                <a:close/>
              </a:path>
            </a:pathLst>
          </a:custGeom>
          <a:ln w="50800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graphicFrame>
        <p:nvGraphicFramePr>
          <p:cNvPr id="4" name="object 4" descr=""/>
          <p:cNvGraphicFramePr>
            <a:graphicFrameLocks noGrp="1"/>
          </p:cNvGraphicFramePr>
          <p:nvPr/>
        </p:nvGraphicFramePr>
        <p:xfrm>
          <a:off x="541019" y="541020"/>
          <a:ext cx="9733915" cy="590359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826000"/>
                <a:gridCol w="4826000"/>
              </a:tblGrid>
              <a:tr h="5903595">
                <a:tc>
                  <a:txBody>
                    <a:bodyPr/>
                    <a:lstStyle/>
                    <a:p>
                      <a:pPr marL="266700">
                        <a:lnSpc>
                          <a:spcPts val="2245"/>
                        </a:lnSpc>
                      </a:pPr>
                      <a:r>
                        <a:rPr dirty="0" sz="2400">
                          <a:latin typeface="Calibri"/>
                          <a:cs typeface="Calibri"/>
                        </a:rPr>
                        <a:t>5.</a:t>
                      </a:r>
                      <a:r>
                        <a:rPr dirty="0" sz="2400" spc="-9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spc="-25">
                          <a:latin typeface="Calibri"/>
                          <a:cs typeface="Calibri"/>
                        </a:rPr>
                        <a:t>bedriva</a:t>
                      </a:r>
                      <a:r>
                        <a:rPr dirty="0" sz="2400" spc="-9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spc="-20">
                          <a:latin typeface="Calibri"/>
                          <a:cs typeface="Calibri"/>
                        </a:rPr>
                        <a:t>sådan</a:t>
                      </a:r>
                      <a:r>
                        <a:rPr dirty="0" sz="2400" spc="-10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spc="-10">
                          <a:latin typeface="Calibri"/>
                          <a:cs typeface="Calibri"/>
                        </a:rPr>
                        <a:t>annan</a:t>
                      </a:r>
                      <a:r>
                        <a:rPr dirty="0" sz="2400" spc="-9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spc="-10">
                          <a:latin typeface="Calibri"/>
                          <a:cs typeface="Calibri"/>
                        </a:rPr>
                        <a:t>verksamhet</a:t>
                      </a:r>
                      <a:endParaRPr sz="2400">
                        <a:latin typeface="Calibri"/>
                        <a:cs typeface="Calibri"/>
                      </a:endParaRPr>
                    </a:p>
                    <a:p>
                      <a:pPr marL="67945" marR="488315">
                        <a:lnSpc>
                          <a:spcPts val="2500"/>
                        </a:lnSpc>
                        <a:spcBef>
                          <a:spcPts val="204"/>
                        </a:spcBef>
                      </a:pPr>
                      <a:r>
                        <a:rPr dirty="0" sz="2400">
                          <a:latin typeface="Calibri"/>
                          <a:cs typeface="Calibri"/>
                        </a:rPr>
                        <a:t>som</a:t>
                      </a:r>
                      <a:r>
                        <a:rPr dirty="0" sz="2400" spc="-8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spc="-20">
                          <a:latin typeface="Calibri"/>
                          <a:cs typeface="Calibri"/>
                        </a:rPr>
                        <a:t>står</a:t>
                      </a:r>
                      <a:r>
                        <a:rPr dirty="0" sz="2400" spc="-8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>
                          <a:latin typeface="Calibri"/>
                          <a:cs typeface="Calibri"/>
                        </a:rPr>
                        <a:t>i</a:t>
                      </a:r>
                      <a:r>
                        <a:rPr dirty="0" sz="2400" spc="-9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spc="-25">
                          <a:latin typeface="Calibri"/>
                          <a:cs typeface="Calibri"/>
                        </a:rPr>
                        <a:t>samband</a:t>
                      </a:r>
                      <a:r>
                        <a:rPr dirty="0" sz="2400" spc="-10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>
                          <a:latin typeface="Calibri"/>
                          <a:cs typeface="Calibri"/>
                        </a:rPr>
                        <a:t>med</a:t>
                      </a:r>
                      <a:r>
                        <a:rPr dirty="0" sz="2400" spc="-7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spc="-20">
                          <a:latin typeface="Calibri"/>
                          <a:cs typeface="Calibri"/>
                        </a:rPr>
                        <a:t>vad</a:t>
                      </a:r>
                      <a:r>
                        <a:rPr dirty="0" sz="2400" spc="-9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spc="-10">
                          <a:latin typeface="Calibri"/>
                          <a:cs typeface="Calibri"/>
                        </a:rPr>
                        <a:t>under </a:t>
                      </a:r>
                      <a:r>
                        <a:rPr dirty="0" sz="2400">
                          <a:latin typeface="Calibri"/>
                          <a:cs typeface="Calibri"/>
                        </a:rPr>
                        <a:t>1–3</a:t>
                      </a:r>
                      <a:r>
                        <a:rPr dirty="0" sz="2400" spc="-1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spc="-20">
                          <a:latin typeface="Calibri"/>
                          <a:cs typeface="Calibri"/>
                        </a:rPr>
                        <a:t>sägs.</a:t>
                      </a:r>
                      <a:endParaRPr sz="2400">
                        <a:latin typeface="Calibri"/>
                        <a:cs typeface="Calibri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24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15"/>
                        </a:spcBef>
                      </a:pPr>
                      <a:endParaRPr sz="2400">
                        <a:latin typeface="Times New Roman"/>
                        <a:cs typeface="Times New Roman"/>
                      </a:endParaRPr>
                    </a:p>
                    <a:p>
                      <a:pPr algn="just" marL="568325" marR="941069">
                        <a:lnSpc>
                          <a:spcPts val="2860"/>
                        </a:lnSpc>
                      </a:pPr>
                      <a:r>
                        <a:rPr dirty="0" sz="2600" spc="-25">
                          <a:latin typeface="Calibri"/>
                          <a:cs typeface="Calibri"/>
                        </a:rPr>
                        <a:t>Uttrycket</a:t>
                      </a:r>
                      <a:r>
                        <a:rPr dirty="0" sz="2600" spc="-8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600">
                          <a:latin typeface="Calibri"/>
                          <a:cs typeface="Calibri"/>
                        </a:rPr>
                        <a:t>”</a:t>
                      </a:r>
                      <a:r>
                        <a:rPr dirty="0" sz="2600" b="1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ringa</a:t>
                      </a:r>
                      <a:r>
                        <a:rPr dirty="0" sz="2600" spc="-70" b="1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600" b="1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del</a:t>
                      </a:r>
                      <a:r>
                        <a:rPr dirty="0" sz="2600">
                          <a:latin typeface="Calibri"/>
                          <a:cs typeface="Calibri"/>
                        </a:rPr>
                        <a:t>”</a:t>
                      </a:r>
                      <a:r>
                        <a:rPr dirty="0" sz="2600" spc="-6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600" spc="-25">
                          <a:latin typeface="Calibri"/>
                          <a:cs typeface="Calibri"/>
                        </a:rPr>
                        <a:t>har </a:t>
                      </a:r>
                      <a:r>
                        <a:rPr dirty="0" sz="2600" spc="-10">
                          <a:latin typeface="Calibri"/>
                          <a:cs typeface="Calibri"/>
                        </a:rPr>
                        <a:t>uppgetts</a:t>
                      </a:r>
                      <a:r>
                        <a:rPr dirty="0" sz="2600" spc="-7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600">
                          <a:latin typeface="Calibri"/>
                          <a:cs typeface="Calibri"/>
                        </a:rPr>
                        <a:t>betyda</a:t>
                      </a:r>
                      <a:r>
                        <a:rPr dirty="0" sz="2600" spc="-6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600">
                          <a:latin typeface="Calibri"/>
                          <a:cs typeface="Calibri"/>
                        </a:rPr>
                        <a:t>5–10</a:t>
                      </a:r>
                      <a:r>
                        <a:rPr dirty="0" sz="2600" spc="-8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600" spc="-25">
                          <a:latin typeface="Calibri"/>
                          <a:cs typeface="Calibri"/>
                        </a:rPr>
                        <a:t>%, </a:t>
                      </a:r>
                      <a:r>
                        <a:rPr dirty="0" sz="2600">
                          <a:latin typeface="Calibri"/>
                          <a:cs typeface="Calibri"/>
                        </a:rPr>
                        <a:t>dvs.</a:t>
                      </a:r>
                      <a:r>
                        <a:rPr dirty="0" sz="2600" spc="-4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600">
                          <a:latin typeface="Calibri"/>
                          <a:cs typeface="Calibri"/>
                        </a:rPr>
                        <a:t>drygt</a:t>
                      </a:r>
                      <a:r>
                        <a:rPr dirty="0" sz="2600" spc="-4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600">
                          <a:latin typeface="Calibri"/>
                          <a:cs typeface="Calibri"/>
                        </a:rPr>
                        <a:t>8</a:t>
                      </a:r>
                      <a:r>
                        <a:rPr dirty="0" sz="2600" spc="-5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600" spc="-25">
                          <a:latin typeface="Calibri"/>
                          <a:cs typeface="Calibri"/>
                        </a:rPr>
                        <a:t>000</a:t>
                      </a:r>
                      <a:endParaRPr sz="2600">
                        <a:latin typeface="Calibri"/>
                        <a:cs typeface="Calibri"/>
                      </a:endParaRPr>
                    </a:p>
                    <a:p>
                      <a:pPr marL="568325">
                        <a:lnSpc>
                          <a:spcPts val="2795"/>
                        </a:lnSpc>
                      </a:pPr>
                      <a:r>
                        <a:rPr dirty="0" sz="2600" spc="-10">
                          <a:latin typeface="Calibri"/>
                          <a:cs typeface="Calibri"/>
                        </a:rPr>
                        <a:t>lägenheter.</a:t>
                      </a:r>
                      <a:endParaRPr sz="2600">
                        <a:latin typeface="Calibri"/>
                        <a:cs typeface="Calibri"/>
                      </a:endParaRPr>
                    </a:p>
                    <a:p>
                      <a:pPr marL="568325" marR="934719">
                        <a:lnSpc>
                          <a:spcPts val="2860"/>
                        </a:lnSpc>
                        <a:spcBef>
                          <a:spcPts val="1050"/>
                        </a:spcBef>
                      </a:pPr>
                      <a:r>
                        <a:rPr dirty="0" sz="2600" b="1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Men</a:t>
                      </a:r>
                      <a:r>
                        <a:rPr dirty="0" sz="2600" spc="-75" b="1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600" b="1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det</a:t>
                      </a:r>
                      <a:r>
                        <a:rPr dirty="0" sz="2600" spc="-75" b="1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600" b="1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är</a:t>
                      </a:r>
                      <a:r>
                        <a:rPr dirty="0" sz="2600" spc="-85" b="1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600" b="1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bara</a:t>
                      </a:r>
                      <a:r>
                        <a:rPr dirty="0" sz="2600" spc="-75" b="1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600" spc="-10" b="1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texten</a:t>
                      </a:r>
                      <a:r>
                        <a:rPr dirty="0" sz="2600" spc="-75" b="1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600" spc="-50" b="1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i </a:t>
                      </a:r>
                      <a:r>
                        <a:rPr dirty="0" sz="2600" spc="-10" b="1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stadgarna</a:t>
                      </a:r>
                      <a:r>
                        <a:rPr dirty="0" sz="2600" spc="-75" b="1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600" b="1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som</a:t>
                      </a:r>
                      <a:r>
                        <a:rPr dirty="0" sz="2600" spc="-65" b="1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600" spc="-10" b="1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gäller.</a:t>
                      </a:r>
                      <a:endParaRPr sz="2600">
                        <a:latin typeface="Calibri"/>
                        <a:cs typeface="Calibri"/>
                      </a:endParaRPr>
                    </a:p>
                    <a:p>
                      <a:pPr marL="568325" marR="1051560">
                        <a:lnSpc>
                          <a:spcPct val="91600"/>
                        </a:lnSpc>
                        <a:spcBef>
                          <a:spcPts val="950"/>
                        </a:spcBef>
                      </a:pPr>
                      <a:r>
                        <a:rPr dirty="0" sz="2600">
                          <a:latin typeface="Calibri"/>
                          <a:cs typeface="Calibri"/>
                        </a:rPr>
                        <a:t>Det</a:t>
                      </a:r>
                      <a:r>
                        <a:rPr dirty="0" sz="2600" spc="-4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600">
                          <a:latin typeface="Calibri"/>
                          <a:cs typeface="Calibri"/>
                        </a:rPr>
                        <a:t>är</a:t>
                      </a:r>
                      <a:r>
                        <a:rPr dirty="0" sz="2600" spc="-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600">
                          <a:latin typeface="Calibri"/>
                          <a:cs typeface="Calibri"/>
                        </a:rPr>
                        <a:t>inget</a:t>
                      </a:r>
                      <a:r>
                        <a:rPr dirty="0" sz="2600" spc="-3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600" spc="-25">
                          <a:latin typeface="Calibri"/>
                          <a:cs typeface="Calibri"/>
                        </a:rPr>
                        <a:t>stadgebrott </a:t>
                      </a:r>
                      <a:r>
                        <a:rPr dirty="0" sz="2600">
                          <a:latin typeface="Calibri"/>
                          <a:cs typeface="Calibri"/>
                        </a:rPr>
                        <a:t>att</a:t>
                      </a:r>
                      <a:r>
                        <a:rPr dirty="0" sz="2600" spc="-114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600" spc="-25">
                          <a:latin typeface="Calibri"/>
                          <a:cs typeface="Calibri"/>
                        </a:rPr>
                        <a:t>uppfatta</a:t>
                      </a:r>
                      <a:r>
                        <a:rPr dirty="0" sz="2600" spc="-114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600" spc="-10">
                          <a:latin typeface="Calibri"/>
                          <a:cs typeface="Calibri"/>
                        </a:rPr>
                        <a:t>”ringa</a:t>
                      </a:r>
                      <a:r>
                        <a:rPr dirty="0" sz="2600" spc="-1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600" spc="-20">
                          <a:latin typeface="Calibri"/>
                          <a:cs typeface="Calibri"/>
                        </a:rPr>
                        <a:t>del” </a:t>
                      </a:r>
                      <a:r>
                        <a:rPr dirty="0" sz="2600">
                          <a:latin typeface="Calibri"/>
                          <a:cs typeface="Calibri"/>
                        </a:rPr>
                        <a:t>på</a:t>
                      </a:r>
                      <a:r>
                        <a:rPr dirty="0" sz="2600" spc="-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600">
                          <a:latin typeface="Calibri"/>
                          <a:cs typeface="Calibri"/>
                        </a:rPr>
                        <a:t>annat</a:t>
                      </a:r>
                      <a:r>
                        <a:rPr dirty="0" sz="2600" spc="-20">
                          <a:latin typeface="Calibri"/>
                          <a:cs typeface="Calibri"/>
                        </a:rPr>
                        <a:t> sätt.</a:t>
                      </a:r>
                      <a:endParaRPr sz="26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64795">
                        <a:lnSpc>
                          <a:spcPts val="2245"/>
                        </a:lnSpc>
                      </a:pPr>
                      <a:r>
                        <a:rPr dirty="0" sz="2400">
                          <a:latin typeface="Calibri"/>
                          <a:cs typeface="Calibri"/>
                        </a:rPr>
                        <a:t>5.</a:t>
                      </a:r>
                      <a:r>
                        <a:rPr dirty="0" sz="2400" spc="-9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spc="-25">
                          <a:latin typeface="Calibri"/>
                          <a:cs typeface="Calibri"/>
                        </a:rPr>
                        <a:t>bedriva</a:t>
                      </a:r>
                      <a:r>
                        <a:rPr dirty="0" sz="2400" spc="-9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spc="-20">
                          <a:latin typeface="Calibri"/>
                          <a:cs typeface="Calibri"/>
                        </a:rPr>
                        <a:t>sådan</a:t>
                      </a:r>
                      <a:r>
                        <a:rPr dirty="0" sz="2400" spc="-10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spc="-10">
                          <a:latin typeface="Calibri"/>
                          <a:cs typeface="Calibri"/>
                        </a:rPr>
                        <a:t>annan</a:t>
                      </a:r>
                      <a:r>
                        <a:rPr dirty="0" sz="2400" spc="-9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spc="-10">
                          <a:latin typeface="Calibri"/>
                          <a:cs typeface="Calibri"/>
                        </a:rPr>
                        <a:t>verksamhet</a:t>
                      </a:r>
                      <a:endParaRPr sz="2400">
                        <a:latin typeface="Calibri"/>
                        <a:cs typeface="Calibri"/>
                      </a:endParaRPr>
                    </a:p>
                    <a:p>
                      <a:pPr marL="66675" marR="141605">
                        <a:lnSpc>
                          <a:spcPts val="2500"/>
                        </a:lnSpc>
                        <a:spcBef>
                          <a:spcPts val="204"/>
                        </a:spcBef>
                      </a:pPr>
                      <a:r>
                        <a:rPr dirty="0" sz="2400">
                          <a:latin typeface="Calibri"/>
                          <a:cs typeface="Calibri"/>
                        </a:rPr>
                        <a:t>som</a:t>
                      </a:r>
                      <a:r>
                        <a:rPr dirty="0" sz="2400" spc="-9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spc="-20">
                          <a:latin typeface="Calibri"/>
                          <a:cs typeface="Calibri"/>
                        </a:rPr>
                        <a:t>står</a:t>
                      </a:r>
                      <a:r>
                        <a:rPr dirty="0" sz="2400" spc="-9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>
                          <a:latin typeface="Calibri"/>
                          <a:cs typeface="Calibri"/>
                        </a:rPr>
                        <a:t>i</a:t>
                      </a:r>
                      <a:r>
                        <a:rPr dirty="0" sz="2400" spc="-9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spc="-25">
                          <a:latin typeface="Calibri"/>
                          <a:cs typeface="Calibri"/>
                        </a:rPr>
                        <a:t>samband</a:t>
                      </a:r>
                      <a:r>
                        <a:rPr dirty="0" sz="2400" spc="-10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>
                          <a:latin typeface="Calibri"/>
                          <a:cs typeface="Calibri"/>
                        </a:rPr>
                        <a:t>med</a:t>
                      </a:r>
                      <a:r>
                        <a:rPr dirty="0" sz="2400" spc="-8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>
                          <a:latin typeface="Calibri"/>
                          <a:cs typeface="Calibri"/>
                        </a:rPr>
                        <a:t>det</a:t>
                      </a:r>
                      <a:r>
                        <a:rPr dirty="0" sz="2400" spc="-9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>
                          <a:latin typeface="Calibri"/>
                          <a:cs typeface="Calibri"/>
                        </a:rPr>
                        <a:t>som</a:t>
                      </a:r>
                      <a:r>
                        <a:rPr dirty="0" sz="2400" spc="-9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spc="-20">
                          <a:latin typeface="Calibri"/>
                          <a:cs typeface="Calibri"/>
                        </a:rPr>
                        <a:t>sägs under</a:t>
                      </a:r>
                      <a:r>
                        <a:rPr dirty="0" sz="2400" spc="-7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>
                          <a:latin typeface="Calibri"/>
                          <a:cs typeface="Calibri"/>
                        </a:rPr>
                        <a:t>p</a:t>
                      </a:r>
                      <a:r>
                        <a:rPr dirty="0" sz="2400" spc="-7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spc="-20">
                          <a:latin typeface="Calibri"/>
                          <a:cs typeface="Calibri"/>
                        </a:rPr>
                        <a:t>1–3.</a:t>
                      </a:r>
                      <a:endParaRPr sz="2400">
                        <a:latin typeface="Calibri"/>
                        <a:cs typeface="Calibri"/>
                      </a:endParaRPr>
                    </a:p>
                    <a:p>
                      <a:pPr marL="66675" marR="111760" indent="198120">
                        <a:lnSpc>
                          <a:spcPct val="86500"/>
                        </a:lnSpc>
                        <a:spcBef>
                          <a:spcPts val="365"/>
                        </a:spcBef>
                      </a:pPr>
                      <a:r>
                        <a:rPr dirty="0" sz="2400" spc="-35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Föreningen</a:t>
                      </a:r>
                      <a:r>
                        <a:rPr dirty="0" sz="2400" spc="-10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spc="-1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får</a:t>
                      </a:r>
                      <a:r>
                        <a:rPr dirty="0" sz="2400" spc="-75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spc="-3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upplåta</a:t>
                      </a:r>
                      <a:r>
                        <a:rPr dirty="0" sz="2400" spc="-8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spc="-1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bostads- </a:t>
                      </a:r>
                      <a:r>
                        <a:rPr dirty="0" sz="2400" spc="-35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lägenheter</a:t>
                      </a:r>
                      <a:r>
                        <a:rPr dirty="0" sz="2400" spc="-75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och</a:t>
                      </a:r>
                      <a:r>
                        <a:rPr dirty="0" sz="2400" spc="-9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spc="-25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lokaler</a:t>
                      </a:r>
                      <a:r>
                        <a:rPr dirty="0" sz="2400" spc="-75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med</a:t>
                      </a:r>
                      <a:r>
                        <a:rPr dirty="0" sz="2400" spc="-75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spc="-1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hyresrätt </a:t>
                      </a:r>
                      <a:r>
                        <a:rPr dirty="0" sz="240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åt</a:t>
                      </a:r>
                      <a:r>
                        <a:rPr dirty="0" sz="2400" spc="-10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spc="-25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andra</a:t>
                      </a:r>
                      <a:r>
                        <a:rPr dirty="0" sz="2400" spc="-85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än</a:t>
                      </a:r>
                      <a:r>
                        <a:rPr dirty="0" sz="2400" spc="-8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spc="-35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föreningens</a:t>
                      </a:r>
                      <a:r>
                        <a:rPr dirty="0" sz="2400" spc="-9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spc="-1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medlemmar. </a:t>
                      </a:r>
                      <a:r>
                        <a:rPr dirty="0" sz="2400" spc="-2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Denna</a:t>
                      </a:r>
                      <a:r>
                        <a:rPr dirty="0" sz="2400" spc="-95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spc="-3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verksamhet</a:t>
                      </a:r>
                      <a:r>
                        <a:rPr dirty="0" sz="2400" spc="-9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spc="-2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får</a:t>
                      </a:r>
                      <a:r>
                        <a:rPr dirty="0" sz="2400" spc="-95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spc="-2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inte</a:t>
                      </a:r>
                      <a:r>
                        <a:rPr dirty="0" sz="2400" spc="-95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spc="-25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utgöra</a:t>
                      </a:r>
                      <a:r>
                        <a:rPr dirty="0" sz="2400" spc="-95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spc="-25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mer </a:t>
                      </a:r>
                      <a:r>
                        <a:rPr dirty="0" sz="240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an</a:t>
                      </a:r>
                      <a:r>
                        <a:rPr dirty="0" sz="2400" spc="-105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en</a:t>
                      </a:r>
                      <a:r>
                        <a:rPr dirty="0" sz="2400" spc="-9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spc="-2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ringa</a:t>
                      </a:r>
                      <a:r>
                        <a:rPr dirty="0" sz="2400" spc="-95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del</a:t>
                      </a:r>
                      <a:r>
                        <a:rPr dirty="0" sz="2400" spc="-85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spc="-1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av</a:t>
                      </a:r>
                      <a:r>
                        <a:rPr dirty="0" sz="2400" spc="-105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spc="-35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föreningens</a:t>
                      </a:r>
                      <a:r>
                        <a:rPr dirty="0" sz="2400" spc="-95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spc="-1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verk- samhet.</a:t>
                      </a:r>
                      <a:endParaRPr sz="2400">
                        <a:latin typeface="Calibri"/>
                        <a:cs typeface="Calibri"/>
                      </a:endParaRPr>
                    </a:p>
                    <a:p>
                      <a:pPr marL="66675" marR="584835" indent="198120">
                        <a:lnSpc>
                          <a:spcPct val="86500"/>
                        </a:lnSpc>
                        <a:spcBef>
                          <a:spcPts val="400"/>
                        </a:spcBef>
                      </a:pPr>
                      <a:r>
                        <a:rPr dirty="0" sz="2400">
                          <a:latin typeface="Calibri"/>
                          <a:cs typeface="Calibri"/>
                        </a:rPr>
                        <a:t>Med</a:t>
                      </a:r>
                      <a:r>
                        <a:rPr dirty="0" sz="2400" spc="-8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spc="-30">
                          <a:latin typeface="Calibri"/>
                          <a:cs typeface="Calibri"/>
                        </a:rPr>
                        <a:t>permanent</a:t>
                      </a:r>
                      <a:r>
                        <a:rPr dirty="0" sz="2400" spc="-8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spc="-20">
                          <a:latin typeface="Calibri"/>
                          <a:cs typeface="Calibri"/>
                        </a:rPr>
                        <a:t>boende</a:t>
                      </a:r>
                      <a:r>
                        <a:rPr dirty="0" sz="2400" spc="-8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spc="-10">
                          <a:latin typeface="Calibri"/>
                          <a:cs typeface="Calibri"/>
                        </a:rPr>
                        <a:t>enligt </a:t>
                      </a:r>
                      <a:r>
                        <a:rPr dirty="0" sz="2400" spc="-50">
                          <a:latin typeface="Calibri"/>
                          <a:cs typeface="Calibri"/>
                        </a:rPr>
                        <a:t>första</a:t>
                      </a:r>
                      <a:r>
                        <a:rPr dirty="0" sz="2400" spc="-8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spc="-35">
                          <a:latin typeface="Calibri"/>
                          <a:cs typeface="Calibri"/>
                        </a:rPr>
                        <a:t>stycket</a:t>
                      </a:r>
                      <a:r>
                        <a:rPr dirty="0" sz="2400" spc="-10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spc="-25">
                          <a:latin typeface="Calibri"/>
                          <a:cs typeface="Calibri"/>
                        </a:rPr>
                        <a:t>avses</a:t>
                      </a:r>
                      <a:r>
                        <a:rPr dirty="0" sz="2400" spc="-10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spc="-10">
                          <a:latin typeface="Calibri"/>
                          <a:cs typeface="Calibri"/>
                        </a:rPr>
                        <a:t>att</a:t>
                      </a:r>
                      <a:r>
                        <a:rPr dirty="0" sz="2400" spc="-9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>
                          <a:latin typeface="Calibri"/>
                          <a:cs typeface="Calibri"/>
                        </a:rPr>
                        <a:t>den</a:t>
                      </a:r>
                      <a:r>
                        <a:rPr dirty="0" sz="2400" spc="-10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spc="-10">
                          <a:latin typeface="Calibri"/>
                          <a:cs typeface="Calibri"/>
                        </a:rPr>
                        <a:t>koope- </a:t>
                      </a:r>
                      <a:r>
                        <a:rPr dirty="0" sz="2400" spc="-35">
                          <a:latin typeface="Calibri"/>
                          <a:cs typeface="Calibri"/>
                        </a:rPr>
                        <a:t>rativa</a:t>
                      </a:r>
                      <a:r>
                        <a:rPr dirty="0" sz="2400" spc="-8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spc="-45">
                          <a:latin typeface="Calibri"/>
                          <a:cs typeface="Calibri"/>
                        </a:rPr>
                        <a:t>hyresgästen</a:t>
                      </a:r>
                      <a:r>
                        <a:rPr dirty="0" sz="2400" spc="-7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spc="-10">
                          <a:latin typeface="Calibri"/>
                          <a:cs typeface="Calibri"/>
                        </a:rPr>
                        <a:t>ska</a:t>
                      </a:r>
                      <a:r>
                        <a:rPr dirty="0" sz="2400" spc="-7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spc="-45">
                          <a:latin typeface="Calibri"/>
                          <a:cs typeface="Calibri"/>
                        </a:rPr>
                        <a:t>vara</a:t>
                      </a:r>
                      <a:r>
                        <a:rPr dirty="0" sz="2400" spc="-9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spc="-1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bosatt, </a:t>
                      </a:r>
                      <a:r>
                        <a:rPr dirty="0" sz="240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i</a:t>
                      </a:r>
                      <a:r>
                        <a:rPr dirty="0" sz="2400" spc="-9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den</a:t>
                      </a:r>
                      <a:r>
                        <a:rPr dirty="0" sz="2400" spc="-8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spc="-1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mening</a:t>
                      </a:r>
                      <a:r>
                        <a:rPr dirty="0" sz="2400" spc="-8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som</a:t>
                      </a:r>
                      <a:r>
                        <a:rPr dirty="0" sz="2400" spc="-8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spc="-25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avses</a:t>
                      </a:r>
                      <a:r>
                        <a:rPr dirty="0" sz="2400" spc="-85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i</a:t>
                      </a:r>
                      <a:r>
                        <a:rPr dirty="0" sz="2400" spc="-9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7</a:t>
                      </a:r>
                      <a:r>
                        <a:rPr dirty="0" sz="2400" spc="-8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spc="-5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§ </a:t>
                      </a:r>
                      <a:r>
                        <a:rPr dirty="0" sz="2400" spc="-35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folkbokföringslagen</a:t>
                      </a:r>
                      <a:r>
                        <a:rPr dirty="0" sz="2400" spc="1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spc="-1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(1991:481)</a:t>
                      </a:r>
                      <a:r>
                        <a:rPr dirty="0" sz="2400" spc="-10">
                          <a:latin typeface="Calibri"/>
                          <a:cs typeface="Calibri"/>
                        </a:rPr>
                        <a:t>,</a:t>
                      </a:r>
                      <a:endParaRPr sz="2400">
                        <a:latin typeface="Calibri"/>
                        <a:cs typeface="Calibri"/>
                      </a:endParaRPr>
                    </a:p>
                    <a:p>
                      <a:pPr marL="66675" marR="111760">
                        <a:lnSpc>
                          <a:spcPts val="2500"/>
                        </a:lnSpc>
                        <a:spcBef>
                          <a:spcPts val="5"/>
                        </a:spcBef>
                      </a:pPr>
                      <a:r>
                        <a:rPr dirty="0" sz="2400">
                          <a:latin typeface="Calibri"/>
                          <a:cs typeface="Calibri"/>
                        </a:rPr>
                        <a:t>i</a:t>
                      </a:r>
                      <a:r>
                        <a:rPr dirty="0" sz="2400" spc="-7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>
                          <a:latin typeface="Calibri"/>
                          <a:cs typeface="Calibri"/>
                        </a:rPr>
                        <a:t>den</a:t>
                      </a:r>
                      <a:r>
                        <a:rPr dirty="0" sz="2400" spc="-6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spc="-35">
                          <a:latin typeface="Calibri"/>
                          <a:cs typeface="Calibri"/>
                        </a:rPr>
                        <a:t>bostadslägenhet</a:t>
                      </a:r>
                      <a:r>
                        <a:rPr dirty="0" sz="2400" spc="-6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>
                          <a:latin typeface="Calibri"/>
                          <a:cs typeface="Calibri"/>
                        </a:rPr>
                        <a:t>som</a:t>
                      </a:r>
                      <a:r>
                        <a:rPr dirty="0" sz="2400" spc="-7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spc="-20">
                          <a:latin typeface="Calibri"/>
                          <a:cs typeface="Calibri"/>
                        </a:rPr>
                        <a:t>föreningen hyr</a:t>
                      </a:r>
                      <a:r>
                        <a:rPr dirty="0" sz="2400" spc="-10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>
                          <a:latin typeface="Calibri"/>
                          <a:cs typeface="Calibri"/>
                        </a:rPr>
                        <a:t>ut</a:t>
                      </a:r>
                      <a:r>
                        <a:rPr dirty="0" sz="2400" spc="-9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>
                          <a:latin typeface="Calibri"/>
                          <a:cs typeface="Calibri"/>
                        </a:rPr>
                        <a:t>till</a:t>
                      </a:r>
                      <a:r>
                        <a:rPr dirty="0" sz="2400" spc="-10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spc="-10">
                          <a:latin typeface="Calibri"/>
                          <a:cs typeface="Calibri"/>
                        </a:rPr>
                        <a:t>medlemmen.</a:t>
                      </a:r>
                      <a:endParaRPr sz="2400">
                        <a:latin typeface="Calibri"/>
                        <a:cs typeface="Calibri"/>
                      </a:endParaRPr>
                    </a:p>
                    <a:p>
                      <a:pPr marL="66675" marR="753745" indent="198120">
                        <a:lnSpc>
                          <a:spcPts val="2500"/>
                        </a:lnSpc>
                        <a:spcBef>
                          <a:spcPts val="390"/>
                        </a:spcBef>
                      </a:pPr>
                      <a:r>
                        <a:rPr dirty="0" sz="2400" spc="-35">
                          <a:latin typeface="Calibri"/>
                          <a:cs typeface="Calibri"/>
                        </a:rPr>
                        <a:t>Föreningen</a:t>
                      </a:r>
                      <a:r>
                        <a:rPr dirty="0" sz="2400" spc="-7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>
                          <a:latin typeface="Calibri"/>
                          <a:cs typeface="Calibri"/>
                        </a:rPr>
                        <a:t>är</a:t>
                      </a:r>
                      <a:r>
                        <a:rPr dirty="0" sz="2400" spc="-5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spc="-25">
                          <a:latin typeface="Calibri"/>
                          <a:cs typeface="Calibri"/>
                        </a:rPr>
                        <a:t>partipolitiskt</a:t>
                      </a:r>
                      <a:r>
                        <a:rPr dirty="0" sz="2400" spc="-5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spc="-25">
                          <a:latin typeface="Calibri"/>
                          <a:cs typeface="Calibri"/>
                        </a:rPr>
                        <a:t>och religiöst</a:t>
                      </a:r>
                      <a:r>
                        <a:rPr dirty="0" sz="2400" spc="-9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spc="-10">
                          <a:latin typeface="Calibri"/>
                          <a:cs typeface="Calibri"/>
                        </a:rPr>
                        <a:t>obunden.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5" name="object 5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1270" rIns="0" bIns="0" rtlCol="0" vert="horz">
            <a:spAutoFit/>
          </a:bodyPr>
          <a:lstStyle/>
          <a:p>
            <a:pPr marL="5080">
              <a:lnSpc>
                <a:spcPct val="100000"/>
              </a:lnSpc>
              <a:spcBef>
                <a:spcPts val="10"/>
              </a:spcBef>
            </a:pPr>
            <a:fld id="{81D60167-4931-47E6-BA6A-407CBD079E47}" type="slidenum">
              <a:rPr dirty="0" spc="-25"/>
              <a:t>20</a:t>
            </a:fld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4482719" y="4633848"/>
            <a:ext cx="1055370" cy="353695"/>
          </a:xfrm>
          <a:custGeom>
            <a:avLst/>
            <a:gdLst/>
            <a:ahLst/>
            <a:cxnLst/>
            <a:rect l="l" t="t" r="r" b="b"/>
            <a:pathLst>
              <a:path w="1055370" h="353695">
                <a:moveTo>
                  <a:pt x="1054912" y="0"/>
                </a:moveTo>
                <a:lnTo>
                  <a:pt x="0" y="0"/>
                </a:lnTo>
                <a:lnTo>
                  <a:pt x="0" y="353568"/>
                </a:lnTo>
                <a:lnTo>
                  <a:pt x="1054912" y="353568"/>
                </a:lnTo>
                <a:lnTo>
                  <a:pt x="1054912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 descr=""/>
          <p:cNvSpPr/>
          <p:nvPr/>
        </p:nvSpPr>
        <p:spPr>
          <a:xfrm>
            <a:off x="6374257" y="2865767"/>
            <a:ext cx="3678554" cy="707390"/>
          </a:xfrm>
          <a:custGeom>
            <a:avLst/>
            <a:gdLst/>
            <a:ahLst/>
            <a:cxnLst/>
            <a:rect l="l" t="t" r="r" b="b"/>
            <a:pathLst>
              <a:path w="3678554" h="707389">
                <a:moveTo>
                  <a:pt x="3678097" y="0"/>
                </a:moveTo>
                <a:lnTo>
                  <a:pt x="2429637" y="0"/>
                </a:lnTo>
                <a:lnTo>
                  <a:pt x="2429637" y="353555"/>
                </a:lnTo>
                <a:lnTo>
                  <a:pt x="0" y="353555"/>
                </a:lnTo>
                <a:lnTo>
                  <a:pt x="0" y="707123"/>
                </a:lnTo>
                <a:lnTo>
                  <a:pt x="2960243" y="707123"/>
                </a:lnTo>
                <a:lnTo>
                  <a:pt x="2960243" y="353555"/>
                </a:lnTo>
                <a:lnTo>
                  <a:pt x="3678097" y="353555"/>
                </a:lnTo>
                <a:lnTo>
                  <a:pt x="3678097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graphicFrame>
        <p:nvGraphicFramePr>
          <p:cNvPr id="4" name="object 4" descr=""/>
          <p:cNvGraphicFramePr>
            <a:graphicFrameLocks noGrp="1"/>
          </p:cNvGraphicFramePr>
          <p:nvPr/>
        </p:nvGraphicFramePr>
        <p:xfrm>
          <a:off x="541019" y="541019"/>
          <a:ext cx="9805670" cy="621220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761355"/>
                <a:gridCol w="3961129"/>
              </a:tblGrid>
              <a:tr h="549910">
                <a:tc>
                  <a:txBody>
                    <a:bodyPr/>
                    <a:lstStyle/>
                    <a:p>
                      <a:pPr marL="67945">
                        <a:lnSpc>
                          <a:spcPct val="100000"/>
                        </a:lnSpc>
                        <a:spcBef>
                          <a:spcPts val="865"/>
                        </a:spcBef>
                      </a:pPr>
                      <a:r>
                        <a:rPr dirty="0" sz="2400" b="1" i="1">
                          <a:solidFill>
                            <a:srgbClr val="528135"/>
                          </a:solidFill>
                          <a:latin typeface="Calibri"/>
                          <a:cs typeface="Calibri"/>
                        </a:rPr>
                        <a:t>Nuvarande</a:t>
                      </a:r>
                      <a:r>
                        <a:rPr dirty="0" sz="2400" spc="-35" b="1" i="1">
                          <a:solidFill>
                            <a:srgbClr val="528135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spc="-10" b="1" i="1">
                          <a:solidFill>
                            <a:srgbClr val="528135"/>
                          </a:solidFill>
                          <a:latin typeface="Calibri"/>
                          <a:cs typeface="Calibri"/>
                        </a:rPr>
                        <a:t>lydelse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B="0" marT="10985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ct val="100000"/>
                        </a:lnSpc>
                        <a:spcBef>
                          <a:spcPts val="865"/>
                        </a:spcBef>
                      </a:pPr>
                      <a:r>
                        <a:rPr dirty="0" sz="2400" b="1" i="1">
                          <a:solidFill>
                            <a:srgbClr val="528135"/>
                          </a:solidFill>
                          <a:latin typeface="Calibri"/>
                          <a:cs typeface="Calibri"/>
                        </a:rPr>
                        <a:t>Styrelsens</a:t>
                      </a:r>
                      <a:r>
                        <a:rPr dirty="0" sz="2400" spc="-95" b="1" i="1">
                          <a:solidFill>
                            <a:srgbClr val="528135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spc="-10" b="1" i="1">
                          <a:solidFill>
                            <a:srgbClr val="528135"/>
                          </a:solidFill>
                          <a:latin typeface="Calibri"/>
                          <a:cs typeface="Calibri"/>
                        </a:rPr>
                        <a:t>förslag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B="0" marT="10985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5662295">
                <a:tc>
                  <a:txBody>
                    <a:bodyPr/>
                    <a:lstStyle/>
                    <a:p>
                      <a:pPr marL="67945">
                        <a:lnSpc>
                          <a:spcPts val="2630"/>
                        </a:lnSpc>
                      </a:pPr>
                      <a:r>
                        <a:rPr dirty="0" sz="2400" b="1" i="1">
                          <a:latin typeface="Calibri"/>
                          <a:cs typeface="Calibri"/>
                        </a:rPr>
                        <a:t>§</a:t>
                      </a:r>
                      <a:r>
                        <a:rPr dirty="0" sz="2400" spc="-105" b="1" i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b="1" i="1">
                          <a:latin typeface="Calibri"/>
                          <a:cs typeface="Calibri"/>
                        </a:rPr>
                        <a:t>9</a:t>
                      </a:r>
                      <a:r>
                        <a:rPr dirty="0" sz="2400" spc="-110" b="1" i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spc="-10" b="1" i="1">
                          <a:latin typeface="Calibri"/>
                          <a:cs typeface="Calibri"/>
                        </a:rPr>
                        <a:t>Uteslutning</a:t>
                      </a:r>
                      <a:endParaRPr sz="2400">
                        <a:latin typeface="Calibri"/>
                        <a:cs typeface="Calibri"/>
                      </a:endParaRPr>
                    </a:p>
                    <a:p>
                      <a:pPr marL="67945" marR="204470">
                        <a:lnSpc>
                          <a:spcPts val="2780"/>
                        </a:lnSpc>
                        <a:spcBef>
                          <a:spcPts val="125"/>
                        </a:spcBef>
                      </a:pPr>
                      <a:r>
                        <a:rPr dirty="0" sz="2400" spc="-60">
                          <a:latin typeface="Calibri"/>
                          <a:cs typeface="Calibri"/>
                        </a:rPr>
                        <a:t>Bestämmelser</a:t>
                      </a:r>
                      <a:r>
                        <a:rPr dirty="0" sz="2400" spc="-8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spc="-30">
                          <a:latin typeface="Calibri"/>
                          <a:cs typeface="Calibri"/>
                        </a:rPr>
                        <a:t>om</a:t>
                      </a:r>
                      <a:r>
                        <a:rPr dirty="0" sz="2400" spc="-8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spc="-60">
                          <a:latin typeface="Calibri"/>
                          <a:cs typeface="Calibri"/>
                        </a:rPr>
                        <a:t>uteslutning</a:t>
                      </a:r>
                      <a:r>
                        <a:rPr dirty="0" sz="2400" spc="-9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spc="-50">
                          <a:latin typeface="Calibri"/>
                          <a:cs typeface="Calibri"/>
                        </a:rPr>
                        <a:t>finns</a:t>
                      </a:r>
                      <a:r>
                        <a:rPr dirty="0" sz="2400" spc="-8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>
                          <a:latin typeface="Calibri"/>
                          <a:cs typeface="Calibri"/>
                        </a:rPr>
                        <a:t>i</a:t>
                      </a:r>
                      <a:r>
                        <a:rPr dirty="0" sz="2400" spc="-9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4</a:t>
                      </a:r>
                      <a:r>
                        <a:rPr dirty="0" sz="2400" spc="-9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spc="-6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kap.</a:t>
                      </a:r>
                      <a:r>
                        <a:rPr dirty="0" sz="2400" spc="-9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8</a:t>
                      </a:r>
                      <a:r>
                        <a:rPr dirty="0" sz="2400" spc="-9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spc="-5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§ </a:t>
                      </a:r>
                      <a:r>
                        <a:rPr dirty="0" sz="2400" spc="-6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lagen</a:t>
                      </a:r>
                      <a:r>
                        <a:rPr dirty="0" sz="2400" spc="-8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spc="-5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(2018:672)</a:t>
                      </a:r>
                      <a:r>
                        <a:rPr dirty="0" sz="2400" spc="-7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spc="-3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om</a:t>
                      </a:r>
                      <a:r>
                        <a:rPr dirty="0" sz="2400" spc="-75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spc="-65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ekonomiska</a:t>
                      </a:r>
                      <a:r>
                        <a:rPr dirty="0" sz="2400" spc="-85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spc="-1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föreningar.</a:t>
                      </a:r>
                      <a:endParaRPr sz="2400">
                        <a:latin typeface="Calibri"/>
                        <a:cs typeface="Calibri"/>
                      </a:endParaRPr>
                    </a:p>
                    <a:p>
                      <a:pPr marL="67945" marR="220345" indent="187325">
                        <a:lnSpc>
                          <a:spcPts val="2780"/>
                        </a:lnSpc>
                        <a:spcBef>
                          <a:spcPts val="10"/>
                        </a:spcBef>
                      </a:pPr>
                      <a:r>
                        <a:rPr dirty="0" sz="2400" spc="-55">
                          <a:latin typeface="Calibri"/>
                          <a:cs typeface="Calibri"/>
                        </a:rPr>
                        <a:t>Anledning</a:t>
                      </a:r>
                      <a:r>
                        <a:rPr dirty="0" sz="2400" spc="-8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spc="-40">
                          <a:latin typeface="Calibri"/>
                          <a:cs typeface="Calibri"/>
                        </a:rPr>
                        <a:t>till</a:t>
                      </a:r>
                      <a:r>
                        <a:rPr dirty="0" sz="2400" spc="-7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spc="-60">
                          <a:latin typeface="Calibri"/>
                          <a:cs typeface="Calibri"/>
                        </a:rPr>
                        <a:t>uteslutning</a:t>
                      </a:r>
                      <a:r>
                        <a:rPr dirty="0" sz="2400" spc="-8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spc="-60">
                          <a:latin typeface="Calibri"/>
                          <a:cs typeface="Calibri"/>
                        </a:rPr>
                        <a:t>kan</a:t>
                      </a:r>
                      <a:r>
                        <a:rPr dirty="0" sz="2400" spc="-80">
                          <a:latin typeface="Calibri"/>
                          <a:cs typeface="Calibri"/>
                        </a:rPr>
                        <a:t> vara</a:t>
                      </a:r>
                      <a:r>
                        <a:rPr dirty="0" sz="2400" spc="-7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spc="-70">
                          <a:latin typeface="Calibri"/>
                          <a:cs typeface="Calibri"/>
                        </a:rPr>
                        <a:t>att</a:t>
                      </a:r>
                      <a:r>
                        <a:rPr dirty="0" sz="2400" spc="-7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spc="-25">
                          <a:latin typeface="Calibri"/>
                          <a:cs typeface="Calibri"/>
                        </a:rPr>
                        <a:t>en </a:t>
                      </a:r>
                      <a:r>
                        <a:rPr dirty="0" sz="2400" spc="-50">
                          <a:latin typeface="Calibri"/>
                          <a:cs typeface="Calibri"/>
                        </a:rPr>
                        <a:t>medlem</a:t>
                      </a:r>
                      <a:r>
                        <a:rPr dirty="0" sz="2400" spc="-8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spc="-55">
                          <a:latin typeface="Calibri"/>
                          <a:cs typeface="Calibri"/>
                        </a:rPr>
                        <a:t>bryter</a:t>
                      </a:r>
                      <a:r>
                        <a:rPr dirty="0" sz="2400" spc="-8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spc="-40">
                          <a:latin typeface="Calibri"/>
                          <a:cs typeface="Calibri"/>
                        </a:rPr>
                        <a:t>mot</a:t>
                      </a:r>
                      <a:r>
                        <a:rPr dirty="0" sz="2400" spc="-8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spc="-70">
                          <a:latin typeface="Calibri"/>
                          <a:cs typeface="Calibri"/>
                        </a:rPr>
                        <a:t>stadgarna</a:t>
                      </a:r>
                      <a:r>
                        <a:rPr dirty="0" sz="2400" spc="-9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spc="-50">
                          <a:latin typeface="Calibri"/>
                          <a:cs typeface="Calibri"/>
                        </a:rPr>
                        <a:t>eller</a:t>
                      </a:r>
                      <a:r>
                        <a:rPr dirty="0" sz="2400" spc="-9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spc="-65">
                          <a:latin typeface="Calibri"/>
                          <a:cs typeface="Calibri"/>
                        </a:rPr>
                        <a:t>inte</a:t>
                      </a:r>
                      <a:r>
                        <a:rPr dirty="0" sz="2400" spc="-7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spc="-20">
                          <a:latin typeface="Calibri"/>
                          <a:cs typeface="Calibri"/>
                        </a:rPr>
                        <a:t>iakttar </a:t>
                      </a:r>
                      <a:r>
                        <a:rPr dirty="0" sz="2400" spc="-45">
                          <a:latin typeface="Calibri"/>
                          <a:cs typeface="Calibri"/>
                        </a:rPr>
                        <a:t>sina</a:t>
                      </a:r>
                      <a:r>
                        <a:rPr dirty="0" sz="2400" spc="-6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spc="-70">
                          <a:latin typeface="Calibri"/>
                          <a:cs typeface="Calibri"/>
                        </a:rPr>
                        <a:t>ekonomiska</a:t>
                      </a:r>
                      <a:r>
                        <a:rPr dirty="0" sz="2400" spc="-7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spc="-50">
                          <a:latin typeface="Calibri"/>
                          <a:cs typeface="Calibri"/>
                        </a:rPr>
                        <a:t>eller</a:t>
                      </a:r>
                      <a:r>
                        <a:rPr dirty="0" sz="2400" spc="-7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spc="-60">
                          <a:latin typeface="Calibri"/>
                          <a:cs typeface="Calibri"/>
                        </a:rPr>
                        <a:t>övriga</a:t>
                      </a:r>
                      <a:r>
                        <a:rPr dirty="0" sz="2400" spc="-65">
                          <a:latin typeface="Calibri"/>
                          <a:cs typeface="Calibri"/>
                        </a:rPr>
                        <a:t> förpliktelser</a:t>
                      </a:r>
                      <a:r>
                        <a:rPr dirty="0" sz="2400" spc="-6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spc="-25">
                          <a:latin typeface="Calibri"/>
                          <a:cs typeface="Calibri"/>
                        </a:rPr>
                        <a:t>mot </a:t>
                      </a:r>
                      <a:r>
                        <a:rPr dirty="0" sz="2400" spc="-10">
                          <a:latin typeface="Calibri"/>
                          <a:cs typeface="Calibri"/>
                        </a:rPr>
                        <a:t>föreningen.</a:t>
                      </a:r>
                      <a:endParaRPr sz="2400">
                        <a:latin typeface="Calibri"/>
                        <a:cs typeface="Calibri"/>
                      </a:endParaRPr>
                    </a:p>
                    <a:p>
                      <a:pPr algn="just" marL="67945" marR="803275" indent="187325">
                        <a:lnSpc>
                          <a:spcPts val="2780"/>
                        </a:lnSpc>
                        <a:spcBef>
                          <a:spcPts val="20"/>
                        </a:spcBef>
                      </a:pPr>
                      <a:r>
                        <a:rPr dirty="0" sz="2400" spc="-55">
                          <a:latin typeface="Calibri"/>
                          <a:cs typeface="Calibri"/>
                        </a:rPr>
                        <a:t>Medlemmen</a:t>
                      </a:r>
                      <a:r>
                        <a:rPr dirty="0" sz="2400" spc="-8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spc="-65">
                          <a:latin typeface="Calibri"/>
                          <a:cs typeface="Calibri"/>
                        </a:rPr>
                        <a:t>skall</a:t>
                      </a:r>
                      <a:r>
                        <a:rPr dirty="0" sz="2400" spc="-5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spc="-85">
                          <a:latin typeface="Calibri"/>
                          <a:cs typeface="Calibri"/>
                        </a:rPr>
                        <a:t>först</a:t>
                      </a:r>
                      <a:r>
                        <a:rPr dirty="0" sz="2400" spc="-50">
                          <a:latin typeface="Calibri"/>
                          <a:cs typeface="Calibri"/>
                        </a:rPr>
                        <a:t> ges</a:t>
                      </a:r>
                      <a:r>
                        <a:rPr dirty="0" sz="2400" spc="-5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spc="-55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möjlighet </a:t>
                      </a:r>
                      <a:r>
                        <a:rPr dirty="0" sz="2400" spc="-2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till </a:t>
                      </a:r>
                      <a:r>
                        <a:rPr dirty="0" sz="2400" spc="-7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rättelse</a:t>
                      </a:r>
                      <a:r>
                        <a:rPr dirty="0" sz="2400" spc="-70">
                          <a:latin typeface="Calibri"/>
                          <a:cs typeface="Calibri"/>
                        </a:rPr>
                        <a:t>,</a:t>
                      </a:r>
                      <a:r>
                        <a:rPr dirty="0" sz="2400" spc="-5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spc="-70">
                          <a:latin typeface="Calibri"/>
                          <a:cs typeface="Calibri"/>
                        </a:rPr>
                        <a:t>efter</a:t>
                      </a:r>
                      <a:r>
                        <a:rPr dirty="0" sz="2400" spc="-4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spc="-75">
                          <a:latin typeface="Calibri"/>
                          <a:cs typeface="Calibri"/>
                        </a:rPr>
                        <a:t>att</a:t>
                      </a:r>
                      <a:r>
                        <a:rPr dirty="0" sz="2400" spc="-5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spc="-60">
                          <a:latin typeface="Calibri"/>
                          <a:cs typeface="Calibri"/>
                        </a:rPr>
                        <a:t>skriftligen</a:t>
                      </a:r>
                      <a:r>
                        <a:rPr dirty="0" sz="2400" spc="-4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spc="-35">
                          <a:latin typeface="Calibri"/>
                          <a:cs typeface="Calibri"/>
                        </a:rPr>
                        <a:t>ha</a:t>
                      </a:r>
                      <a:r>
                        <a:rPr dirty="0" sz="2400" spc="-4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spc="-75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varnats</a:t>
                      </a:r>
                      <a:r>
                        <a:rPr dirty="0" sz="2400" spc="-6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spc="-25">
                          <a:latin typeface="Calibri"/>
                          <a:cs typeface="Calibri"/>
                        </a:rPr>
                        <a:t>av </a:t>
                      </a:r>
                      <a:r>
                        <a:rPr dirty="0" sz="2400" spc="-10">
                          <a:latin typeface="Calibri"/>
                          <a:cs typeface="Calibri"/>
                        </a:rPr>
                        <a:t>styrelsen.</a:t>
                      </a:r>
                      <a:endParaRPr sz="2400">
                        <a:latin typeface="Calibri"/>
                        <a:cs typeface="Calibri"/>
                      </a:endParaRPr>
                    </a:p>
                    <a:p>
                      <a:pPr algn="just" marL="255904">
                        <a:lnSpc>
                          <a:spcPts val="2670"/>
                        </a:lnSpc>
                      </a:pPr>
                      <a:r>
                        <a:rPr dirty="0" sz="2400" spc="-50">
                          <a:latin typeface="Calibri"/>
                          <a:cs typeface="Calibri"/>
                        </a:rPr>
                        <a:t>Beslut</a:t>
                      </a:r>
                      <a:r>
                        <a:rPr dirty="0" sz="2400" spc="-7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spc="-35">
                          <a:latin typeface="Calibri"/>
                          <a:cs typeface="Calibri"/>
                        </a:rPr>
                        <a:t>om</a:t>
                      </a:r>
                      <a:r>
                        <a:rPr dirty="0" sz="2400" spc="-8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spc="-60">
                          <a:latin typeface="Calibri"/>
                          <a:cs typeface="Calibri"/>
                        </a:rPr>
                        <a:t>uteslutning</a:t>
                      </a:r>
                      <a:r>
                        <a:rPr dirty="0" sz="2400" spc="-75">
                          <a:latin typeface="Calibri"/>
                          <a:cs typeface="Calibri"/>
                        </a:rPr>
                        <a:t> fattas </a:t>
                      </a:r>
                      <a:r>
                        <a:rPr dirty="0" sz="2400" spc="-65">
                          <a:latin typeface="Calibri"/>
                          <a:cs typeface="Calibri"/>
                        </a:rPr>
                        <a:t>av</a:t>
                      </a:r>
                      <a:r>
                        <a:rPr dirty="0" sz="2400" spc="-7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spc="-10">
                          <a:latin typeface="Calibri"/>
                          <a:cs typeface="Calibri"/>
                        </a:rPr>
                        <a:t>styrelsen.</a:t>
                      </a:r>
                      <a:endParaRPr sz="2400">
                        <a:latin typeface="Calibri"/>
                        <a:cs typeface="Calibri"/>
                      </a:endParaRPr>
                    </a:p>
                    <a:p>
                      <a:pPr marL="67945" marR="179070" indent="187325">
                        <a:lnSpc>
                          <a:spcPct val="96600"/>
                        </a:lnSpc>
                        <a:spcBef>
                          <a:spcPts val="50"/>
                        </a:spcBef>
                      </a:pPr>
                      <a:r>
                        <a:rPr dirty="0" sz="2400" spc="-50">
                          <a:latin typeface="Calibri"/>
                          <a:cs typeface="Calibri"/>
                        </a:rPr>
                        <a:t>Beslut</a:t>
                      </a:r>
                      <a:r>
                        <a:rPr dirty="0" sz="2400" spc="-7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spc="-35">
                          <a:latin typeface="Calibri"/>
                          <a:cs typeface="Calibri"/>
                        </a:rPr>
                        <a:t>om</a:t>
                      </a:r>
                      <a:r>
                        <a:rPr dirty="0" sz="2400" spc="-8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spc="-60">
                          <a:latin typeface="Calibri"/>
                          <a:cs typeface="Calibri"/>
                        </a:rPr>
                        <a:t>varning</a:t>
                      </a:r>
                      <a:r>
                        <a:rPr dirty="0" sz="2400" spc="-8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spc="-40">
                          <a:latin typeface="Calibri"/>
                          <a:cs typeface="Calibri"/>
                        </a:rPr>
                        <a:t>och</a:t>
                      </a:r>
                      <a:r>
                        <a:rPr dirty="0" sz="2400" spc="-8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spc="-60">
                          <a:latin typeface="Calibri"/>
                          <a:cs typeface="Calibri"/>
                        </a:rPr>
                        <a:t>uteslutning</a:t>
                      </a:r>
                      <a:r>
                        <a:rPr dirty="0" sz="2400" spc="-8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spc="-10">
                          <a:latin typeface="Calibri"/>
                          <a:cs typeface="Calibri"/>
                        </a:rPr>
                        <a:t>skall </a:t>
                      </a:r>
                      <a:r>
                        <a:rPr dirty="0" sz="2400" spc="-60">
                          <a:latin typeface="Calibri"/>
                          <a:cs typeface="Calibri"/>
                        </a:rPr>
                        <a:t>tillställas medlemmen</a:t>
                      </a:r>
                      <a:r>
                        <a:rPr dirty="0" sz="2400" spc="-7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spc="-40">
                          <a:latin typeface="Calibri"/>
                          <a:cs typeface="Calibri"/>
                        </a:rPr>
                        <a:t>till</a:t>
                      </a:r>
                      <a:r>
                        <a:rPr dirty="0" sz="2400" spc="-6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spc="-10">
                          <a:latin typeface="Calibri"/>
                          <a:cs typeface="Calibri"/>
                        </a:rPr>
                        <a:t>dennes </a:t>
                      </a:r>
                      <a:r>
                        <a:rPr dirty="0" sz="2400" spc="-65">
                          <a:latin typeface="Calibri"/>
                          <a:cs typeface="Calibri"/>
                        </a:rPr>
                        <a:t>folkbokföringsadress </a:t>
                      </a:r>
                      <a:r>
                        <a:rPr dirty="0" sz="2400" spc="-50">
                          <a:latin typeface="Calibri"/>
                          <a:cs typeface="Calibri"/>
                        </a:rPr>
                        <a:t>samt</a:t>
                      </a:r>
                      <a:r>
                        <a:rPr dirty="0" sz="2400" spc="-6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>
                          <a:latin typeface="Calibri"/>
                          <a:cs typeface="Calibri"/>
                        </a:rPr>
                        <a:t>i</a:t>
                      </a:r>
                      <a:r>
                        <a:rPr dirty="0" sz="2400" spc="-5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spc="-75">
                          <a:latin typeface="Calibri"/>
                          <a:cs typeface="Calibri"/>
                        </a:rPr>
                        <a:t>förekommande</a:t>
                      </a:r>
                      <a:r>
                        <a:rPr dirty="0" sz="2400" spc="-5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spc="-20">
                          <a:latin typeface="Calibri"/>
                          <a:cs typeface="Calibri"/>
                        </a:rPr>
                        <a:t>fall </a:t>
                      </a:r>
                      <a:r>
                        <a:rPr dirty="0" sz="2400" spc="-50">
                          <a:latin typeface="Calibri"/>
                          <a:cs typeface="Calibri"/>
                        </a:rPr>
                        <a:t>den</a:t>
                      </a:r>
                      <a:r>
                        <a:rPr dirty="0" sz="2400" spc="-7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spc="-60">
                          <a:latin typeface="Calibri"/>
                          <a:cs typeface="Calibri"/>
                        </a:rPr>
                        <a:t>särskilda</a:t>
                      </a:r>
                      <a:r>
                        <a:rPr dirty="0" sz="2400" spc="-7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spc="-60">
                          <a:latin typeface="Calibri"/>
                          <a:cs typeface="Calibri"/>
                        </a:rPr>
                        <a:t>adress</a:t>
                      </a:r>
                      <a:r>
                        <a:rPr dirty="0" sz="2400" spc="-7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spc="-45">
                          <a:latin typeface="Calibri"/>
                          <a:cs typeface="Calibri"/>
                        </a:rPr>
                        <a:t>som</a:t>
                      </a:r>
                      <a:r>
                        <a:rPr dirty="0" sz="2400" spc="-8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spc="-60">
                          <a:latin typeface="Calibri"/>
                          <a:cs typeface="Calibri"/>
                        </a:rPr>
                        <a:t>medlemmen</a:t>
                      </a:r>
                      <a:r>
                        <a:rPr dirty="0" sz="2400" spc="-8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spc="-25">
                          <a:latin typeface="Calibri"/>
                          <a:cs typeface="Calibri"/>
                        </a:rPr>
                        <a:t>har </a:t>
                      </a:r>
                      <a:r>
                        <a:rPr dirty="0" sz="2400" spc="-50">
                          <a:latin typeface="Calibri"/>
                          <a:cs typeface="Calibri"/>
                        </a:rPr>
                        <a:t>anmält</a:t>
                      </a:r>
                      <a:r>
                        <a:rPr dirty="0" sz="2400" spc="-10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spc="-40">
                          <a:latin typeface="Calibri"/>
                          <a:cs typeface="Calibri"/>
                        </a:rPr>
                        <a:t>till</a:t>
                      </a:r>
                      <a:r>
                        <a:rPr dirty="0" sz="2400" spc="-10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spc="-10">
                          <a:latin typeface="Calibri"/>
                          <a:cs typeface="Calibri"/>
                        </a:rPr>
                        <a:t>föreningen.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2630"/>
                        </a:lnSpc>
                      </a:pPr>
                      <a:r>
                        <a:rPr dirty="0" sz="2400" b="1" i="1">
                          <a:latin typeface="Calibri"/>
                          <a:cs typeface="Calibri"/>
                        </a:rPr>
                        <a:t>§</a:t>
                      </a:r>
                      <a:r>
                        <a:rPr dirty="0" sz="2400" spc="-85" b="1" i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spc="-45" b="1" i="1">
                          <a:latin typeface="Calibri"/>
                          <a:cs typeface="Calibri"/>
                        </a:rPr>
                        <a:t>2.5</a:t>
                      </a:r>
                      <a:r>
                        <a:rPr dirty="0" sz="2400" spc="-90" b="1" i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spc="-55" b="1" i="1">
                          <a:latin typeface="Calibri"/>
                          <a:cs typeface="Calibri"/>
                        </a:rPr>
                        <a:t>Uteslutning</a:t>
                      </a:r>
                      <a:r>
                        <a:rPr dirty="0" sz="2400" spc="-80" b="1" i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spc="-35" b="1" i="1">
                          <a:latin typeface="Calibri"/>
                          <a:cs typeface="Calibri"/>
                        </a:rPr>
                        <a:t>ur</a:t>
                      </a:r>
                      <a:r>
                        <a:rPr dirty="0" sz="2400" spc="-95" b="1" i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spc="-10" b="1" i="1">
                          <a:latin typeface="Calibri"/>
                          <a:cs typeface="Calibri"/>
                        </a:rPr>
                        <a:t>föreningen</a:t>
                      </a:r>
                      <a:endParaRPr sz="2400">
                        <a:latin typeface="Calibri"/>
                        <a:cs typeface="Calibri"/>
                      </a:endParaRPr>
                    </a:p>
                    <a:p>
                      <a:pPr marL="67945">
                        <a:lnSpc>
                          <a:spcPts val="2785"/>
                        </a:lnSpc>
                      </a:pPr>
                      <a:r>
                        <a:rPr dirty="0" sz="2400" spc="-35">
                          <a:latin typeface="Calibri"/>
                          <a:cs typeface="Calibri"/>
                        </a:rPr>
                        <a:t>En</a:t>
                      </a:r>
                      <a:r>
                        <a:rPr dirty="0" sz="2400" spc="-8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spc="-50">
                          <a:latin typeface="Calibri"/>
                          <a:cs typeface="Calibri"/>
                        </a:rPr>
                        <a:t>medlem</a:t>
                      </a:r>
                      <a:r>
                        <a:rPr dirty="0" sz="2400" spc="-8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spc="-70">
                          <a:latin typeface="Calibri"/>
                          <a:cs typeface="Calibri"/>
                        </a:rPr>
                        <a:t>får</a:t>
                      </a:r>
                      <a:r>
                        <a:rPr dirty="0" sz="2400" spc="-8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spc="-65">
                          <a:latin typeface="Calibri"/>
                          <a:cs typeface="Calibri"/>
                        </a:rPr>
                        <a:t>uteslutas</a:t>
                      </a:r>
                      <a:r>
                        <a:rPr dirty="0" sz="2400" spc="-10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spc="-30">
                          <a:latin typeface="Calibri"/>
                          <a:cs typeface="Calibri"/>
                        </a:rPr>
                        <a:t>om</a:t>
                      </a:r>
                      <a:r>
                        <a:rPr dirty="0" sz="2400" spc="-8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spc="-25">
                          <a:latin typeface="Calibri"/>
                          <a:cs typeface="Calibri"/>
                        </a:rPr>
                        <a:t>hen</a:t>
                      </a:r>
                      <a:endParaRPr sz="2400">
                        <a:latin typeface="Calibri"/>
                        <a:cs typeface="Calibri"/>
                      </a:endParaRPr>
                    </a:p>
                    <a:p>
                      <a:pPr marL="67945" marR="485140" indent="278765">
                        <a:lnSpc>
                          <a:spcPts val="2790"/>
                        </a:lnSpc>
                        <a:spcBef>
                          <a:spcPts val="120"/>
                        </a:spcBef>
                        <a:buAutoNum type="arabicPeriod"/>
                        <a:tabLst>
                          <a:tab pos="346710" algn="l"/>
                        </a:tabLst>
                      </a:pPr>
                      <a:r>
                        <a:rPr dirty="0" sz="2400" spc="-50">
                          <a:latin typeface="Calibri"/>
                          <a:cs typeface="Calibri"/>
                        </a:rPr>
                        <a:t>grovt</a:t>
                      </a:r>
                      <a:r>
                        <a:rPr dirty="0" sz="2400" spc="-8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spc="-55">
                          <a:latin typeface="Calibri"/>
                          <a:cs typeface="Calibri"/>
                        </a:rPr>
                        <a:t>har</a:t>
                      </a:r>
                      <a:r>
                        <a:rPr dirty="0" sz="2400" spc="-8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spc="-60">
                          <a:latin typeface="Calibri"/>
                          <a:cs typeface="Calibri"/>
                        </a:rPr>
                        <a:t>åsidosatt</a:t>
                      </a:r>
                      <a:r>
                        <a:rPr dirty="0" sz="2400" spc="-8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spc="-20">
                          <a:latin typeface="Calibri"/>
                          <a:cs typeface="Calibri"/>
                        </a:rPr>
                        <a:t>sina </a:t>
                      </a:r>
                      <a:r>
                        <a:rPr dirty="0" sz="2400" spc="-60">
                          <a:latin typeface="Calibri"/>
                          <a:cs typeface="Calibri"/>
                        </a:rPr>
                        <a:t>skyldigheter</a:t>
                      </a:r>
                      <a:r>
                        <a:rPr dirty="0" sz="2400" spc="-8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spc="-40">
                          <a:latin typeface="Calibri"/>
                          <a:cs typeface="Calibri"/>
                        </a:rPr>
                        <a:t>mot</a:t>
                      </a:r>
                      <a:r>
                        <a:rPr dirty="0" sz="2400" spc="-7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spc="-55">
                          <a:latin typeface="Calibri"/>
                          <a:cs typeface="Calibri"/>
                        </a:rPr>
                        <a:t>föreningen,</a:t>
                      </a:r>
                      <a:endParaRPr sz="2400">
                        <a:latin typeface="Calibri"/>
                        <a:cs typeface="Calibri"/>
                      </a:endParaRPr>
                    </a:p>
                    <a:p>
                      <a:pPr marL="346710" indent="-278765">
                        <a:lnSpc>
                          <a:spcPts val="2655"/>
                        </a:lnSpc>
                        <a:buAutoNum type="arabicPeriod"/>
                        <a:tabLst>
                          <a:tab pos="346710" algn="l"/>
                        </a:tabLst>
                      </a:pPr>
                      <a:r>
                        <a:rPr dirty="0" sz="2400" spc="-65">
                          <a:latin typeface="Calibri"/>
                          <a:cs typeface="Calibri"/>
                        </a:rPr>
                        <a:t>inte</a:t>
                      </a:r>
                      <a:r>
                        <a:rPr dirty="0" sz="2400" spc="-7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spc="-60">
                          <a:latin typeface="Calibri"/>
                          <a:cs typeface="Calibri"/>
                        </a:rPr>
                        <a:t>längre</a:t>
                      </a:r>
                      <a:r>
                        <a:rPr dirty="0" sz="2400" spc="-8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spc="-60">
                          <a:latin typeface="Calibri"/>
                          <a:cs typeface="Calibri"/>
                        </a:rPr>
                        <a:t>deltar</a:t>
                      </a:r>
                      <a:r>
                        <a:rPr dirty="0" sz="2400" spc="-9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>
                          <a:latin typeface="Calibri"/>
                          <a:cs typeface="Calibri"/>
                        </a:rPr>
                        <a:t>i</a:t>
                      </a:r>
                      <a:r>
                        <a:rPr dirty="0" sz="2400" spc="-7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spc="-20">
                          <a:latin typeface="Calibri"/>
                          <a:cs typeface="Calibri"/>
                        </a:rPr>
                        <a:t>före-</a:t>
                      </a:r>
                      <a:endParaRPr sz="2400">
                        <a:latin typeface="Calibri"/>
                        <a:cs typeface="Calibri"/>
                      </a:endParaRPr>
                    </a:p>
                    <a:p>
                      <a:pPr marL="67945" marR="201295">
                        <a:lnSpc>
                          <a:spcPts val="2780"/>
                        </a:lnSpc>
                        <a:spcBef>
                          <a:spcPts val="125"/>
                        </a:spcBef>
                      </a:pPr>
                      <a:r>
                        <a:rPr dirty="0" sz="2400" spc="-55">
                          <a:latin typeface="Calibri"/>
                          <a:cs typeface="Calibri"/>
                        </a:rPr>
                        <a:t>ningens</a:t>
                      </a:r>
                      <a:r>
                        <a:rPr dirty="0" sz="2400" spc="-8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spc="-65">
                          <a:latin typeface="Calibri"/>
                          <a:cs typeface="Calibri"/>
                        </a:rPr>
                        <a:t>verksamhet</a:t>
                      </a:r>
                      <a:r>
                        <a:rPr dirty="0" sz="2400" spc="-7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spc="-45">
                          <a:latin typeface="Calibri"/>
                          <a:cs typeface="Calibri"/>
                        </a:rPr>
                        <a:t>på</a:t>
                      </a:r>
                      <a:r>
                        <a:rPr dirty="0" sz="2400" spc="-7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spc="-60">
                          <a:latin typeface="Calibri"/>
                          <a:cs typeface="Calibri"/>
                        </a:rPr>
                        <a:t>det</a:t>
                      </a:r>
                      <a:r>
                        <a:rPr dirty="0" sz="2400" spc="-8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spc="-20">
                          <a:latin typeface="Calibri"/>
                          <a:cs typeface="Calibri"/>
                        </a:rPr>
                        <a:t>sätt </a:t>
                      </a:r>
                      <a:r>
                        <a:rPr dirty="0" sz="2400" spc="-45">
                          <a:latin typeface="Calibri"/>
                          <a:cs typeface="Calibri"/>
                        </a:rPr>
                        <a:t>som</a:t>
                      </a:r>
                      <a:r>
                        <a:rPr dirty="0" sz="2400" spc="-8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spc="-60">
                          <a:latin typeface="Calibri"/>
                          <a:cs typeface="Calibri"/>
                        </a:rPr>
                        <a:t>avses</a:t>
                      </a:r>
                      <a:r>
                        <a:rPr dirty="0" sz="2400" spc="-9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>
                          <a:latin typeface="Calibri"/>
                          <a:cs typeface="Calibri"/>
                        </a:rPr>
                        <a:t>i</a:t>
                      </a:r>
                      <a:r>
                        <a:rPr dirty="0" sz="2400" spc="-8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spc="-50">
                          <a:latin typeface="Calibri"/>
                          <a:cs typeface="Calibri"/>
                        </a:rPr>
                        <a:t>dessa</a:t>
                      </a:r>
                      <a:r>
                        <a:rPr dirty="0" sz="2400" spc="-8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spc="-95">
                          <a:latin typeface="Calibri"/>
                          <a:cs typeface="Calibri"/>
                        </a:rPr>
                        <a:t>stadgar, </a:t>
                      </a:r>
                      <a:r>
                        <a:rPr dirty="0" sz="2400" spc="-10">
                          <a:latin typeface="Calibri"/>
                          <a:cs typeface="Calibri"/>
                        </a:rPr>
                        <a:t>eller</a:t>
                      </a:r>
                      <a:endParaRPr sz="2400">
                        <a:latin typeface="Calibri"/>
                        <a:cs typeface="Calibri"/>
                      </a:endParaRPr>
                    </a:p>
                    <a:p>
                      <a:pPr algn="just" marL="67945" marR="316230" indent="278765">
                        <a:lnSpc>
                          <a:spcPts val="2780"/>
                        </a:lnSpc>
                        <a:spcBef>
                          <a:spcPts val="10"/>
                        </a:spcBef>
                        <a:buAutoNum type="arabicPeriod" startAt="3"/>
                        <a:tabLst>
                          <a:tab pos="346710" algn="l"/>
                        </a:tabLst>
                      </a:pPr>
                      <a:r>
                        <a:rPr dirty="0" sz="2400" spc="-65">
                          <a:latin typeface="Calibri"/>
                          <a:cs typeface="Calibri"/>
                        </a:rPr>
                        <a:t>inte</a:t>
                      </a:r>
                      <a:r>
                        <a:rPr dirty="0" sz="2400" spc="-4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spc="-70">
                          <a:latin typeface="Calibri"/>
                          <a:cs typeface="Calibri"/>
                        </a:rPr>
                        <a:t>längre</a:t>
                      </a:r>
                      <a:r>
                        <a:rPr dirty="0" sz="2400" spc="-5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spc="-60">
                          <a:latin typeface="Calibri"/>
                          <a:cs typeface="Calibri"/>
                        </a:rPr>
                        <a:t>uppfyller</a:t>
                      </a:r>
                      <a:r>
                        <a:rPr dirty="0" sz="2400" spc="-5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spc="-65">
                          <a:latin typeface="Calibri"/>
                          <a:cs typeface="Calibri"/>
                        </a:rPr>
                        <a:t>de</a:t>
                      </a:r>
                      <a:r>
                        <a:rPr dirty="0" sz="2400" spc="-5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spc="-20">
                          <a:latin typeface="Calibri"/>
                          <a:cs typeface="Calibri"/>
                        </a:rPr>
                        <a:t>krav </a:t>
                      </a:r>
                      <a:r>
                        <a:rPr dirty="0" sz="2400" spc="-45">
                          <a:latin typeface="Calibri"/>
                          <a:cs typeface="Calibri"/>
                        </a:rPr>
                        <a:t>som</a:t>
                      </a:r>
                      <a:r>
                        <a:rPr dirty="0" sz="2400" spc="-6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spc="-45">
                          <a:latin typeface="Calibri"/>
                          <a:cs typeface="Calibri"/>
                        </a:rPr>
                        <a:t>med</a:t>
                      </a:r>
                      <a:r>
                        <a:rPr dirty="0" sz="2400" spc="-6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spc="-70">
                          <a:latin typeface="Calibri"/>
                          <a:cs typeface="Calibri"/>
                        </a:rPr>
                        <a:t>hänsyn</a:t>
                      </a:r>
                      <a:r>
                        <a:rPr dirty="0" sz="2400" spc="-6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spc="-50">
                          <a:latin typeface="Calibri"/>
                          <a:cs typeface="Calibri"/>
                        </a:rPr>
                        <a:t>till</a:t>
                      </a:r>
                      <a:r>
                        <a:rPr dirty="0" sz="2400" spc="-7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spc="-65">
                          <a:latin typeface="Calibri"/>
                          <a:cs typeface="Calibri"/>
                        </a:rPr>
                        <a:t>arten</a:t>
                      </a:r>
                      <a:r>
                        <a:rPr dirty="0" sz="2400" spc="-6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spc="-25">
                          <a:latin typeface="Calibri"/>
                          <a:cs typeface="Calibri"/>
                        </a:rPr>
                        <a:t>och </a:t>
                      </a:r>
                      <a:r>
                        <a:rPr dirty="0" sz="2400" spc="-70">
                          <a:latin typeface="Calibri"/>
                          <a:cs typeface="Calibri"/>
                        </a:rPr>
                        <a:t>omfattningen</a:t>
                      </a:r>
                      <a:r>
                        <a:rPr dirty="0" sz="2400" spc="-6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spc="-65">
                          <a:latin typeface="Calibri"/>
                          <a:cs typeface="Calibri"/>
                        </a:rPr>
                        <a:t>av </a:t>
                      </a:r>
                      <a:r>
                        <a:rPr dirty="0" sz="2400" spc="-10">
                          <a:latin typeface="Calibri"/>
                          <a:cs typeface="Calibri"/>
                        </a:rPr>
                        <a:t>föreningens</a:t>
                      </a:r>
                      <a:endParaRPr sz="2400">
                        <a:latin typeface="Calibri"/>
                        <a:cs typeface="Calibri"/>
                      </a:endParaRPr>
                    </a:p>
                    <a:p>
                      <a:pPr algn="just" marL="67945" marR="883285">
                        <a:lnSpc>
                          <a:spcPts val="2780"/>
                        </a:lnSpc>
                        <a:spcBef>
                          <a:spcPts val="15"/>
                        </a:spcBef>
                      </a:pPr>
                      <a:r>
                        <a:rPr dirty="0" sz="2400" spc="-65">
                          <a:latin typeface="Calibri"/>
                          <a:cs typeface="Calibri"/>
                        </a:rPr>
                        <a:t>verksamhet</a:t>
                      </a:r>
                      <a:r>
                        <a:rPr dirty="0" sz="2400" spc="-7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spc="-50">
                          <a:latin typeface="Calibri"/>
                          <a:cs typeface="Calibri"/>
                        </a:rPr>
                        <a:t>bör</a:t>
                      </a:r>
                      <a:r>
                        <a:rPr dirty="0" sz="2400" spc="-7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spc="-60">
                          <a:latin typeface="Calibri"/>
                          <a:cs typeface="Calibri"/>
                        </a:rPr>
                        <a:t>ställas</a:t>
                      </a:r>
                      <a:r>
                        <a:rPr dirty="0" sz="2400" spc="-7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spc="-25">
                          <a:latin typeface="Calibri"/>
                          <a:cs typeface="Calibri"/>
                        </a:rPr>
                        <a:t>på </a:t>
                      </a:r>
                      <a:r>
                        <a:rPr dirty="0" sz="2400" spc="-10">
                          <a:latin typeface="Calibri"/>
                          <a:cs typeface="Calibri"/>
                        </a:rPr>
                        <a:t>medlemmarna.</a:t>
                      </a:r>
                      <a:endParaRPr sz="2400">
                        <a:latin typeface="Calibri"/>
                        <a:cs typeface="Calibri"/>
                      </a:endParaRPr>
                    </a:p>
                    <a:p>
                      <a:pPr algn="just" marL="67945" marR="71755" indent="187325">
                        <a:lnSpc>
                          <a:spcPts val="2770"/>
                        </a:lnSpc>
                        <a:spcBef>
                          <a:spcPts val="20"/>
                        </a:spcBef>
                      </a:pPr>
                      <a:r>
                        <a:rPr dirty="0" sz="2400" spc="-50">
                          <a:latin typeface="Calibri"/>
                          <a:cs typeface="Calibri"/>
                        </a:rPr>
                        <a:t>Beslut</a:t>
                      </a:r>
                      <a:r>
                        <a:rPr dirty="0" sz="2400" spc="-6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spc="-35">
                          <a:latin typeface="Calibri"/>
                          <a:cs typeface="Calibri"/>
                        </a:rPr>
                        <a:t>om</a:t>
                      </a:r>
                      <a:r>
                        <a:rPr dirty="0" sz="2400" spc="-6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spc="-60">
                          <a:latin typeface="Calibri"/>
                          <a:cs typeface="Calibri"/>
                        </a:rPr>
                        <a:t>uteslutning</a:t>
                      </a:r>
                      <a:r>
                        <a:rPr dirty="0" sz="2400" spc="-5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spc="-85">
                          <a:latin typeface="Calibri"/>
                          <a:cs typeface="Calibri"/>
                        </a:rPr>
                        <a:t>fattas</a:t>
                      </a:r>
                      <a:r>
                        <a:rPr dirty="0" sz="2400" spc="-5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spc="-25">
                          <a:latin typeface="Calibri"/>
                          <a:cs typeface="Calibri"/>
                        </a:rPr>
                        <a:t>av </a:t>
                      </a:r>
                      <a:r>
                        <a:rPr dirty="0" sz="2400" spc="-10">
                          <a:latin typeface="Calibri"/>
                          <a:cs typeface="Calibri"/>
                        </a:rPr>
                        <a:t>styrelsen.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5" name="object 5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1270" rIns="0" bIns="0" rtlCol="0" vert="horz">
            <a:spAutoFit/>
          </a:bodyPr>
          <a:lstStyle/>
          <a:p>
            <a:pPr marL="5080">
              <a:lnSpc>
                <a:spcPct val="100000"/>
              </a:lnSpc>
              <a:spcBef>
                <a:spcPts val="10"/>
              </a:spcBef>
            </a:pPr>
            <a:fld id="{81D60167-4931-47E6-BA6A-407CBD079E47}" type="slidenum">
              <a:rPr dirty="0" spc="-25"/>
              <a:t>20</a:t>
            </a:fld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9753092" y="6335979"/>
            <a:ext cx="38100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20">
                <a:latin typeface="Georgia"/>
                <a:cs typeface="Georgia"/>
              </a:rPr>
              <a:t>42:2</a:t>
            </a:r>
            <a:endParaRPr sz="1400">
              <a:latin typeface="Georgia"/>
              <a:cs typeface="Georgia"/>
            </a:endParaRPr>
          </a:p>
        </p:txBody>
      </p:sp>
      <p:pic>
        <p:nvPicPr>
          <p:cNvPr id="3" name="object 3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40384" y="657279"/>
            <a:ext cx="9511076" cy="5487466"/>
          </a:xfrm>
          <a:prstGeom prst="rect">
            <a:avLst/>
          </a:prstGeom>
        </p:spPr>
      </p:pic>
      <p:sp>
        <p:nvSpPr>
          <p:cNvPr id="4" name="object 4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1270" rIns="0" bIns="0" rtlCol="0" vert="horz">
            <a:spAutoFit/>
          </a:bodyPr>
          <a:lstStyle/>
          <a:p>
            <a:pPr marL="5080">
              <a:lnSpc>
                <a:spcPct val="100000"/>
              </a:lnSpc>
              <a:spcBef>
                <a:spcPts val="10"/>
              </a:spcBef>
            </a:pPr>
            <a:fld id="{81D60167-4931-47E6-BA6A-407CBD079E47}" type="slidenum">
              <a:rPr dirty="0" spc="-25"/>
              <a:t>20</a:t>
            </a:fld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1153972" y="1734566"/>
            <a:ext cx="1050290" cy="342900"/>
          </a:xfrm>
          <a:custGeom>
            <a:avLst/>
            <a:gdLst/>
            <a:ahLst/>
            <a:cxnLst/>
            <a:rect l="l" t="t" r="r" b="b"/>
            <a:pathLst>
              <a:path w="1050289" h="342900">
                <a:moveTo>
                  <a:pt x="1050036" y="0"/>
                </a:moveTo>
                <a:lnTo>
                  <a:pt x="0" y="0"/>
                </a:lnTo>
                <a:lnTo>
                  <a:pt x="0" y="342900"/>
                </a:lnTo>
                <a:lnTo>
                  <a:pt x="1050036" y="342900"/>
                </a:lnTo>
                <a:lnTo>
                  <a:pt x="1050036" y="0"/>
                </a:lnTo>
                <a:close/>
              </a:path>
            </a:pathLst>
          </a:custGeom>
          <a:solidFill>
            <a:srgbClr val="FFFFCC"/>
          </a:solidFill>
        </p:spPr>
        <p:txBody>
          <a:bodyPr wrap="square" lIns="0" tIns="0" rIns="0" bIns="0" rtlCol="0"/>
          <a:lstStyle/>
          <a:p/>
        </p:txBody>
      </p:sp>
      <p:grpSp>
        <p:nvGrpSpPr>
          <p:cNvPr id="3" name="object 3" descr=""/>
          <p:cNvGrpSpPr/>
          <p:nvPr/>
        </p:nvGrpSpPr>
        <p:grpSpPr>
          <a:xfrm>
            <a:off x="1839722" y="2763647"/>
            <a:ext cx="3028950" cy="685800"/>
            <a:chOff x="1839722" y="2763647"/>
            <a:chExt cx="3028950" cy="685800"/>
          </a:xfrm>
        </p:grpSpPr>
        <p:sp>
          <p:nvSpPr>
            <p:cNvPr id="4" name="object 4" descr=""/>
            <p:cNvSpPr/>
            <p:nvPr/>
          </p:nvSpPr>
          <p:spPr>
            <a:xfrm>
              <a:off x="1839722" y="2763647"/>
              <a:ext cx="1349375" cy="342900"/>
            </a:xfrm>
            <a:custGeom>
              <a:avLst/>
              <a:gdLst/>
              <a:ahLst/>
              <a:cxnLst/>
              <a:rect l="l" t="t" r="r" b="b"/>
              <a:pathLst>
                <a:path w="1349375" h="342900">
                  <a:moveTo>
                    <a:pt x="1348994" y="0"/>
                  </a:moveTo>
                  <a:lnTo>
                    <a:pt x="0" y="0"/>
                  </a:lnTo>
                  <a:lnTo>
                    <a:pt x="0" y="342900"/>
                  </a:lnTo>
                  <a:lnTo>
                    <a:pt x="1348994" y="342900"/>
                  </a:lnTo>
                  <a:lnTo>
                    <a:pt x="1348994" y="0"/>
                  </a:lnTo>
                  <a:close/>
                </a:path>
              </a:pathLst>
            </a:custGeom>
            <a:solidFill>
              <a:srgbClr val="E1EED9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 descr=""/>
            <p:cNvSpPr/>
            <p:nvPr/>
          </p:nvSpPr>
          <p:spPr>
            <a:xfrm>
              <a:off x="4059047" y="2763647"/>
              <a:ext cx="809625" cy="342900"/>
            </a:xfrm>
            <a:custGeom>
              <a:avLst/>
              <a:gdLst/>
              <a:ahLst/>
              <a:cxnLst/>
              <a:rect l="l" t="t" r="r" b="b"/>
              <a:pathLst>
                <a:path w="809625" h="342900">
                  <a:moveTo>
                    <a:pt x="809244" y="0"/>
                  </a:moveTo>
                  <a:lnTo>
                    <a:pt x="0" y="0"/>
                  </a:lnTo>
                  <a:lnTo>
                    <a:pt x="0" y="342900"/>
                  </a:lnTo>
                  <a:lnTo>
                    <a:pt x="809244" y="342900"/>
                  </a:lnTo>
                  <a:lnTo>
                    <a:pt x="809244" y="0"/>
                  </a:lnTo>
                  <a:close/>
                </a:path>
              </a:pathLst>
            </a:custGeom>
            <a:solidFill>
              <a:srgbClr val="FFFFCC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" name="object 6" descr=""/>
            <p:cNvSpPr/>
            <p:nvPr/>
          </p:nvSpPr>
          <p:spPr>
            <a:xfrm>
              <a:off x="2990341" y="3106547"/>
              <a:ext cx="1101090" cy="342900"/>
            </a:xfrm>
            <a:custGeom>
              <a:avLst/>
              <a:gdLst/>
              <a:ahLst/>
              <a:cxnLst/>
              <a:rect l="l" t="t" r="r" b="b"/>
              <a:pathLst>
                <a:path w="1101089" h="342900">
                  <a:moveTo>
                    <a:pt x="1100632" y="0"/>
                  </a:moveTo>
                  <a:lnTo>
                    <a:pt x="0" y="0"/>
                  </a:lnTo>
                  <a:lnTo>
                    <a:pt x="0" y="342900"/>
                  </a:lnTo>
                  <a:lnTo>
                    <a:pt x="1100632" y="342900"/>
                  </a:lnTo>
                  <a:lnTo>
                    <a:pt x="1100632" y="0"/>
                  </a:lnTo>
                  <a:close/>
                </a:path>
              </a:pathLst>
            </a:custGeom>
            <a:solidFill>
              <a:srgbClr val="E1EED9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7" name="object 7" descr=""/>
          <p:cNvSpPr/>
          <p:nvPr/>
        </p:nvSpPr>
        <p:spPr>
          <a:xfrm>
            <a:off x="2545333" y="5926582"/>
            <a:ext cx="2578100" cy="342900"/>
          </a:xfrm>
          <a:custGeom>
            <a:avLst/>
            <a:gdLst/>
            <a:ahLst/>
            <a:cxnLst/>
            <a:rect l="l" t="t" r="r" b="b"/>
            <a:pathLst>
              <a:path w="2578100" h="342900">
                <a:moveTo>
                  <a:pt x="2577719" y="0"/>
                </a:moveTo>
                <a:lnTo>
                  <a:pt x="0" y="0"/>
                </a:lnTo>
                <a:lnTo>
                  <a:pt x="0" y="342899"/>
                </a:lnTo>
                <a:lnTo>
                  <a:pt x="2577719" y="342899"/>
                </a:lnTo>
                <a:lnTo>
                  <a:pt x="2577719" y="0"/>
                </a:lnTo>
                <a:close/>
              </a:path>
            </a:pathLst>
          </a:custGeom>
          <a:solidFill>
            <a:srgbClr val="FFFFC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 descr=""/>
          <p:cNvSpPr/>
          <p:nvPr/>
        </p:nvSpPr>
        <p:spPr>
          <a:xfrm>
            <a:off x="7439914" y="1734566"/>
            <a:ext cx="329565" cy="342900"/>
          </a:xfrm>
          <a:custGeom>
            <a:avLst/>
            <a:gdLst/>
            <a:ahLst/>
            <a:cxnLst/>
            <a:rect l="l" t="t" r="r" b="b"/>
            <a:pathLst>
              <a:path w="329565" h="342900">
                <a:moveTo>
                  <a:pt x="329183" y="0"/>
                </a:moveTo>
                <a:lnTo>
                  <a:pt x="0" y="0"/>
                </a:lnTo>
                <a:lnTo>
                  <a:pt x="0" y="342900"/>
                </a:lnTo>
                <a:lnTo>
                  <a:pt x="329183" y="342900"/>
                </a:lnTo>
                <a:lnTo>
                  <a:pt x="329183" y="0"/>
                </a:lnTo>
                <a:close/>
              </a:path>
            </a:pathLst>
          </a:custGeom>
          <a:solidFill>
            <a:srgbClr val="FFF1C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 descr=""/>
          <p:cNvSpPr/>
          <p:nvPr/>
        </p:nvSpPr>
        <p:spPr>
          <a:xfrm>
            <a:off x="6234048" y="2077542"/>
            <a:ext cx="759460" cy="343535"/>
          </a:xfrm>
          <a:custGeom>
            <a:avLst/>
            <a:gdLst/>
            <a:ahLst/>
            <a:cxnLst/>
            <a:rect l="l" t="t" r="r" b="b"/>
            <a:pathLst>
              <a:path w="759459" h="343535">
                <a:moveTo>
                  <a:pt x="758951" y="0"/>
                </a:moveTo>
                <a:lnTo>
                  <a:pt x="0" y="0"/>
                </a:lnTo>
                <a:lnTo>
                  <a:pt x="0" y="343204"/>
                </a:lnTo>
                <a:lnTo>
                  <a:pt x="758951" y="343204"/>
                </a:lnTo>
                <a:lnTo>
                  <a:pt x="758951" y="0"/>
                </a:lnTo>
                <a:close/>
              </a:path>
            </a:pathLst>
          </a:custGeom>
          <a:solidFill>
            <a:srgbClr val="FFFFCC"/>
          </a:solidFill>
        </p:spPr>
        <p:txBody>
          <a:bodyPr wrap="square" lIns="0" tIns="0" rIns="0" bIns="0" rtlCol="0"/>
          <a:lstStyle/>
          <a:p/>
        </p:txBody>
      </p:sp>
      <p:graphicFrame>
        <p:nvGraphicFramePr>
          <p:cNvPr id="10" name="object 10" descr=""/>
          <p:cNvGraphicFramePr>
            <a:graphicFrameLocks noGrp="1"/>
          </p:cNvGraphicFramePr>
          <p:nvPr/>
        </p:nvGraphicFramePr>
        <p:xfrm>
          <a:off x="541019" y="541020"/>
          <a:ext cx="9723120" cy="645223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815205"/>
                <a:gridCol w="4825364"/>
              </a:tblGrid>
              <a:tr h="425450">
                <a:tc>
                  <a:txBody>
                    <a:bodyPr/>
                    <a:lstStyle/>
                    <a:p>
                      <a:pPr marL="67945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dirty="0" sz="2400" b="1" i="1">
                          <a:solidFill>
                            <a:srgbClr val="528135"/>
                          </a:solidFill>
                          <a:latin typeface="Calibri"/>
                          <a:cs typeface="Calibri"/>
                        </a:rPr>
                        <a:t>Styrelsens</a:t>
                      </a:r>
                      <a:r>
                        <a:rPr dirty="0" sz="2400" spc="-95" b="1" i="1">
                          <a:solidFill>
                            <a:srgbClr val="528135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spc="-10" b="1" i="1">
                          <a:solidFill>
                            <a:srgbClr val="528135"/>
                          </a:solidFill>
                          <a:latin typeface="Calibri"/>
                          <a:cs typeface="Calibri"/>
                        </a:rPr>
                        <a:t>förslag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B="0" marT="1079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dirty="0" sz="2400" spc="-10" b="1" i="1">
                          <a:solidFill>
                            <a:srgbClr val="528135"/>
                          </a:solidFill>
                          <a:latin typeface="Calibri"/>
                          <a:cs typeface="Calibri"/>
                        </a:rPr>
                        <a:t>Mitt</a:t>
                      </a:r>
                      <a:r>
                        <a:rPr dirty="0" sz="2400" spc="-114" b="1" i="1">
                          <a:solidFill>
                            <a:srgbClr val="528135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spc="-10" b="1" i="1">
                          <a:solidFill>
                            <a:srgbClr val="528135"/>
                          </a:solidFill>
                          <a:latin typeface="Calibri"/>
                          <a:cs typeface="Calibri"/>
                        </a:rPr>
                        <a:t>förslag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B="0" marT="1079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026785">
                <a:tc>
                  <a:txBody>
                    <a:bodyPr/>
                    <a:lstStyle/>
                    <a:p>
                      <a:pPr marL="67945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dirty="0" sz="2400" b="1" i="1">
                          <a:latin typeface="Calibri"/>
                          <a:cs typeface="Calibri"/>
                        </a:rPr>
                        <a:t>§</a:t>
                      </a:r>
                      <a:r>
                        <a:rPr dirty="0" sz="2400" spc="-35" b="1" i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b="1" i="1">
                          <a:latin typeface="Calibri"/>
                          <a:cs typeface="Calibri"/>
                        </a:rPr>
                        <a:t>3.1</a:t>
                      </a:r>
                      <a:r>
                        <a:rPr dirty="0" sz="2400" spc="-40" b="1" i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spc="-10" b="1" i="1">
                          <a:latin typeface="Calibri"/>
                          <a:cs typeface="Calibri"/>
                        </a:rPr>
                        <a:t>Turordning</a:t>
                      </a:r>
                      <a:r>
                        <a:rPr dirty="0" sz="2400" spc="-30" b="1" i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b="1" i="1">
                          <a:latin typeface="Calibri"/>
                          <a:cs typeface="Calibri"/>
                        </a:rPr>
                        <a:t>för</a:t>
                      </a:r>
                      <a:r>
                        <a:rPr dirty="0" sz="2400" spc="-30" b="1" i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spc="-10" b="1" i="1">
                          <a:latin typeface="Calibri"/>
                          <a:cs typeface="Calibri"/>
                        </a:rPr>
                        <a:t>lägenhet</a:t>
                      </a:r>
                      <a:endParaRPr sz="2400">
                        <a:latin typeface="Calibri"/>
                        <a:cs typeface="Calibri"/>
                      </a:endParaRPr>
                    </a:p>
                    <a:p>
                      <a:pPr marL="67945" marR="130175">
                        <a:lnSpc>
                          <a:spcPts val="2700"/>
                        </a:lnSpc>
                        <a:spcBef>
                          <a:spcPts val="360"/>
                        </a:spcBef>
                      </a:pPr>
                      <a:r>
                        <a:rPr dirty="0" sz="2400" spc="-2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T</a:t>
                      </a:r>
                      <a:r>
                        <a:rPr dirty="0" sz="2400" spc="-20">
                          <a:latin typeface="Calibri"/>
                          <a:cs typeface="Calibri"/>
                        </a:rPr>
                        <a:t>urordning</a:t>
                      </a:r>
                      <a:r>
                        <a:rPr dirty="0" sz="2400" spc="-9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>
                          <a:latin typeface="Calibri"/>
                          <a:cs typeface="Calibri"/>
                        </a:rPr>
                        <a:t>för</a:t>
                      </a:r>
                      <a:r>
                        <a:rPr dirty="0" sz="2400" spc="-8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>
                          <a:latin typeface="Calibri"/>
                          <a:cs typeface="Calibri"/>
                        </a:rPr>
                        <a:t>lägenhet</a:t>
                      </a:r>
                      <a:r>
                        <a:rPr dirty="0" sz="2400" spc="-7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räknas</a:t>
                      </a:r>
                      <a:r>
                        <a:rPr dirty="0" sz="2400" spc="-8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spc="-2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från </a:t>
                      </a:r>
                      <a:r>
                        <a:rPr dirty="0" sz="2400">
                          <a:latin typeface="Calibri"/>
                          <a:cs typeface="Calibri"/>
                        </a:rPr>
                        <a:t>den</a:t>
                      </a:r>
                      <a:r>
                        <a:rPr dirty="0" sz="2400" spc="-5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tidpunkt</a:t>
                      </a:r>
                      <a:r>
                        <a:rPr dirty="0" sz="2400" spc="-65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då</a:t>
                      </a:r>
                      <a:r>
                        <a:rPr dirty="0" sz="2400" spc="-55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den</a:t>
                      </a:r>
                      <a:r>
                        <a:rPr dirty="0" sz="2400" spc="-45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u="sng" sz="2400">
                          <a:solidFill>
                            <a:srgbClr val="FF0000"/>
                          </a:solidFill>
                          <a:uFill>
                            <a:solidFill>
                              <a:srgbClr val="FF0000"/>
                            </a:solidFill>
                          </a:uFill>
                          <a:latin typeface="Calibri"/>
                          <a:cs typeface="Calibri"/>
                        </a:rPr>
                        <a:t>del</a:t>
                      </a:r>
                      <a:r>
                        <a:rPr dirty="0" u="none" sz="2400" spc="-55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u="none" sz="2400">
                          <a:latin typeface="Calibri"/>
                          <a:cs typeface="Calibri"/>
                        </a:rPr>
                        <a:t>av</a:t>
                      </a:r>
                      <a:r>
                        <a:rPr dirty="0" u="none" sz="2400" spc="-5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u="none" sz="2400" spc="-10">
                          <a:latin typeface="Calibri"/>
                          <a:cs typeface="Calibri"/>
                        </a:rPr>
                        <a:t>medlems- </a:t>
                      </a:r>
                      <a:r>
                        <a:rPr dirty="0" u="none" sz="2400">
                          <a:latin typeface="Calibri"/>
                          <a:cs typeface="Calibri"/>
                        </a:rPr>
                        <a:t>insats</a:t>
                      </a:r>
                      <a:r>
                        <a:rPr dirty="0" u="none" sz="240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en</a:t>
                      </a:r>
                      <a:r>
                        <a:rPr dirty="0" u="none" sz="2400" spc="-4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u="sng" sz="2400">
                          <a:solidFill>
                            <a:srgbClr val="FF0000"/>
                          </a:solidFill>
                          <a:uFill>
                            <a:solidFill>
                              <a:srgbClr val="FF0000"/>
                            </a:solidFill>
                          </a:uFill>
                          <a:latin typeface="Calibri"/>
                          <a:cs typeface="Calibri"/>
                        </a:rPr>
                        <a:t>som</a:t>
                      </a:r>
                      <a:r>
                        <a:rPr dirty="0" u="sng" sz="2400" spc="-30">
                          <a:solidFill>
                            <a:srgbClr val="FF0000"/>
                          </a:solidFill>
                          <a:uFill>
                            <a:solidFill>
                              <a:srgbClr val="FF0000"/>
                            </a:solidFill>
                          </a:u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u="sng" sz="2400">
                          <a:solidFill>
                            <a:srgbClr val="FF0000"/>
                          </a:solidFill>
                          <a:uFill>
                            <a:solidFill>
                              <a:srgbClr val="FF0000"/>
                            </a:solidFill>
                          </a:uFill>
                          <a:latin typeface="Calibri"/>
                          <a:cs typeface="Calibri"/>
                        </a:rPr>
                        <a:t>avses</a:t>
                      </a:r>
                      <a:r>
                        <a:rPr dirty="0" u="sng" sz="2400" spc="-40">
                          <a:solidFill>
                            <a:srgbClr val="FF0000"/>
                          </a:solidFill>
                          <a:uFill>
                            <a:solidFill>
                              <a:srgbClr val="FF0000"/>
                            </a:solidFill>
                          </a:u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u="sng" sz="2400">
                          <a:solidFill>
                            <a:srgbClr val="FF0000"/>
                          </a:solidFill>
                          <a:uFill>
                            <a:solidFill>
                              <a:srgbClr val="FF0000"/>
                            </a:solidFill>
                          </a:uFill>
                          <a:latin typeface="Calibri"/>
                          <a:cs typeface="Calibri"/>
                        </a:rPr>
                        <a:t>i</a:t>
                      </a:r>
                      <a:r>
                        <a:rPr dirty="0" u="sng" sz="2400" spc="-40">
                          <a:solidFill>
                            <a:srgbClr val="FF0000"/>
                          </a:solidFill>
                          <a:uFill>
                            <a:solidFill>
                              <a:srgbClr val="FF0000"/>
                            </a:solidFill>
                          </a:u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u="sng" sz="2400">
                          <a:solidFill>
                            <a:srgbClr val="FF0000"/>
                          </a:solidFill>
                          <a:uFill>
                            <a:solidFill>
                              <a:srgbClr val="FF0000"/>
                            </a:solidFill>
                          </a:uFill>
                          <a:latin typeface="Calibri"/>
                          <a:cs typeface="Calibri"/>
                        </a:rPr>
                        <a:t>§</a:t>
                      </a:r>
                      <a:r>
                        <a:rPr dirty="0" u="sng" sz="2400" spc="-30">
                          <a:solidFill>
                            <a:srgbClr val="FF0000"/>
                          </a:solidFill>
                          <a:uFill>
                            <a:solidFill>
                              <a:srgbClr val="FF0000"/>
                            </a:solidFill>
                          </a:u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u="sng" sz="2400">
                          <a:solidFill>
                            <a:srgbClr val="FF0000"/>
                          </a:solidFill>
                          <a:uFill>
                            <a:solidFill>
                              <a:srgbClr val="FF0000"/>
                            </a:solidFill>
                          </a:uFill>
                          <a:latin typeface="Calibri"/>
                          <a:cs typeface="Calibri"/>
                        </a:rPr>
                        <a:t>5.2</a:t>
                      </a:r>
                      <a:r>
                        <a:rPr dirty="0" u="none" sz="2400" spc="-4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u="none" sz="2400" spc="-1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andra</a:t>
                      </a:r>
                      <a:endParaRPr sz="2400">
                        <a:latin typeface="Calibri"/>
                        <a:cs typeface="Calibri"/>
                      </a:endParaRPr>
                    </a:p>
                    <a:p>
                      <a:pPr marL="67945" marR="483234">
                        <a:lnSpc>
                          <a:spcPts val="2700"/>
                        </a:lnSpc>
                        <a:spcBef>
                          <a:spcPts val="5"/>
                        </a:spcBef>
                      </a:pPr>
                      <a:r>
                        <a:rPr dirty="0" sz="2400" spc="-1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stycket</a:t>
                      </a:r>
                      <a:r>
                        <a:rPr dirty="0" sz="2400" spc="-8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har</a:t>
                      </a:r>
                      <a:r>
                        <a:rPr dirty="0" sz="2400" spc="-7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kommit</a:t>
                      </a:r>
                      <a:r>
                        <a:rPr dirty="0" sz="2400" spc="-75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spc="-1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föreningen </a:t>
                      </a:r>
                      <a:r>
                        <a:rPr dirty="0" sz="240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tillhanda.</a:t>
                      </a:r>
                      <a:r>
                        <a:rPr dirty="0" sz="2400" spc="-65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spc="-2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Turordning</a:t>
                      </a:r>
                      <a:r>
                        <a:rPr dirty="0" sz="2400" spc="-55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är</a:t>
                      </a:r>
                      <a:r>
                        <a:rPr dirty="0" sz="2400" spc="-5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det</a:t>
                      </a:r>
                      <a:r>
                        <a:rPr dirty="0" sz="2400" spc="-55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u="sng" sz="2400" spc="-10">
                          <a:solidFill>
                            <a:srgbClr val="FF0000"/>
                          </a:solidFill>
                          <a:uFill>
                            <a:solidFill>
                              <a:srgbClr val="FF0000"/>
                            </a:solidFill>
                          </a:uFill>
                          <a:latin typeface="Calibri"/>
                          <a:cs typeface="Calibri"/>
                        </a:rPr>
                        <a:t>datum</a:t>
                      </a:r>
                      <a:r>
                        <a:rPr dirty="0" u="none" sz="2400" spc="-1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u="none" sz="240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som</a:t>
                      </a:r>
                      <a:r>
                        <a:rPr dirty="0" u="none" sz="2400" spc="-45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u="none" sz="240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tillämpas</a:t>
                      </a:r>
                      <a:r>
                        <a:rPr dirty="0" u="none" sz="2400" spc="-5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u="none" sz="240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som</a:t>
                      </a:r>
                      <a:r>
                        <a:rPr dirty="0" u="none" sz="2400" spc="-45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u="sng" sz="2400">
                          <a:solidFill>
                            <a:srgbClr val="FF0000"/>
                          </a:solidFill>
                          <a:uFill>
                            <a:solidFill>
                              <a:srgbClr val="FF0000"/>
                            </a:solidFill>
                          </a:uFill>
                          <a:latin typeface="Calibri"/>
                          <a:cs typeface="Calibri"/>
                        </a:rPr>
                        <a:t>ködatum</a:t>
                      </a:r>
                      <a:r>
                        <a:rPr dirty="0" u="none" sz="2400" spc="-5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u="none" sz="2400" spc="-25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vid</a:t>
                      </a:r>
                      <a:endParaRPr sz="2400">
                        <a:latin typeface="Calibri"/>
                        <a:cs typeface="Calibri"/>
                      </a:endParaRPr>
                    </a:p>
                    <a:p>
                      <a:pPr marL="67945">
                        <a:lnSpc>
                          <a:spcPts val="2640"/>
                        </a:lnSpc>
                      </a:pPr>
                      <a:r>
                        <a:rPr dirty="0" sz="240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tilldelning</a:t>
                      </a:r>
                      <a:r>
                        <a:rPr dirty="0" sz="2400" spc="-7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av</a:t>
                      </a:r>
                      <a:r>
                        <a:rPr dirty="0" sz="2400" spc="-65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lägenhet</a:t>
                      </a:r>
                      <a:r>
                        <a:rPr dirty="0" sz="2400" spc="-7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enligt</a:t>
                      </a:r>
                      <a:r>
                        <a:rPr dirty="0" sz="2400" spc="-7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§</a:t>
                      </a:r>
                      <a:r>
                        <a:rPr dirty="0" sz="2400" spc="-7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spc="-2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4.1.</a:t>
                      </a:r>
                      <a:endParaRPr sz="2400">
                        <a:latin typeface="Calibri"/>
                        <a:cs typeface="Calibri"/>
                      </a:endParaRPr>
                    </a:p>
                    <a:p>
                      <a:pPr marL="67945">
                        <a:lnSpc>
                          <a:spcPts val="2790"/>
                        </a:lnSpc>
                        <a:spcBef>
                          <a:spcPts val="125"/>
                        </a:spcBef>
                      </a:pPr>
                      <a:r>
                        <a:rPr dirty="0" sz="240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Så</a:t>
                      </a:r>
                      <a:r>
                        <a:rPr dirty="0" sz="2400" spc="-3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länge</a:t>
                      </a:r>
                      <a:r>
                        <a:rPr dirty="0" sz="2400" spc="-2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full</a:t>
                      </a:r>
                      <a:r>
                        <a:rPr dirty="0" sz="2400" spc="-2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spc="-1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medlemsinsats</a:t>
                      </a:r>
                      <a:r>
                        <a:rPr dirty="0" sz="2400" spc="-3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spc="-10">
                          <a:latin typeface="Calibri"/>
                          <a:cs typeface="Calibri"/>
                        </a:rPr>
                        <a:t>enligt</a:t>
                      </a:r>
                      <a:endParaRPr sz="2400">
                        <a:latin typeface="Calibri"/>
                        <a:cs typeface="Calibri"/>
                      </a:endParaRPr>
                    </a:p>
                    <a:p>
                      <a:pPr marL="67945" marR="337820">
                        <a:lnSpc>
                          <a:spcPts val="2700"/>
                        </a:lnSpc>
                        <a:spcBef>
                          <a:spcPts val="150"/>
                        </a:spcBef>
                      </a:pPr>
                      <a:r>
                        <a:rPr dirty="0" sz="2400">
                          <a:latin typeface="Calibri"/>
                          <a:cs typeface="Calibri"/>
                        </a:rPr>
                        <a:t>§</a:t>
                      </a:r>
                      <a:r>
                        <a:rPr dirty="0" sz="2400" spc="-6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>
                          <a:latin typeface="Calibri"/>
                          <a:cs typeface="Calibri"/>
                        </a:rPr>
                        <a:t>5.2</a:t>
                      </a:r>
                      <a:r>
                        <a:rPr dirty="0" sz="2400" spc="-7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spc="-1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första</a:t>
                      </a:r>
                      <a:r>
                        <a:rPr dirty="0" sz="2400" spc="-65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spc="-1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stycket</a:t>
                      </a:r>
                      <a:r>
                        <a:rPr dirty="0" sz="2400" spc="-65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inte</a:t>
                      </a:r>
                      <a:r>
                        <a:rPr dirty="0" sz="2400" spc="-6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har</a:t>
                      </a:r>
                      <a:r>
                        <a:rPr dirty="0" sz="2400" spc="-6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spc="-1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betalats krävs</a:t>
                      </a:r>
                      <a:r>
                        <a:rPr dirty="0" sz="2400" spc="-10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>
                          <a:latin typeface="Calibri"/>
                          <a:cs typeface="Calibri"/>
                        </a:rPr>
                        <a:t>för</a:t>
                      </a:r>
                      <a:r>
                        <a:rPr dirty="0" sz="2400" spc="-9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>
                          <a:latin typeface="Calibri"/>
                          <a:cs typeface="Calibri"/>
                        </a:rPr>
                        <a:t>att</a:t>
                      </a:r>
                      <a:r>
                        <a:rPr dirty="0" sz="2400" spc="-8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bibehålla</a:t>
                      </a:r>
                      <a:r>
                        <a:rPr dirty="0" sz="2400" spc="-95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spc="-1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turordningen </a:t>
                      </a:r>
                      <a:r>
                        <a:rPr dirty="0" sz="240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att</a:t>
                      </a:r>
                      <a:r>
                        <a:rPr dirty="0" sz="2400" spc="-95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spc="-1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medlemmen</a:t>
                      </a:r>
                      <a:r>
                        <a:rPr dirty="0" sz="2400" spc="-8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årligen</a:t>
                      </a:r>
                      <a:r>
                        <a:rPr dirty="0" sz="2400" spc="-10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betalar</a:t>
                      </a:r>
                      <a:r>
                        <a:rPr dirty="0" sz="2400" spc="-8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spc="-25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in </a:t>
                      </a:r>
                      <a:r>
                        <a:rPr dirty="0" sz="240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lägst</a:t>
                      </a:r>
                      <a:r>
                        <a:rPr dirty="0" sz="2400" spc="-35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1</a:t>
                      </a:r>
                      <a:r>
                        <a:rPr dirty="0" sz="2400" spc="-35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000</a:t>
                      </a:r>
                      <a:r>
                        <a:rPr dirty="0" sz="2400" spc="-3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kronor</a:t>
                      </a:r>
                      <a:r>
                        <a:rPr dirty="0" sz="2400" spc="-25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till</a:t>
                      </a:r>
                      <a:r>
                        <a:rPr dirty="0" sz="2400" spc="-25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dess</a:t>
                      </a:r>
                      <a:r>
                        <a:rPr dirty="0" sz="2400" spc="-35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spc="-20">
                          <a:latin typeface="Calibri"/>
                          <a:cs typeface="Calibri"/>
                        </a:rPr>
                        <a:t>full</a:t>
                      </a:r>
                      <a:endParaRPr sz="2400">
                        <a:latin typeface="Calibri"/>
                        <a:cs typeface="Calibri"/>
                      </a:endParaRPr>
                    </a:p>
                    <a:p>
                      <a:pPr marL="67945">
                        <a:lnSpc>
                          <a:spcPts val="2645"/>
                        </a:lnSpc>
                      </a:pPr>
                      <a:r>
                        <a:rPr dirty="0" sz="2400">
                          <a:latin typeface="Calibri"/>
                          <a:cs typeface="Calibri"/>
                        </a:rPr>
                        <a:t>medlemsinsats</a:t>
                      </a:r>
                      <a:r>
                        <a:rPr dirty="0" sz="2400" spc="-8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har</a:t>
                      </a:r>
                      <a:r>
                        <a:rPr dirty="0" sz="2400" spc="-85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spc="-1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betalats</a:t>
                      </a:r>
                      <a:r>
                        <a:rPr dirty="0" sz="2400" spc="-10">
                          <a:latin typeface="Calibri"/>
                          <a:cs typeface="Calibri"/>
                        </a:rPr>
                        <a:t>.</a:t>
                      </a:r>
                      <a:endParaRPr sz="2400">
                        <a:latin typeface="Calibri"/>
                        <a:cs typeface="Calibri"/>
                      </a:endParaRPr>
                    </a:p>
                    <a:p>
                      <a:pPr marL="67945" marR="229235" indent="205740">
                        <a:lnSpc>
                          <a:spcPts val="2700"/>
                        </a:lnSpc>
                        <a:spcBef>
                          <a:spcPts val="359"/>
                        </a:spcBef>
                      </a:pPr>
                      <a:r>
                        <a:rPr dirty="0" sz="2400" spc="-2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Turordningen</a:t>
                      </a:r>
                      <a:r>
                        <a:rPr dirty="0" sz="2400" spc="-85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spc="-1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reduceras</a:t>
                      </a:r>
                      <a:r>
                        <a:rPr dirty="0" sz="2400" spc="-85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med</a:t>
                      </a:r>
                      <a:r>
                        <a:rPr dirty="0" sz="2400" spc="-85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ett</a:t>
                      </a:r>
                      <a:r>
                        <a:rPr dirty="0" sz="2400" spc="-8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spc="-25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år </a:t>
                      </a:r>
                      <a:r>
                        <a:rPr dirty="0" sz="240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för</a:t>
                      </a:r>
                      <a:r>
                        <a:rPr dirty="0" sz="2400" spc="-6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varje</a:t>
                      </a:r>
                      <a:r>
                        <a:rPr dirty="0" sz="2400" spc="-5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spc="-1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utebliven</a:t>
                      </a:r>
                      <a:r>
                        <a:rPr dirty="0" sz="2400" spc="-5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årlig</a:t>
                      </a:r>
                      <a:r>
                        <a:rPr dirty="0" sz="2400" spc="-6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spc="-1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inbetalning </a:t>
                      </a:r>
                      <a:r>
                        <a:rPr dirty="0" sz="240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enligt</a:t>
                      </a:r>
                      <a:r>
                        <a:rPr dirty="0" sz="2400" spc="-7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spc="-2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föregående</a:t>
                      </a:r>
                      <a:r>
                        <a:rPr dirty="0" sz="2400" spc="-55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spc="-1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stycke.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B="0" marT="1016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dirty="0" sz="2400" b="1" i="1">
                          <a:latin typeface="Calibri"/>
                          <a:cs typeface="Calibri"/>
                        </a:rPr>
                        <a:t>§</a:t>
                      </a:r>
                      <a:r>
                        <a:rPr dirty="0" sz="2400" spc="-35" b="1" i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b="1" i="1">
                          <a:latin typeface="Calibri"/>
                          <a:cs typeface="Calibri"/>
                        </a:rPr>
                        <a:t>3.1</a:t>
                      </a:r>
                      <a:r>
                        <a:rPr dirty="0" sz="2400" spc="-40" b="1" i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spc="-10" b="1" i="1">
                          <a:latin typeface="Calibri"/>
                          <a:cs typeface="Calibri"/>
                        </a:rPr>
                        <a:t>Turordning</a:t>
                      </a:r>
                      <a:r>
                        <a:rPr dirty="0" sz="2400" spc="-30" b="1" i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b="1" i="1">
                          <a:latin typeface="Calibri"/>
                          <a:cs typeface="Calibri"/>
                        </a:rPr>
                        <a:t>för</a:t>
                      </a:r>
                      <a:r>
                        <a:rPr dirty="0" sz="2400" spc="-30" b="1" i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spc="-10" b="1" i="1">
                          <a:latin typeface="Calibri"/>
                          <a:cs typeface="Calibri"/>
                        </a:rPr>
                        <a:t>lägenhet</a:t>
                      </a:r>
                      <a:endParaRPr sz="2400">
                        <a:latin typeface="Calibri"/>
                        <a:cs typeface="Calibri"/>
                      </a:endParaRPr>
                    </a:p>
                    <a:p>
                      <a:pPr marL="68580" marR="408940">
                        <a:lnSpc>
                          <a:spcPts val="2700"/>
                        </a:lnSpc>
                        <a:spcBef>
                          <a:spcPts val="360"/>
                        </a:spcBef>
                      </a:pPr>
                      <a:r>
                        <a:rPr dirty="0" sz="240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En</a:t>
                      </a:r>
                      <a:r>
                        <a:rPr dirty="0" sz="2400" spc="-9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medlems</a:t>
                      </a:r>
                      <a:r>
                        <a:rPr dirty="0" sz="2400" spc="-95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t</a:t>
                      </a:r>
                      <a:r>
                        <a:rPr dirty="0" sz="2400">
                          <a:latin typeface="Calibri"/>
                          <a:cs typeface="Calibri"/>
                        </a:rPr>
                        <a:t>urordning</a:t>
                      </a:r>
                      <a:r>
                        <a:rPr dirty="0" sz="2400" spc="-9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(kötid)</a:t>
                      </a:r>
                      <a:r>
                        <a:rPr dirty="0" sz="2400" spc="-85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spc="-25">
                          <a:latin typeface="Calibri"/>
                          <a:cs typeface="Calibri"/>
                        </a:rPr>
                        <a:t>för </a:t>
                      </a:r>
                      <a:r>
                        <a:rPr dirty="0" sz="2400">
                          <a:latin typeface="Calibri"/>
                          <a:cs typeface="Calibri"/>
                        </a:rPr>
                        <a:t>lägenhet</a:t>
                      </a:r>
                      <a:r>
                        <a:rPr dirty="0" sz="2400" spc="-5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är</a:t>
                      </a:r>
                      <a:r>
                        <a:rPr dirty="0" sz="2400" spc="-45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>
                          <a:latin typeface="Calibri"/>
                          <a:cs typeface="Calibri"/>
                        </a:rPr>
                        <a:t>den</a:t>
                      </a:r>
                      <a:r>
                        <a:rPr dirty="0" sz="2400" spc="-3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u="sng" sz="2400">
                          <a:solidFill>
                            <a:srgbClr val="FF0000"/>
                          </a:solidFill>
                          <a:uFill>
                            <a:solidFill>
                              <a:srgbClr val="FF0000"/>
                            </a:solidFill>
                          </a:uFill>
                          <a:latin typeface="Calibri"/>
                          <a:cs typeface="Calibri"/>
                        </a:rPr>
                        <a:t>tid</a:t>
                      </a:r>
                      <a:r>
                        <a:rPr dirty="0" u="none" sz="2400" spc="-4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u="none" sz="240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som</a:t>
                      </a:r>
                      <a:r>
                        <a:rPr dirty="0" u="none" sz="2400" spc="-35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u="none" sz="240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har</a:t>
                      </a:r>
                      <a:r>
                        <a:rPr dirty="0" u="none" sz="2400" spc="-4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u="none" sz="2400" spc="-2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gått </a:t>
                      </a:r>
                      <a:r>
                        <a:rPr dirty="0" u="none" sz="240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sedan</a:t>
                      </a:r>
                      <a:r>
                        <a:rPr dirty="0" u="none" sz="2400" spc="-8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u="none" sz="240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dagen</a:t>
                      </a:r>
                      <a:r>
                        <a:rPr dirty="0" u="none" sz="2400" spc="-75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u="none" sz="240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för</a:t>
                      </a:r>
                      <a:r>
                        <a:rPr dirty="0" u="none" sz="2400" spc="-75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u="none" sz="2400" spc="-1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första</a:t>
                      </a:r>
                      <a:r>
                        <a:rPr dirty="0" u="none" sz="2400" spc="-7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u="none" sz="240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betalning</a:t>
                      </a:r>
                      <a:r>
                        <a:rPr dirty="0" u="none" sz="2400" spc="-8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u="none" sz="2400" spc="-25">
                          <a:latin typeface="Calibri"/>
                          <a:cs typeface="Calibri"/>
                        </a:rPr>
                        <a:t>av</a:t>
                      </a:r>
                      <a:endParaRPr sz="2400">
                        <a:latin typeface="Calibri"/>
                        <a:cs typeface="Calibri"/>
                      </a:endParaRPr>
                    </a:p>
                    <a:p>
                      <a:pPr marL="68580" marR="251460">
                        <a:lnSpc>
                          <a:spcPts val="2700"/>
                        </a:lnSpc>
                        <a:spcBef>
                          <a:spcPts val="5"/>
                        </a:spcBef>
                      </a:pPr>
                      <a:r>
                        <a:rPr dirty="0" sz="2400">
                          <a:latin typeface="Calibri"/>
                          <a:cs typeface="Calibri"/>
                        </a:rPr>
                        <a:t>medlemsinsats</a:t>
                      </a:r>
                      <a:r>
                        <a:rPr dirty="0" sz="2400" spc="-8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med</a:t>
                      </a:r>
                      <a:r>
                        <a:rPr dirty="0" sz="2400" spc="-8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spc="-1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avdrag</a:t>
                      </a:r>
                      <a:r>
                        <a:rPr dirty="0" sz="2400" spc="-7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för</a:t>
                      </a:r>
                      <a:r>
                        <a:rPr dirty="0" sz="2400" spc="-75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de</a:t>
                      </a:r>
                      <a:r>
                        <a:rPr dirty="0" sz="2400" spc="-75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spc="-25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år </a:t>
                      </a:r>
                      <a:r>
                        <a:rPr dirty="0" sz="240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då</a:t>
                      </a:r>
                      <a:r>
                        <a:rPr dirty="0" sz="2400" spc="-65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spc="-1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medlemmen</a:t>
                      </a:r>
                      <a:r>
                        <a:rPr dirty="0" sz="2400" spc="-65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inte</a:t>
                      </a:r>
                      <a:r>
                        <a:rPr dirty="0" sz="2400" spc="-4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gjorde</a:t>
                      </a:r>
                      <a:r>
                        <a:rPr dirty="0" sz="2400" spc="-6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spc="-1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fyllnads- </a:t>
                      </a:r>
                      <a:r>
                        <a:rPr dirty="0" sz="240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betalning</a:t>
                      </a:r>
                      <a:r>
                        <a:rPr dirty="0" sz="2400" spc="-6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som</a:t>
                      </a:r>
                      <a:r>
                        <a:rPr dirty="0" sz="2400" spc="-6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spc="-1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krävdes</a:t>
                      </a:r>
                      <a:r>
                        <a:rPr dirty="0" sz="2400" spc="-6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>
                          <a:latin typeface="Calibri"/>
                          <a:cs typeface="Calibri"/>
                        </a:rPr>
                        <a:t>enligt</a:t>
                      </a:r>
                      <a:r>
                        <a:rPr dirty="0" sz="2400" spc="-6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>
                          <a:latin typeface="Calibri"/>
                          <a:cs typeface="Calibri"/>
                        </a:rPr>
                        <a:t>§</a:t>
                      </a:r>
                      <a:r>
                        <a:rPr dirty="0" sz="2400" spc="-6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spc="-25">
                          <a:latin typeface="Calibri"/>
                          <a:cs typeface="Calibri"/>
                        </a:rPr>
                        <a:t>5.2 </a:t>
                      </a:r>
                      <a:r>
                        <a:rPr dirty="0" sz="2400">
                          <a:latin typeface="Calibri"/>
                          <a:cs typeface="Calibri"/>
                        </a:rPr>
                        <a:t>för</a:t>
                      </a:r>
                      <a:r>
                        <a:rPr dirty="0" sz="2400" spc="-6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>
                          <a:latin typeface="Calibri"/>
                          <a:cs typeface="Calibri"/>
                        </a:rPr>
                        <a:t>att</a:t>
                      </a:r>
                      <a:r>
                        <a:rPr dirty="0" sz="2400" spc="-6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komma</a:t>
                      </a:r>
                      <a:r>
                        <a:rPr dirty="0" sz="2400" spc="-55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upp</a:t>
                      </a:r>
                      <a:r>
                        <a:rPr dirty="0" sz="2400" spc="-6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till</a:t>
                      </a:r>
                      <a:r>
                        <a:rPr dirty="0" sz="2400" spc="-55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>
                          <a:latin typeface="Calibri"/>
                          <a:cs typeface="Calibri"/>
                        </a:rPr>
                        <a:t>full</a:t>
                      </a:r>
                      <a:r>
                        <a:rPr dirty="0" sz="2400" spc="-6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spc="-10">
                          <a:latin typeface="Calibri"/>
                          <a:cs typeface="Calibri"/>
                        </a:rPr>
                        <a:t>medlems-</a:t>
                      </a:r>
                      <a:endParaRPr sz="2400">
                        <a:latin typeface="Calibri"/>
                        <a:cs typeface="Calibri"/>
                      </a:endParaRPr>
                    </a:p>
                    <a:p>
                      <a:pPr marL="68580">
                        <a:lnSpc>
                          <a:spcPts val="2640"/>
                        </a:lnSpc>
                      </a:pPr>
                      <a:r>
                        <a:rPr dirty="0" sz="2400" spc="-10">
                          <a:latin typeface="Calibri"/>
                          <a:cs typeface="Calibri"/>
                        </a:rPr>
                        <a:t>insats.</a:t>
                      </a:r>
                      <a:endParaRPr sz="2400">
                        <a:latin typeface="Calibri"/>
                        <a:cs typeface="Calibri"/>
                      </a:endParaRPr>
                    </a:p>
                    <a:p>
                      <a:pPr marL="68580">
                        <a:lnSpc>
                          <a:spcPct val="100000"/>
                        </a:lnSpc>
                        <a:spcBef>
                          <a:spcPts val="1620"/>
                        </a:spcBef>
                      </a:pPr>
                      <a:r>
                        <a:rPr dirty="0" sz="2400" spc="-25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Turordningen</a:t>
                      </a:r>
                      <a:r>
                        <a:rPr dirty="0" sz="2400" spc="-45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är</a:t>
                      </a:r>
                      <a:r>
                        <a:rPr dirty="0" sz="2400" spc="-35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inget</a:t>
                      </a:r>
                      <a:r>
                        <a:rPr dirty="0" sz="2400" spc="-45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datum</a:t>
                      </a:r>
                      <a:r>
                        <a:rPr dirty="0" sz="2400" spc="-35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utan</a:t>
                      </a:r>
                      <a:r>
                        <a:rPr dirty="0" sz="2400" spc="-45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spc="-2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tid.</a:t>
                      </a:r>
                      <a:endParaRPr sz="2400">
                        <a:latin typeface="Calibri"/>
                        <a:cs typeface="Calibri"/>
                      </a:endParaRPr>
                    </a:p>
                    <a:p>
                      <a:pPr marL="68580" marR="897255">
                        <a:lnSpc>
                          <a:spcPts val="2700"/>
                        </a:lnSpc>
                        <a:spcBef>
                          <a:spcPts val="1860"/>
                        </a:spcBef>
                      </a:pPr>
                      <a:r>
                        <a:rPr dirty="0" sz="2400" i="1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Jag</a:t>
                      </a:r>
                      <a:r>
                        <a:rPr dirty="0" sz="2400" spc="-50" i="1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i="1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har</a:t>
                      </a:r>
                      <a:r>
                        <a:rPr dirty="0" sz="2400" spc="-40" i="1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i="1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en</a:t>
                      </a:r>
                      <a:r>
                        <a:rPr dirty="0" sz="2400" spc="-55" i="1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i="1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turordning</a:t>
                      </a:r>
                      <a:r>
                        <a:rPr dirty="0" sz="2400" spc="-45" i="1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i="1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på</a:t>
                      </a:r>
                      <a:r>
                        <a:rPr dirty="0" sz="2400" spc="-40" i="1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i="1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56</a:t>
                      </a:r>
                      <a:r>
                        <a:rPr dirty="0" sz="2400" spc="-55" i="1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spc="-25" i="1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år.</a:t>
                      </a:r>
                      <a:r>
                        <a:rPr dirty="0" sz="2400" spc="-25" i="1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i="1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Jag</a:t>
                      </a:r>
                      <a:r>
                        <a:rPr dirty="0" sz="2400" spc="-55" i="1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i="1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har</a:t>
                      </a:r>
                      <a:r>
                        <a:rPr dirty="0" sz="2400" spc="-45" i="1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spc="-10" i="1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turordning</a:t>
                      </a:r>
                      <a:r>
                        <a:rPr dirty="0" sz="2400" spc="-60" i="1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i="1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sedan</a:t>
                      </a:r>
                      <a:r>
                        <a:rPr dirty="0" sz="2400" spc="-55" i="1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spc="-10" i="1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1969.</a:t>
                      </a:r>
                      <a:endParaRPr sz="2400">
                        <a:latin typeface="Calibri"/>
                        <a:cs typeface="Calibri"/>
                      </a:endParaRPr>
                    </a:p>
                    <a:p>
                      <a:pPr marL="68580">
                        <a:lnSpc>
                          <a:spcPts val="2645"/>
                        </a:lnSpc>
                      </a:pPr>
                      <a:r>
                        <a:rPr dirty="0" sz="2400" i="1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Mitt</a:t>
                      </a:r>
                      <a:r>
                        <a:rPr dirty="0" sz="2400" spc="-55" i="1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spc="-10" i="1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turordningsdatum</a:t>
                      </a:r>
                      <a:r>
                        <a:rPr dirty="0" sz="2400" spc="-50" i="1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i="1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är</a:t>
                      </a:r>
                      <a:r>
                        <a:rPr dirty="0" sz="2400" spc="-40" i="1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i="1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28/1</a:t>
                      </a:r>
                      <a:r>
                        <a:rPr dirty="0" sz="2400" spc="-50" i="1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spc="-10" i="1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1969.</a:t>
                      </a:r>
                      <a:endParaRPr sz="2400">
                        <a:latin typeface="Calibri"/>
                        <a:cs typeface="Calibri"/>
                      </a:endParaRPr>
                    </a:p>
                    <a:p>
                      <a:pPr marL="68580" marR="504190">
                        <a:lnSpc>
                          <a:spcPts val="2700"/>
                        </a:lnSpc>
                        <a:spcBef>
                          <a:spcPts val="1860"/>
                        </a:spcBef>
                      </a:pPr>
                      <a:r>
                        <a:rPr dirty="0" sz="240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I</a:t>
                      </a:r>
                      <a:r>
                        <a:rPr dirty="0" sz="2400" spc="-35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§</a:t>
                      </a:r>
                      <a:r>
                        <a:rPr dirty="0" sz="2400" spc="-35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5.2</a:t>
                      </a:r>
                      <a:r>
                        <a:rPr dirty="0" sz="2400" spc="-3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anges</a:t>
                      </a:r>
                      <a:r>
                        <a:rPr dirty="0" sz="2400" spc="-25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inte</a:t>
                      </a:r>
                      <a:r>
                        <a:rPr dirty="0" sz="2400" spc="-3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någon</a:t>
                      </a:r>
                      <a:r>
                        <a:rPr dirty="0" sz="2400" spc="-35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spc="-7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”del”,</a:t>
                      </a:r>
                      <a:r>
                        <a:rPr dirty="0" sz="2400" spc="-3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spc="-25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som </a:t>
                      </a:r>
                      <a:r>
                        <a:rPr dirty="0" sz="240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det</a:t>
                      </a:r>
                      <a:r>
                        <a:rPr dirty="0" sz="2400" spc="-65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står</a:t>
                      </a:r>
                      <a:r>
                        <a:rPr dirty="0" sz="2400" spc="-65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i</a:t>
                      </a:r>
                      <a:r>
                        <a:rPr dirty="0" sz="2400" spc="-6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styrelsens</a:t>
                      </a:r>
                      <a:r>
                        <a:rPr dirty="0" sz="2400" spc="-65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spc="-1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förslag.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B="0" marT="1016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11" name="object 11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1270" rIns="0" bIns="0" rtlCol="0" vert="horz">
            <a:spAutoFit/>
          </a:bodyPr>
          <a:lstStyle/>
          <a:p>
            <a:pPr marL="5080">
              <a:lnSpc>
                <a:spcPct val="100000"/>
              </a:lnSpc>
              <a:spcBef>
                <a:spcPts val="10"/>
              </a:spcBef>
            </a:pPr>
            <a:fld id="{81D60167-4931-47E6-BA6A-407CBD079E47}" type="slidenum">
              <a:rPr dirty="0" spc="-25"/>
              <a:t>20</a:t>
            </a:fld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 descr=""/>
          <p:cNvGraphicFramePr>
            <a:graphicFrameLocks noGrp="1"/>
          </p:cNvGraphicFramePr>
          <p:nvPr/>
        </p:nvGraphicFramePr>
        <p:xfrm>
          <a:off x="541019" y="541020"/>
          <a:ext cx="9723120" cy="17589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815205"/>
                <a:gridCol w="4825364"/>
              </a:tblGrid>
              <a:tr h="1758950">
                <a:tc>
                  <a:txBody>
                    <a:bodyPr/>
                    <a:lstStyle/>
                    <a:p>
                      <a:pPr marL="67945" marR="542925" indent="205740">
                        <a:lnSpc>
                          <a:spcPts val="2700"/>
                        </a:lnSpc>
                        <a:spcBef>
                          <a:spcPts val="25"/>
                        </a:spcBef>
                      </a:pPr>
                      <a:r>
                        <a:rPr dirty="0" sz="2400">
                          <a:latin typeface="Calibri"/>
                          <a:cs typeface="Calibri"/>
                        </a:rPr>
                        <a:t>Om</a:t>
                      </a:r>
                      <a:r>
                        <a:rPr dirty="0" sz="2400" spc="-3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spc="-10">
                          <a:latin typeface="Calibri"/>
                          <a:cs typeface="Calibri"/>
                        </a:rPr>
                        <a:t>föreningsstämma</a:t>
                      </a:r>
                      <a:r>
                        <a:rPr dirty="0" sz="2400" spc="-4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spc="-10">
                          <a:latin typeface="Calibri"/>
                          <a:cs typeface="Calibri"/>
                        </a:rPr>
                        <a:t>beslutar </a:t>
                      </a:r>
                      <a:r>
                        <a:rPr dirty="0" sz="2400">
                          <a:latin typeface="Calibri"/>
                          <a:cs typeface="Calibri"/>
                        </a:rPr>
                        <a:t>om</a:t>
                      </a:r>
                      <a:r>
                        <a:rPr dirty="0" sz="2400" spc="-4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>
                          <a:latin typeface="Calibri"/>
                          <a:cs typeface="Calibri"/>
                        </a:rPr>
                        <a:t>ändrade</a:t>
                      </a:r>
                      <a:r>
                        <a:rPr dirty="0" sz="2400" spc="-4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spc="-25">
                          <a:latin typeface="Calibri"/>
                          <a:cs typeface="Calibri"/>
                        </a:rPr>
                        <a:t>medlemsinsatser</a:t>
                      </a:r>
                      <a:r>
                        <a:rPr dirty="0" sz="2400" spc="-25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,</a:t>
                      </a:r>
                      <a:r>
                        <a:rPr dirty="0" sz="2400" spc="-5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spc="-25">
                          <a:latin typeface="Calibri"/>
                          <a:cs typeface="Calibri"/>
                        </a:rPr>
                        <a:t>ska</a:t>
                      </a:r>
                      <a:endParaRPr sz="2400">
                        <a:latin typeface="Calibri"/>
                        <a:cs typeface="Calibri"/>
                      </a:endParaRPr>
                    </a:p>
                    <a:p>
                      <a:pPr marL="67945" marR="62230">
                        <a:lnSpc>
                          <a:spcPts val="2700"/>
                        </a:lnSpc>
                      </a:pPr>
                      <a:r>
                        <a:rPr dirty="0" sz="240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i</a:t>
                      </a:r>
                      <a:r>
                        <a:rPr dirty="0" sz="2400" spc="-65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>
                          <a:latin typeface="Calibri"/>
                          <a:cs typeface="Calibri"/>
                        </a:rPr>
                        <a:t>beslutet</a:t>
                      </a:r>
                      <a:r>
                        <a:rPr dirty="0" sz="2400" spc="-6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särskilt</a:t>
                      </a:r>
                      <a:r>
                        <a:rPr dirty="0" sz="2400" spc="-6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anges</a:t>
                      </a:r>
                      <a:r>
                        <a:rPr dirty="0" sz="2400" spc="-45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>
                          <a:latin typeface="Calibri"/>
                          <a:cs typeface="Calibri"/>
                        </a:rPr>
                        <a:t>vad</a:t>
                      </a:r>
                      <a:r>
                        <a:rPr dirty="0" sz="2400" spc="-6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>
                          <a:latin typeface="Calibri"/>
                          <a:cs typeface="Calibri"/>
                        </a:rPr>
                        <a:t>som</a:t>
                      </a:r>
                      <a:r>
                        <a:rPr dirty="0" sz="2400" spc="-5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spc="-10">
                          <a:latin typeface="Calibri"/>
                          <a:cs typeface="Calibri"/>
                        </a:rPr>
                        <a:t>krävs </a:t>
                      </a:r>
                      <a:r>
                        <a:rPr dirty="0" sz="2400">
                          <a:latin typeface="Calibri"/>
                          <a:cs typeface="Calibri"/>
                        </a:rPr>
                        <a:t>av</a:t>
                      </a:r>
                      <a:r>
                        <a:rPr dirty="0" sz="2400" spc="-8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>
                          <a:latin typeface="Calibri"/>
                          <a:cs typeface="Calibri"/>
                        </a:rPr>
                        <a:t>medlem</a:t>
                      </a:r>
                      <a:r>
                        <a:rPr dirty="0" sz="2400" spc="-7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>
                          <a:latin typeface="Calibri"/>
                          <a:cs typeface="Calibri"/>
                        </a:rPr>
                        <a:t>för</a:t>
                      </a:r>
                      <a:r>
                        <a:rPr dirty="0" sz="2400" spc="-8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>
                          <a:latin typeface="Calibri"/>
                          <a:cs typeface="Calibri"/>
                        </a:rPr>
                        <a:t>att</a:t>
                      </a:r>
                      <a:r>
                        <a:rPr dirty="0" sz="2400" spc="-8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>
                          <a:latin typeface="Calibri"/>
                          <a:cs typeface="Calibri"/>
                        </a:rPr>
                        <a:t>få</a:t>
                      </a:r>
                      <a:r>
                        <a:rPr dirty="0" sz="2400" spc="-8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>
                          <a:latin typeface="Calibri"/>
                          <a:cs typeface="Calibri"/>
                        </a:rPr>
                        <a:t>behålla</a:t>
                      </a:r>
                      <a:r>
                        <a:rPr dirty="0" sz="2400" spc="-8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spc="-25">
                          <a:latin typeface="Calibri"/>
                          <a:cs typeface="Calibri"/>
                        </a:rPr>
                        <a:t>sin</a:t>
                      </a:r>
                      <a:endParaRPr sz="2400">
                        <a:latin typeface="Calibri"/>
                        <a:cs typeface="Calibri"/>
                      </a:endParaRPr>
                    </a:p>
                    <a:p>
                      <a:pPr marL="67945">
                        <a:lnSpc>
                          <a:spcPts val="2640"/>
                        </a:lnSpc>
                      </a:pPr>
                      <a:r>
                        <a:rPr dirty="0" sz="2400" spc="-10">
                          <a:latin typeface="Calibri"/>
                          <a:cs typeface="Calibri"/>
                        </a:rPr>
                        <a:t>turordning.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B="0" marT="317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8580" marR="603250" indent="205740">
                        <a:lnSpc>
                          <a:spcPts val="2700"/>
                        </a:lnSpc>
                        <a:spcBef>
                          <a:spcPts val="25"/>
                        </a:spcBef>
                      </a:pPr>
                      <a:r>
                        <a:rPr dirty="0" sz="2400">
                          <a:latin typeface="Calibri"/>
                          <a:cs typeface="Calibri"/>
                        </a:rPr>
                        <a:t>Om</a:t>
                      </a:r>
                      <a:r>
                        <a:rPr dirty="0" sz="2400" spc="-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spc="-10">
                          <a:latin typeface="Calibri"/>
                          <a:cs typeface="Calibri"/>
                        </a:rPr>
                        <a:t>föreningsstämma</a:t>
                      </a:r>
                      <a:r>
                        <a:rPr dirty="0" sz="2400" spc="-1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n</a:t>
                      </a:r>
                      <a:r>
                        <a:rPr dirty="0" sz="2400" spc="-3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spc="-10">
                          <a:latin typeface="Calibri"/>
                          <a:cs typeface="Calibri"/>
                        </a:rPr>
                        <a:t>beslutar </a:t>
                      </a:r>
                      <a:r>
                        <a:rPr dirty="0" sz="2400">
                          <a:latin typeface="Calibri"/>
                          <a:cs typeface="Calibri"/>
                        </a:rPr>
                        <a:t>om</a:t>
                      </a:r>
                      <a:r>
                        <a:rPr dirty="0" sz="2400" spc="-6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>
                          <a:latin typeface="Calibri"/>
                          <a:cs typeface="Calibri"/>
                        </a:rPr>
                        <a:t>ändrade</a:t>
                      </a:r>
                      <a:r>
                        <a:rPr dirty="0" sz="2400" spc="-6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spc="-10">
                          <a:latin typeface="Calibri"/>
                          <a:cs typeface="Calibri"/>
                        </a:rPr>
                        <a:t>medlemsinsatser</a:t>
                      </a:r>
                      <a:r>
                        <a:rPr dirty="0" sz="2400" spc="-5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spc="-25">
                          <a:latin typeface="Calibri"/>
                          <a:cs typeface="Calibri"/>
                        </a:rPr>
                        <a:t>ska</a:t>
                      </a:r>
                      <a:endParaRPr sz="2400">
                        <a:latin typeface="Calibri"/>
                        <a:cs typeface="Calibri"/>
                      </a:endParaRPr>
                    </a:p>
                    <a:p>
                      <a:pPr marL="68580" marR="361315">
                        <a:lnSpc>
                          <a:spcPts val="2700"/>
                        </a:lnSpc>
                      </a:pPr>
                      <a:r>
                        <a:rPr dirty="0" sz="2400">
                          <a:latin typeface="Calibri"/>
                          <a:cs typeface="Calibri"/>
                        </a:rPr>
                        <a:t>beslutet</a:t>
                      </a:r>
                      <a:r>
                        <a:rPr dirty="0" sz="2400" spc="-7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spc="-1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inkludera</a:t>
                      </a:r>
                      <a:r>
                        <a:rPr dirty="0" sz="2400" spc="-75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>
                          <a:latin typeface="Calibri"/>
                          <a:cs typeface="Calibri"/>
                        </a:rPr>
                        <a:t>vad</a:t>
                      </a:r>
                      <a:r>
                        <a:rPr dirty="0" sz="2400" spc="-7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>
                          <a:latin typeface="Calibri"/>
                          <a:cs typeface="Calibri"/>
                        </a:rPr>
                        <a:t>som</a:t>
                      </a:r>
                      <a:r>
                        <a:rPr dirty="0" sz="2400" spc="-7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spc="-10">
                          <a:latin typeface="Calibri"/>
                          <a:cs typeface="Calibri"/>
                        </a:rPr>
                        <a:t>krävs</a:t>
                      </a:r>
                      <a:r>
                        <a:rPr dirty="0" sz="2400" spc="-7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spc="-25">
                          <a:latin typeface="Calibri"/>
                          <a:cs typeface="Calibri"/>
                        </a:rPr>
                        <a:t>av </a:t>
                      </a:r>
                      <a:r>
                        <a:rPr dirty="0" sz="240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en</a:t>
                      </a:r>
                      <a:r>
                        <a:rPr dirty="0" sz="2400" spc="-75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>
                          <a:latin typeface="Calibri"/>
                          <a:cs typeface="Calibri"/>
                        </a:rPr>
                        <a:t>medlem</a:t>
                      </a:r>
                      <a:r>
                        <a:rPr dirty="0" sz="2400" spc="-7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>
                          <a:latin typeface="Calibri"/>
                          <a:cs typeface="Calibri"/>
                        </a:rPr>
                        <a:t>för</a:t>
                      </a:r>
                      <a:r>
                        <a:rPr dirty="0" sz="2400" spc="-7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>
                          <a:latin typeface="Calibri"/>
                          <a:cs typeface="Calibri"/>
                        </a:rPr>
                        <a:t>att</a:t>
                      </a:r>
                      <a:r>
                        <a:rPr dirty="0" sz="2400" spc="-7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>
                          <a:latin typeface="Calibri"/>
                          <a:cs typeface="Calibri"/>
                        </a:rPr>
                        <a:t>få</a:t>
                      </a:r>
                      <a:r>
                        <a:rPr dirty="0" sz="2400" spc="-7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>
                          <a:latin typeface="Calibri"/>
                          <a:cs typeface="Calibri"/>
                        </a:rPr>
                        <a:t>behålla</a:t>
                      </a:r>
                      <a:r>
                        <a:rPr dirty="0" sz="2400" spc="-7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spc="-25">
                          <a:latin typeface="Calibri"/>
                          <a:cs typeface="Calibri"/>
                        </a:rPr>
                        <a:t>sin</a:t>
                      </a:r>
                      <a:endParaRPr sz="2400">
                        <a:latin typeface="Calibri"/>
                        <a:cs typeface="Calibri"/>
                      </a:endParaRPr>
                    </a:p>
                    <a:p>
                      <a:pPr marL="68580">
                        <a:lnSpc>
                          <a:spcPts val="2640"/>
                        </a:lnSpc>
                      </a:pPr>
                      <a:r>
                        <a:rPr dirty="0" sz="2400" spc="-10">
                          <a:latin typeface="Calibri"/>
                          <a:cs typeface="Calibri"/>
                        </a:rPr>
                        <a:t>turordning.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B="0" marT="317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pic>
        <p:nvPicPr>
          <p:cNvPr id="3" name="object 3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83259" y="2947038"/>
            <a:ext cx="8201025" cy="771273"/>
          </a:xfrm>
          <a:prstGeom prst="rect">
            <a:avLst/>
          </a:prstGeom>
        </p:spPr>
      </p:pic>
      <p:pic>
        <p:nvPicPr>
          <p:cNvPr id="4" name="object 4" descr="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49934" y="3965081"/>
            <a:ext cx="8239125" cy="704327"/>
          </a:xfrm>
          <a:prstGeom prst="rect">
            <a:avLst/>
          </a:prstGeom>
        </p:spPr>
      </p:pic>
      <p:pic>
        <p:nvPicPr>
          <p:cNvPr id="5" name="object 5" descr="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654684" y="4896485"/>
            <a:ext cx="8048625" cy="819150"/>
          </a:xfrm>
          <a:prstGeom prst="rect">
            <a:avLst/>
          </a:prstGeom>
        </p:spPr>
      </p:pic>
      <p:pic>
        <p:nvPicPr>
          <p:cNvPr id="6" name="object 6" descr="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673734" y="6085738"/>
            <a:ext cx="8201025" cy="523875"/>
          </a:xfrm>
          <a:prstGeom prst="rect">
            <a:avLst/>
          </a:prstGeom>
        </p:spPr>
      </p:pic>
      <p:sp>
        <p:nvSpPr>
          <p:cNvPr id="7" name="object 7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1270" rIns="0" bIns="0" rtlCol="0" vert="horz">
            <a:spAutoFit/>
          </a:bodyPr>
          <a:lstStyle/>
          <a:p>
            <a:pPr marL="5080">
              <a:lnSpc>
                <a:spcPct val="100000"/>
              </a:lnSpc>
              <a:spcBef>
                <a:spcPts val="10"/>
              </a:spcBef>
            </a:pPr>
            <a:fld id="{81D60167-4931-47E6-BA6A-407CBD079E47}" type="slidenum">
              <a:rPr dirty="0" spc="-25"/>
              <a:t>20</a:t>
            </a:fld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1270" rIns="0" bIns="0" rtlCol="0" vert="horz">
            <a:spAutoFit/>
          </a:bodyPr>
          <a:lstStyle/>
          <a:p>
            <a:pPr marL="5080">
              <a:lnSpc>
                <a:spcPct val="100000"/>
              </a:lnSpc>
              <a:spcBef>
                <a:spcPts val="10"/>
              </a:spcBef>
            </a:pPr>
            <a:fld id="{81D60167-4931-47E6-BA6A-407CBD079E47}" type="slidenum">
              <a:rPr dirty="0" spc="-25"/>
              <a:t>20</a:t>
            </a:fld>
          </a:p>
        </p:txBody>
      </p:sp>
      <p:graphicFrame>
        <p:nvGraphicFramePr>
          <p:cNvPr id="2" name="object 2" descr=""/>
          <p:cNvGraphicFramePr>
            <a:graphicFrameLocks noGrp="1"/>
          </p:cNvGraphicFramePr>
          <p:nvPr/>
        </p:nvGraphicFramePr>
        <p:xfrm>
          <a:off x="541019" y="541020"/>
          <a:ext cx="9733915" cy="622236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826000"/>
                <a:gridCol w="4826000"/>
              </a:tblGrid>
              <a:tr h="541020">
                <a:tc>
                  <a:txBody>
                    <a:bodyPr/>
                    <a:lstStyle/>
                    <a:p>
                      <a:pPr marL="67945">
                        <a:lnSpc>
                          <a:spcPct val="100000"/>
                        </a:lnSpc>
                        <a:spcBef>
                          <a:spcPts val="615"/>
                        </a:spcBef>
                      </a:pPr>
                      <a:r>
                        <a:rPr dirty="0" sz="2600" b="1" i="1">
                          <a:solidFill>
                            <a:srgbClr val="528135"/>
                          </a:solidFill>
                          <a:latin typeface="Calibri"/>
                          <a:cs typeface="Calibri"/>
                        </a:rPr>
                        <a:t>Styrelsens</a:t>
                      </a:r>
                      <a:r>
                        <a:rPr dirty="0" sz="2600" spc="-55" b="1" i="1">
                          <a:solidFill>
                            <a:srgbClr val="528135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600" spc="-10" b="1" i="1">
                          <a:solidFill>
                            <a:srgbClr val="528135"/>
                          </a:solidFill>
                          <a:latin typeface="Calibri"/>
                          <a:cs typeface="Calibri"/>
                        </a:rPr>
                        <a:t>förslag</a:t>
                      </a:r>
                      <a:endParaRPr sz="2600">
                        <a:latin typeface="Calibri"/>
                        <a:cs typeface="Calibri"/>
                      </a:endParaRPr>
                    </a:p>
                  </a:txBody>
                  <a:tcPr marL="0" marR="0" marB="0" marT="781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675">
                        <a:lnSpc>
                          <a:spcPct val="100000"/>
                        </a:lnSpc>
                        <a:spcBef>
                          <a:spcPts val="615"/>
                        </a:spcBef>
                      </a:pPr>
                      <a:r>
                        <a:rPr dirty="0" sz="2600" b="1" i="1">
                          <a:solidFill>
                            <a:srgbClr val="528135"/>
                          </a:solidFill>
                          <a:latin typeface="Calibri"/>
                          <a:cs typeface="Calibri"/>
                        </a:rPr>
                        <a:t>Mitt</a:t>
                      </a:r>
                      <a:r>
                        <a:rPr dirty="0" sz="2600" spc="-110" b="1" i="1">
                          <a:solidFill>
                            <a:srgbClr val="528135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600" spc="-10" b="1" i="1">
                          <a:solidFill>
                            <a:srgbClr val="528135"/>
                          </a:solidFill>
                          <a:latin typeface="Calibri"/>
                          <a:cs typeface="Calibri"/>
                        </a:rPr>
                        <a:t>förslag</a:t>
                      </a:r>
                      <a:endParaRPr sz="2600">
                        <a:latin typeface="Calibri"/>
                        <a:cs typeface="Calibri"/>
                      </a:endParaRPr>
                    </a:p>
                  </a:txBody>
                  <a:tcPr marL="0" marR="0" marB="0" marT="781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566160">
                <a:tc>
                  <a:txBody>
                    <a:bodyPr/>
                    <a:lstStyle/>
                    <a:p>
                      <a:pPr marL="67945">
                        <a:lnSpc>
                          <a:spcPct val="100000"/>
                        </a:lnSpc>
                        <a:spcBef>
                          <a:spcPts val="615"/>
                        </a:spcBef>
                      </a:pPr>
                      <a:r>
                        <a:rPr dirty="0" sz="2600" b="1" i="1">
                          <a:latin typeface="Calibri"/>
                          <a:cs typeface="Calibri"/>
                        </a:rPr>
                        <a:t>§</a:t>
                      </a:r>
                      <a:r>
                        <a:rPr dirty="0" sz="2600" spc="-30" b="1" i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600" b="1" i="1">
                          <a:latin typeface="Calibri"/>
                          <a:cs typeface="Calibri"/>
                        </a:rPr>
                        <a:t>4.1</a:t>
                      </a:r>
                      <a:r>
                        <a:rPr dirty="0" sz="2600" spc="-30" b="1" i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600" b="1" i="1">
                          <a:latin typeface="Calibri"/>
                          <a:cs typeface="Calibri"/>
                        </a:rPr>
                        <a:t>Tilldelning</a:t>
                      </a:r>
                      <a:r>
                        <a:rPr dirty="0" sz="2600" spc="-25" b="1" i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600" b="1" i="1">
                          <a:latin typeface="Calibri"/>
                          <a:cs typeface="Calibri"/>
                        </a:rPr>
                        <a:t>av</a:t>
                      </a:r>
                      <a:r>
                        <a:rPr dirty="0" sz="2600" spc="-30" b="1" i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600" spc="-10" b="1" i="1">
                          <a:latin typeface="Calibri"/>
                          <a:cs typeface="Calibri"/>
                        </a:rPr>
                        <a:t>lägenhet</a:t>
                      </a:r>
                      <a:endParaRPr sz="2600">
                        <a:latin typeface="Calibri"/>
                        <a:cs typeface="Calibri"/>
                      </a:endParaRPr>
                    </a:p>
                    <a:p>
                      <a:pPr marL="67945" marR="298450">
                        <a:lnSpc>
                          <a:spcPct val="91600"/>
                        </a:lnSpc>
                        <a:spcBef>
                          <a:spcPts val="960"/>
                        </a:spcBef>
                      </a:pPr>
                      <a:r>
                        <a:rPr dirty="0" sz="2600">
                          <a:latin typeface="Calibri"/>
                          <a:cs typeface="Calibri"/>
                        </a:rPr>
                        <a:t>Lägenhet</a:t>
                      </a:r>
                      <a:r>
                        <a:rPr dirty="0" sz="2600" spc="-5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600">
                          <a:latin typeface="Calibri"/>
                          <a:cs typeface="Calibri"/>
                        </a:rPr>
                        <a:t>tilldelas</a:t>
                      </a:r>
                      <a:r>
                        <a:rPr dirty="0" sz="2600" spc="-4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600">
                          <a:latin typeface="Calibri"/>
                          <a:cs typeface="Calibri"/>
                        </a:rPr>
                        <a:t>medlem</a:t>
                      </a:r>
                      <a:r>
                        <a:rPr dirty="0" sz="260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,</a:t>
                      </a:r>
                      <a:r>
                        <a:rPr dirty="0" sz="2600" spc="-45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600" spc="-1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efter </a:t>
                      </a:r>
                      <a:r>
                        <a:rPr dirty="0" sz="260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inlämnad</a:t>
                      </a:r>
                      <a:r>
                        <a:rPr dirty="0" sz="2600" spc="-11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60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intresseanmälan,</a:t>
                      </a:r>
                      <a:r>
                        <a:rPr dirty="0" sz="2600" spc="-9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600" spc="-1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enligt </a:t>
                      </a:r>
                      <a:r>
                        <a:rPr dirty="0" sz="260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medlemmens</a:t>
                      </a:r>
                      <a:r>
                        <a:rPr dirty="0" sz="2600" spc="-55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600" spc="-10">
                          <a:latin typeface="Calibri"/>
                          <a:cs typeface="Calibri"/>
                        </a:rPr>
                        <a:t>turordning.</a:t>
                      </a:r>
                      <a:r>
                        <a:rPr dirty="0" sz="2600" spc="-6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600" spc="-1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Finns </a:t>
                      </a:r>
                      <a:r>
                        <a:rPr dirty="0" sz="2600">
                          <a:latin typeface="Calibri"/>
                          <a:cs typeface="Calibri"/>
                        </a:rPr>
                        <a:t>flera</a:t>
                      </a:r>
                      <a:r>
                        <a:rPr dirty="0" sz="2600" spc="-8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600" spc="-1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intresseanmälningar</a:t>
                      </a:r>
                      <a:r>
                        <a:rPr dirty="0" sz="2600" spc="-8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600" spc="-25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med </a:t>
                      </a:r>
                      <a:r>
                        <a:rPr dirty="0" sz="2600">
                          <a:latin typeface="Calibri"/>
                          <a:cs typeface="Calibri"/>
                        </a:rPr>
                        <a:t>samma</a:t>
                      </a:r>
                      <a:r>
                        <a:rPr dirty="0" sz="2600" spc="-5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600" spc="-10">
                          <a:latin typeface="Calibri"/>
                          <a:cs typeface="Calibri"/>
                        </a:rPr>
                        <a:t>turordning</a:t>
                      </a:r>
                      <a:r>
                        <a:rPr dirty="0" sz="2600" spc="-5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60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för</a:t>
                      </a:r>
                      <a:r>
                        <a:rPr dirty="0" sz="2600" spc="-6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600" spc="-1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samma </a:t>
                      </a:r>
                      <a:r>
                        <a:rPr dirty="0" sz="260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lägenhet,</a:t>
                      </a:r>
                      <a:r>
                        <a:rPr dirty="0" sz="2600" spc="-12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600" spc="-1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avgörs</a:t>
                      </a:r>
                      <a:r>
                        <a:rPr dirty="0" sz="2600" spc="-105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600" spc="-1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frågan</a:t>
                      </a:r>
                      <a:r>
                        <a:rPr dirty="0" sz="2600" spc="-105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600" spc="-25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om</a:t>
                      </a:r>
                      <a:endParaRPr sz="2600">
                        <a:latin typeface="Calibri"/>
                        <a:cs typeface="Calibri"/>
                      </a:endParaRPr>
                    </a:p>
                    <a:p>
                      <a:pPr marL="67945" marR="795020">
                        <a:lnSpc>
                          <a:spcPts val="2860"/>
                        </a:lnSpc>
                        <a:spcBef>
                          <a:spcPts val="50"/>
                        </a:spcBef>
                      </a:pPr>
                      <a:r>
                        <a:rPr dirty="0" sz="2600">
                          <a:latin typeface="Calibri"/>
                          <a:cs typeface="Calibri"/>
                        </a:rPr>
                        <a:t>tilldel</a:t>
                      </a:r>
                      <a:r>
                        <a:rPr dirty="0" sz="260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ning</a:t>
                      </a:r>
                      <a:r>
                        <a:rPr dirty="0" sz="2600" spc="-7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60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av</a:t>
                      </a:r>
                      <a:r>
                        <a:rPr dirty="0" sz="2600" spc="-7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600">
                          <a:latin typeface="Calibri"/>
                          <a:cs typeface="Calibri"/>
                        </a:rPr>
                        <a:t>lägenhet</a:t>
                      </a:r>
                      <a:r>
                        <a:rPr dirty="0" sz="2600" spc="-7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600" spc="-10">
                          <a:latin typeface="Calibri"/>
                          <a:cs typeface="Calibri"/>
                        </a:rPr>
                        <a:t>genom lottning.</a:t>
                      </a:r>
                      <a:endParaRPr sz="2600">
                        <a:latin typeface="Calibri"/>
                        <a:cs typeface="Calibri"/>
                      </a:endParaRPr>
                    </a:p>
                  </a:txBody>
                  <a:tcPr marL="0" marR="0" marB="0" marT="781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675">
                        <a:lnSpc>
                          <a:spcPct val="100000"/>
                        </a:lnSpc>
                        <a:spcBef>
                          <a:spcPts val="615"/>
                        </a:spcBef>
                      </a:pPr>
                      <a:r>
                        <a:rPr dirty="0" sz="2600" b="1" i="1">
                          <a:latin typeface="Calibri"/>
                          <a:cs typeface="Calibri"/>
                        </a:rPr>
                        <a:t>§</a:t>
                      </a:r>
                      <a:r>
                        <a:rPr dirty="0" sz="2600" spc="-30" b="1" i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600" b="1" i="1">
                          <a:latin typeface="Calibri"/>
                          <a:cs typeface="Calibri"/>
                        </a:rPr>
                        <a:t>4.1</a:t>
                      </a:r>
                      <a:r>
                        <a:rPr dirty="0" sz="2600" spc="-30" b="1" i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600" b="1" i="1">
                          <a:latin typeface="Calibri"/>
                          <a:cs typeface="Calibri"/>
                        </a:rPr>
                        <a:t>Tilldelning</a:t>
                      </a:r>
                      <a:r>
                        <a:rPr dirty="0" sz="2600" spc="-25" b="1" i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600" b="1" i="1">
                          <a:latin typeface="Calibri"/>
                          <a:cs typeface="Calibri"/>
                        </a:rPr>
                        <a:t>av</a:t>
                      </a:r>
                      <a:r>
                        <a:rPr dirty="0" sz="2600" spc="-30" b="1" i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600" spc="-10" b="1" i="1">
                          <a:latin typeface="Calibri"/>
                          <a:cs typeface="Calibri"/>
                        </a:rPr>
                        <a:t>lägenhet</a:t>
                      </a:r>
                      <a:endParaRPr sz="2600">
                        <a:latin typeface="Calibri"/>
                        <a:cs typeface="Calibri"/>
                      </a:endParaRPr>
                    </a:p>
                    <a:p>
                      <a:pPr marL="66675">
                        <a:lnSpc>
                          <a:spcPts val="2990"/>
                        </a:lnSpc>
                        <a:spcBef>
                          <a:spcPts val="695"/>
                        </a:spcBef>
                      </a:pPr>
                      <a:r>
                        <a:rPr dirty="0" sz="260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Ledig</a:t>
                      </a:r>
                      <a:r>
                        <a:rPr dirty="0" sz="2600" spc="-6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600">
                          <a:latin typeface="Calibri"/>
                          <a:cs typeface="Calibri"/>
                        </a:rPr>
                        <a:t>lägenhet</a:t>
                      </a:r>
                      <a:r>
                        <a:rPr dirty="0" sz="2600" spc="-5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600">
                          <a:latin typeface="Calibri"/>
                          <a:cs typeface="Calibri"/>
                        </a:rPr>
                        <a:t>tilldelas</a:t>
                      </a:r>
                      <a:r>
                        <a:rPr dirty="0" sz="2600" spc="-6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600" spc="-25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den</a:t>
                      </a:r>
                      <a:endParaRPr sz="2600">
                        <a:latin typeface="Calibri"/>
                        <a:cs typeface="Calibri"/>
                      </a:endParaRPr>
                    </a:p>
                    <a:p>
                      <a:pPr marL="66675" marR="102870">
                        <a:lnSpc>
                          <a:spcPts val="2860"/>
                        </a:lnSpc>
                        <a:spcBef>
                          <a:spcPts val="180"/>
                        </a:spcBef>
                      </a:pPr>
                      <a:r>
                        <a:rPr dirty="0" sz="2600">
                          <a:latin typeface="Calibri"/>
                          <a:cs typeface="Calibri"/>
                        </a:rPr>
                        <a:t>medlem</a:t>
                      </a:r>
                      <a:r>
                        <a:rPr dirty="0" sz="2600" spc="-4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60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som</a:t>
                      </a:r>
                      <a:r>
                        <a:rPr dirty="0" sz="2600" spc="-35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60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har</a:t>
                      </a:r>
                      <a:r>
                        <a:rPr dirty="0" sz="2600" spc="-35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60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längst</a:t>
                      </a:r>
                      <a:r>
                        <a:rPr dirty="0" sz="2600" spc="-3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600" spc="-10">
                          <a:latin typeface="Calibri"/>
                          <a:cs typeface="Calibri"/>
                        </a:rPr>
                        <a:t>turordning </a:t>
                      </a:r>
                      <a:r>
                        <a:rPr dirty="0" sz="260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bland</a:t>
                      </a:r>
                      <a:r>
                        <a:rPr dirty="0" sz="2600" spc="-25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60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de</a:t>
                      </a:r>
                      <a:r>
                        <a:rPr dirty="0" sz="2600" spc="-15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60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medlemmar</a:t>
                      </a:r>
                      <a:r>
                        <a:rPr dirty="0" sz="2600" spc="-25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60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som</a:t>
                      </a:r>
                      <a:r>
                        <a:rPr dirty="0" sz="2600" spc="-2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600" spc="-25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har</a:t>
                      </a:r>
                      <a:endParaRPr sz="2600">
                        <a:latin typeface="Calibri"/>
                        <a:cs typeface="Calibri"/>
                      </a:endParaRPr>
                    </a:p>
                    <a:p>
                      <a:pPr marL="66675">
                        <a:lnSpc>
                          <a:spcPts val="2670"/>
                        </a:lnSpc>
                      </a:pPr>
                      <a:r>
                        <a:rPr dirty="0" sz="260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anmält</a:t>
                      </a:r>
                      <a:r>
                        <a:rPr dirty="0" sz="2600" spc="-7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60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intresse</a:t>
                      </a:r>
                      <a:r>
                        <a:rPr dirty="0" sz="2600" spc="-65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60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för</a:t>
                      </a:r>
                      <a:r>
                        <a:rPr dirty="0" sz="2600" spc="-65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600" spc="-1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lägenheten</a:t>
                      </a:r>
                      <a:r>
                        <a:rPr dirty="0" sz="2600" spc="-10">
                          <a:latin typeface="Calibri"/>
                          <a:cs typeface="Calibri"/>
                        </a:rPr>
                        <a:t>.</a:t>
                      </a:r>
                      <a:endParaRPr sz="2600">
                        <a:latin typeface="Calibri"/>
                        <a:cs typeface="Calibri"/>
                      </a:endParaRPr>
                    </a:p>
                    <a:p>
                      <a:pPr marL="66675" marR="511175">
                        <a:lnSpc>
                          <a:spcPts val="2870"/>
                        </a:lnSpc>
                        <a:spcBef>
                          <a:spcPts val="170"/>
                        </a:spcBef>
                      </a:pPr>
                      <a:r>
                        <a:rPr dirty="0" sz="260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Om</a:t>
                      </a:r>
                      <a:r>
                        <a:rPr dirty="0" sz="2600" spc="-45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600">
                          <a:latin typeface="Calibri"/>
                          <a:cs typeface="Calibri"/>
                        </a:rPr>
                        <a:t>flera</a:t>
                      </a:r>
                      <a:r>
                        <a:rPr dirty="0" sz="2600" spc="-4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60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har</a:t>
                      </a:r>
                      <a:r>
                        <a:rPr dirty="0" sz="2600" spc="-35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600">
                          <a:latin typeface="Calibri"/>
                          <a:cs typeface="Calibri"/>
                        </a:rPr>
                        <a:t>samma</a:t>
                      </a:r>
                      <a:r>
                        <a:rPr dirty="0" sz="2600" spc="-5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600" spc="-10">
                          <a:latin typeface="Calibri"/>
                          <a:cs typeface="Calibri"/>
                        </a:rPr>
                        <a:t>turordning </a:t>
                      </a:r>
                      <a:r>
                        <a:rPr dirty="0" sz="2600">
                          <a:latin typeface="Calibri"/>
                          <a:cs typeface="Calibri"/>
                        </a:rPr>
                        <a:t>tilldel</a:t>
                      </a:r>
                      <a:r>
                        <a:rPr dirty="0" sz="260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as</a:t>
                      </a:r>
                      <a:r>
                        <a:rPr dirty="0" sz="2600" spc="-9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600">
                          <a:latin typeface="Calibri"/>
                          <a:cs typeface="Calibri"/>
                        </a:rPr>
                        <a:t>lägenhet</a:t>
                      </a:r>
                      <a:r>
                        <a:rPr dirty="0" sz="260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en</a:t>
                      </a:r>
                      <a:r>
                        <a:rPr dirty="0" sz="2600" spc="-85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600" spc="-10">
                          <a:latin typeface="Calibri"/>
                          <a:cs typeface="Calibri"/>
                        </a:rPr>
                        <a:t>genom</a:t>
                      </a:r>
                      <a:endParaRPr sz="2600">
                        <a:latin typeface="Calibri"/>
                        <a:cs typeface="Calibri"/>
                      </a:endParaRPr>
                    </a:p>
                    <a:p>
                      <a:pPr marL="66675">
                        <a:lnSpc>
                          <a:spcPts val="2800"/>
                        </a:lnSpc>
                      </a:pPr>
                      <a:r>
                        <a:rPr dirty="0" sz="2600" spc="-10">
                          <a:latin typeface="Calibri"/>
                          <a:cs typeface="Calibri"/>
                        </a:rPr>
                        <a:t>lottning</a:t>
                      </a:r>
                      <a:r>
                        <a:rPr dirty="0" sz="2600" spc="-7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u="sng" sz="2600">
                          <a:solidFill>
                            <a:srgbClr val="FF0000"/>
                          </a:solidFill>
                          <a:uFill>
                            <a:solidFill>
                              <a:srgbClr val="FF0000"/>
                            </a:solidFill>
                          </a:uFill>
                          <a:latin typeface="Calibri"/>
                          <a:cs typeface="Calibri"/>
                        </a:rPr>
                        <a:t>bland</a:t>
                      </a:r>
                      <a:r>
                        <a:rPr dirty="0" u="sng" sz="2600" spc="-75">
                          <a:solidFill>
                            <a:srgbClr val="FF0000"/>
                          </a:solidFill>
                          <a:uFill>
                            <a:solidFill>
                              <a:srgbClr val="FF0000"/>
                            </a:solidFill>
                          </a:u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u="sng" sz="2600" spc="-20">
                          <a:solidFill>
                            <a:srgbClr val="FF0000"/>
                          </a:solidFill>
                          <a:uFill>
                            <a:solidFill>
                              <a:srgbClr val="FF0000"/>
                            </a:solidFill>
                          </a:uFill>
                          <a:latin typeface="Calibri"/>
                          <a:cs typeface="Calibri"/>
                        </a:rPr>
                        <a:t>dem</a:t>
                      </a:r>
                      <a:r>
                        <a:rPr dirty="0" u="none" sz="2600" spc="-20">
                          <a:latin typeface="Calibri"/>
                          <a:cs typeface="Calibri"/>
                        </a:rPr>
                        <a:t>.</a:t>
                      </a:r>
                      <a:endParaRPr sz="2600">
                        <a:latin typeface="Calibri"/>
                        <a:cs typeface="Calibri"/>
                      </a:endParaRPr>
                    </a:p>
                  </a:txBody>
                  <a:tcPr marL="0" marR="0" marB="0" marT="781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115185">
                <a:tc>
                  <a:txBody>
                    <a:bodyPr/>
                    <a:lstStyle/>
                    <a:p>
                      <a:pPr marL="67945" marR="165100">
                        <a:lnSpc>
                          <a:spcPts val="2860"/>
                        </a:lnSpc>
                        <a:spcBef>
                          <a:spcPts val="925"/>
                        </a:spcBef>
                      </a:pPr>
                      <a:r>
                        <a:rPr dirty="0" sz="2600" b="1" i="1">
                          <a:latin typeface="Calibri"/>
                          <a:cs typeface="Calibri"/>
                        </a:rPr>
                        <a:t>§</a:t>
                      </a:r>
                      <a:r>
                        <a:rPr dirty="0" sz="2600" spc="-45" b="1" i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600" b="1" i="1">
                          <a:latin typeface="Calibri"/>
                          <a:cs typeface="Calibri"/>
                        </a:rPr>
                        <a:t>4.2</a:t>
                      </a:r>
                      <a:r>
                        <a:rPr dirty="0" sz="2600" spc="-45" b="1" i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600" b="1" i="1">
                          <a:latin typeface="Calibri"/>
                          <a:cs typeface="Calibri"/>
                        </a:rPr>
                        <a:t>Riktlinjer</a:t>
                      </a:r>
                      <a:r>
                        <a:rPr dirty="0" sz="2600" spc="-45" b="1" i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600" b="1" i="1">
                          <a:latin typeface="Calibri"/>
                          <a:cs typeface="Calibri"/>
                        </a:rPr>
                        <a:t>för</a:t>
                      </a:r>
                      <a:r>
                        <a:rPr dirty="0" sz="2600" spc="-55" b="1" i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600" b="1" i="1">
                          <a:latin typeface="Calibri"/>
                          <a:cs typeface="Calibri"/>
                        </a:rPr>
                        <a:t>förfarandet</a:t>
                      </a:r>
                      <a:r>
                        <a:rPr dirty="0" sz="2600" spc="-60" b="1" i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600" spc="-25" b="1" i="1">
                          <a:latin typeface="Calibri"/>
                          <a:cs typeface="Calibri"/>
                        </a:rPr>
                        <a:t>vid</a:t>
                      </a:r>
                      <a:r>
                        <a:rPr dirty="0" sz="2600" spc="-25" b="1" i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600" b="1" i="1">
                          <a:latin typeface="Calibri"/>
                          <a:cs typeface="Calibri"/>
                        </a:rPr>
                        <a:t>tilldelning</a:t>
                      </a:r>
                      <a:r>
                        <a:rPr dirty="0" sz="2600" spc="-55" b="1" i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600" b="1" i="1">
                          <a:latin typeface="Calibri"/>
                          <a:cs typeface="Calibri"/>
                        </a:rPr>
                        <a:t>av</a:t>
                      </a:r>
                      <a:r>
                        <a:rPr dirty="0" sz="2600" spc="-50" b="1" i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600" spc="-10" b="1" i="1">
                          <a:latin typeface="Calibri"/>
                          <a:cs typeface="Calibri"/>
                        </a:rPr>
                        <a:t>lägenhet</a:t>
                      </a:r>
                      <a:endParaRPr sz="2600">
                        <a:latin typeface="Calibri"/>
                        <a:cs typeface="Calibri"/>
                      </a:endParaRPr>
                    </a:p>
                    <a:p>
                      <a:pPr marL="67945" marR="477520">
                        <a:lnSpc>
                          <a:spcPts val="2860"/>
                        </a:lnSpc>
                        <a:spcBef>
                          <a:spcPts val="955"/>
                        </a:spcBef>
                      </a:pPr>
                      <a:r>
                        <a:rPr dirty="0" sz="2600">
                          <a:latin typeface="Calibri"/>
                          <a:cs typeface="Calibri"/>
                        </a:rPr>
                        <a:t>För</a:t>
                      </a:r>
                      <a:r>
                        <a:rPr dirty="0" sz="2600" spc="-5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600" spc="-20">
                          <a:latin typeface="Calibri"/>
                          <a:cs typeface="Calibri"/>
                        </a:rPr>
                        <a:t>förfarandet</a:t>
                      </a:r>
                      <a:r>
                        <a:rPr dirty="0" sz="2600" spc="-5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600">
                          <a:latin typeface="Calibri"/>
                          <a:cs typeface="Calibri"/>
                        </a:rPr>
                        <a:t>enligt</a:t>
                      </a:r>
                      <a:r>
                        <a:rPr dirty="0" sz="2600" spc="-6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600">
                          <a:latin typeface="Calibri"/>
                          <a:cs typeface="Calibri"/>
                        </a:rPr>
                        <a:t>§</a:t>
                      </a:r>
                      <a:r>
                        <a:rPr dirty="0" sz="2600" spc="-4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600">
                          <a:latin typeface="Calibri"/>
                          <a:cs typeface="Calibri"/>
                        </a:rPr>
                        <a:t>4.1</a:t>
                      </a:r>
                      <a:r>
                        <a:rPr dirty="0" sz="2600" spc="-5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600" spc="-25">
                          <a:latin typeface="Calibri"/>
                          <a:cs typeface="Calibri"/>
                        </a:rPr>
                        <a:t>ska </a:t>
                      </a:r>
                      <a:r>
                        <a:rPr dirty="0" sz="2600">
                          <a:latin typeface="Calibri"/>
                          <a:cs typeface="Calibri"/>
                        </a:rPr>
                        <a:t>finnas</a:t>
                      </a:r>
                      <a:r>
                        <a:rPr dirty="0" sz="2600" spc="-7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600">
                          <a:latin typeface="Calibri"/>
                          <a:cs typeface="Calibri"/>
                        </a:rPr>
                        <a:t>riktlinjer</a:t>
                      </a:r>
                      <a:r>
                        <a:rPr dirty="0" sz="2600" spc="-7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600">
                          <a:latin typeface="Calibri"/>
                          <a:cs typeface="Calibri"/>
                        </a:rPr>
                        <a:t>som</a:t>
                      </a:r>
                      <a:r>
                        <a:rPr dirty="0" sz="2600" spc="-7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600" spc="-10">
                          <a:latin typeface="Calibri"/>
                          <a:cs typeface="Calibri"/>
                        </a:rPr>
                        <a:t>fastställs</a:t>
                      </a:r>
                      <a:r>
                        <a:rPr dirty="0" sz="2600" spc="-6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600" spc="-25">
                          <a:latin typeface="Calibri"/>
                          <a:cs typeface="Calibri"/>
                        </a:rPr>
                        <a:t>av </a:t>
                      </a:r>
                      <a:r>
                        <a:rPr dirty="0" sz="2600" spc="-10">
                          <a:latin typeface="Calibri"/>
                          <a:cs typeface="Calibri"/>
                        </a:rPr>
                        <a:t>föreningsstämman.</a:t>
                      </a:r>
                      <a:endParaRPr sz="2600">
                        <a:latin typeface="Calibri"/>
                        <a:cs typeface="Calibri"/>
                      </a:endParaRPr>
                    </a:p>
                  </a:txBody>
                  <a:tcPr marL="0" marR="0" marB="0" marT="11747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675" marR="222885">
                        <a:lnSpc>
                          <a:spcPct val="91600"/>
                        </a:lnSpc>
                        <a:spcBef>
                          <a:spcPts val="875"/>
                        </a:spcBef>
                      </a:pPr>
                      <a:r>
                        <a:rPr dirty="0" sz="2600" spc="-35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Texten</a:t>
                      </a:r>
                      <a:r>
                        <a:rPr dirty="0" sz="2600" spc="-10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60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ger</a:t>
                      </a:r>
                      <a:r>
                        <a:rPr dirty="0" sz="2600" spc="-105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60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stämman</a:t>
                      </a:r>
                      <a:r>
                        <a:rPr dirty="0" sz="2600" spc="-10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600" spc="-2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rätt</a:t>
                      </a:r>
                      <a:r>
                        <a:rPr dirty="0" sz="2600" spc="-95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600" spc="-1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att</a:t>
                      </a:r>
                      <a:r>
                        <a:rPr dirty="0" sz="2600" spc="-10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600" spc="-25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med </a:t>
                      </a:r>
                      <a:r>
                        <a:rPr dirty="0" sz="2600" b="1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enkel</a:t>
                      </a:r>
                      <a:r>
                        <a:rPr dirty="0" sz="2600" spc="-70" b="1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600" b="1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majoritet</a:t>
                      </a:r>
                      <a:r>
                        <a:rPr dirty="0" sz="2600" spc="-75" b="1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60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besluta</a:t>
                      </a:r>
                      <a:r>
                        <a:rPr dirty="0" sz="2600" spc="-7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60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om</a:t>
                      </a:r>
                      <a:r>
                        <a:rPr dirty="0" sz="2600" spc="-75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600" spc="-1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regler </a:t>
                      </a:r>
                      <a:r>
                        <a:rPr dirty="0" sz="260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som</a:t>
                      </a:r>
                      <a:r>
                        <a:rPr dirty="0" sz="2600" spc="-4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600" spc="-20" b="1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inskränker</a:t>
                      </a:r>
                      <a:r>
                        <a:rPr dirty="0" sz="2600" spc="-30" b="1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600" spc="-10" b="1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turordningen</a:t>
                      </a:r>
                      <a:r>
                        <a:rPr dirty="0" sz="2600" spc="-1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.</a:t>
                      </a:r>
                      <a:endParaRPr sz="2600">
                        <a:latin typeface="Calibri"/>
                        <a:cs typeface="Calibri"/>
                      </a:endParaRPr>
                    </a:p>
                    <a:p>
                      <a:pPr marL="66675" marR="2244725">
                        <a:lnSpc>
                          <a:spcPts val="2860"/>
                        </a:lnSpc>
                        <a:spcBef>
                          <a:spcPts val="1010"/>
                        </a:spcBef>
                      </a:pPr>
                      <a:r>
                        <a:rPr dirty="0" sz="260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Jag</a:t>
                      </a:r>
                      <a:r>
                        <a:rPr dirty="0" sz="2600" spc="-65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60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yrkar</a:t>
                      </a:r>
                      <a:r>
                        <a:rPr dirty="0" sz="2600" spc="-6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600" b="1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avslag</a:t>
                      </a:r>
                      <a:r>
                        <a:rPr dirty="0" sz="2600" spc="-60" b="1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600" spc="-25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på </a:t>
                      </a:r>
                      <a:r>
                        <a:rPr dirty="0" sz="2600" spc="-1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förslaget</a:t>
                      </a:r>
                      <a:r>
                        <a:rPr dirty="0" sz="2600" spc="-55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60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till</a:t>
                      </a:r>
                      <a:r>
                        <a:rPr dirty="0" sz="2600" spc="-5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60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§</a:t>
                      </a:r>
                      <a:r>
                        <a:rPr dirty="0" sz="2600" spc="-55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600" spc="-25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4.2</a:t>
                      </a:r>
                      <a:endParaRPr sz="2600">
                        <a:latin typeface="Calibri"/>
                        <a:cs typeface="Calibri"/>
                      </a:endParaRPr>
                    </a:p>
                  </a:txBody>
                  <a:tcPr marL="0" marR="0" marB="0" marT="11112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 descr=""/>
          <p:cNvGraphicFramePr>
            <a:graphicFrameLocks noGrp="1"/>
          </p:cNvGraphicFramePr>
          <p:nvPr/>
        </p:nvGraphicFramePr>
        <p:xfrm>
          <a:off x="541019" y="541020"/>
          <a:ext cx="9733915" cy="27254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826000"/>
                <a:gridCol w="4826000"/>
              </a:tblGrid>
              <a:tr h="612775">
                <a:tc>
                  <a:txBody>
                    <a:bodyPr/>
                    <a:lstStyle/>
                    <a:p>
                      <a:pPr marL="67945">
                        <a:lnSpc>
                          <a:spcPct val="100000"/>
                        </a:lnSpc>
                        <a:spcBef>
                          <a:spcPts val="850"/>
                        </a:spcBef>
                      </a:pPr>
                      <a:r>
                        <a:rPr dirty="0" sz="2800" b="1" i="1">
                          <a:solidFill>
                            <a:srgbClr val="528135"/>
                          </a:solidFill>
                          <a:latin typeface="Calibri"/>
                          <a:cs typeface="Calibri"/>
                        </a:rPr>
                        <a:t>Styrelsens</a:t>
                      </a:r>
                      <a:r>
                        <a:rPr dirty="0" sz="2800" spc="-150" b="1" i="1">
                          <a:solidFill>
                            <a:srgbClr val="528135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800" spc="-10" b="1" i="1">
                          <a:solidFill>
                            <a:srgbClr val="528135"/>
                          </a:solidFill>
                          <a:latin typeface="Calibri"/>
                          <a:cs typeface="Calibri"/>
                        </a:rPr>
                        <a:t>förslag</a:t>
                      </a:r>
                      <a:endParaRPr sz="2800">
                        <a:latin typeface="Calibri"/>
                        <a:cs typeface="Calibri"/>
                      </a:endParaRPr>
                    </a:p>
                  </a:txBody>
                  <a:tcPr marL="0" marR="0" marB="0" marT="10795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675">
                        <a:lnSpc>
                          <a:spcPct val="100000"/>
                        </a:lnSpc>
                        <a:spcBef>
                          <a:spcPts val="850"/>
                        </a:spcBef>
                      </a:pPr>
                      <a:r>
                        <a:rPr dirty="0" sz="2800" spc="-10" b="1" i="1">
                          <a:solidFill>
                            <a:srgbClr val="528135"/>
                          </a:solidFill>
                          <a:latin typeface="Calibri"/>
                          <a:cs typeface="Calibri"/>
                        </a:rPr>
                        <a:t>Mitt</a:t>
                      </a:r>
                      <a:r>
                        <a:rPr dirty="0" sz="2800" spc="-135" b="1" i="1">
                          <a:solidFill>
                            <a:srgbClr val="528135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800" spc="-10" b="1" i="1">
                          <a:solidFill>
                            <a:srgbClr val="528135"/>
                          </a:solidFill>
                          <a:latin typeface="Calibri"/>
                          <a:cs typeface="Calibri"/>
                        </a:rPr>
                        <a:t>förslag</a:t>
                      </a:r>
                      <a:endParaRPr sz="2800">
                        <a:latin typeface="Calibri"/>
                        <a:cs typeface="Calibri"/>
                      </a:endParaRPr>
                    </a:p>
                  </a:txBody>
                  <a:tcPr marL="0" marR="0" marB="0" marT="10795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112645">
                <a:tc>
                  <a:txBody>
                    <a:bodyPr/>
                    <a:lstStyle/>
                    <a:p>
                      <a:pPr marL="67945" marR="273685">
                        <a:lnSpc>
                          <a:spcPct val="95600"/>
                        </a:lnSpc>
                        <a:spcBef>
                          <a:spcPts val="180"/>
                        </a:spcBef>
                      </a:pPr>
                      <a:r>
                        <a:rPr dirty="0" sz="2800" b="1" i="1">
                          <a:latin typeface="Calibri"/>
                          <a:cs typeface="Calibri"/>
                        </a:rPr>
                        <a:t>§</a:t>
                      </a:r>
                      <a:r>
                        <a:rPr dirty="0" sz="2800" spc="-25" b="1" i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800" b="1" i="1">
                          <a:latin typeface="Calibri"/>
                          <a:cs typeface="Calibri"/>
                        </a:rPr>
                        <a:t>4.3</a:t>
                      </a:r>
                      <a:r>
                        <a:rPr dirty="0" sz="2800" spc="-15" b="1" i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800" b="1" i="1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Hyror</a:t>
                      </a:r>
                      <a:r>
                        <a:rPr dirty="0" sz="2800" spc="-25" b="1" i="1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800" b="1" i="1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och</a:t>
                      </a:r>
                      <a:r>
                        <a:rPr dirty="0" sz="2800" spc="-15" b="1" i="1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800" spc="-10" b="1" i="1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hyressättning</a:t>
                      </a:r>
                      <a:r>
                        <a:rPr dirty="0" sz="2800" spc="-10" b="1" i="1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800">
                          <a:latin typeface="Calibri"/>
                          <a:cs typeface="Calibri"/>
                        </a:rPr>
                        <a:t>De</a:t>
                      </a:r>
                      <a:r>
                        <a:rPr dirty="0" sz="2800" spc="-6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800">
                          <a:latin typeface="Calibri"/>
                          <a:cs typeface="Calibri"/>
                        </a:rPr>
                        <a:t>totala</a:t>
                      </a:r>
                      <a:r>
                        <a:rPr dirty="0" sz="2800" spc="-4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800" spc="-20">
                          <a:latin typeface="Calibri"/>
                          <a:cs typeface="Calibri"/>
                        </a:rPr>
                        <a:t>hyresintäkterna</a:t>
                      </a:r>
                      <a:r>
                        <a:rPr dirty="0" sz="2800" spc="-6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800" spc="-20">
                          <a:latin typeface="Calibri"/>
                          <a:cs typeface="Calibri"/>
                        </a:rPr>
                        <a:t>inom </a:t>
                      </a:r>
                      <a:r>
                        <a:rPr dirty="0" sz="2800">
                          <a:latin typeface="Calibri"/>
                          <a:cs typeface="Calibri"/>
                        </a:rPr>
                        <a:t>SKB</a:t>
                      </a:r>
                      <a:r>
                        <a:rPr dirty="0" sz="2800" spc="-8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800">
                          <a:latin typeface="Calibri"/>
                          <a:cs typeface="Calibri"/>
                        </a:rPr>
                        <a:t>ska</a:t>
                      </a:r>
                      <a:r>
                        <a:rPr dirty="0" sz="2800" spc="-7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800" spc="-10">
                          <a:latin typeface="Calibri"/>
                          <a:cs typeface="Calibri"/>
                        </a:rPr>
                        <a:t>bestämmas</a:t>
                      </a:r>
                      <a:r>
                        <a:rPr dirty="0" sz="2800" spc="-8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800">
                          <a:latin typeface="Calibri"/>
                          <a:cs typeface="Calibri"/>
                        </a:rPr>
                        <a:t>så</a:t>
                      </a:r>
                      <a:r>
                        <a:rPr dirty="0" sz="2800" spc="-6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800">
                          <a:latin typeface="Calibri"/>
                          <a:cs typeface="Calibri"/>
                        </a:rPr>
                        <a:t>att</a:t>
                      </a:r>
                      <a:r>
                        <a:rPr dirty="0" sz="2800" spc="-8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800" spc="-50">
                          <a:latin typeface="Calibri"/>
                          <a:cs typeface="Calibri"/>
                        </a:rPr>
                        <a:t>… </a:t>
                      </a:r>
                      <a:r>
                        <a:rPr dirty="0" sz="2800">
                          <a:latin typeface="Calibri"/>
                          <a:cs typeface="Calibri"/>
                        </a:rPr>
                        <a:t>knutna</a:t>
                      </a:r>
                      <a:r>
                        <a:rPr dirty="0" sz="2800" spc="-6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800">
                          <a:latin typeface="Calibri"/>
                          <a:cs typeface="Calibri"/>
                        </a:rPr>
                        <a:t>till</a:t>
                      </a:r>
                      <a:r>
                        <a:rPr dirty="0" sz="2800" spc="-5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800" spc="-10">
                          <a:latin typeface="Calibri"/>
                          <a:cs typeface="Calibri"/>
                        </a:rPr>
                        <a:t>lägenheten.</a:t>
                      </a:r>
                      <a:endParaRPr sz="2800">
                        <a:latin typeface="Calibri"/>
                        <a:cs typeface="Calibri"/>
                      </a:endParaRPr>
                    </a:p>
                  </a:txBody>
                  <a:tcPr marL="0" marR="0" marB="0" marT="2286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675" marR="289560">
                        <a:lnSpc>
                          <a:spcPts val="3080"/>
                        </a:lnSpc>
                        <a:spcBef>
                          <a:spcPts val="365"/>
                        </a:spcBef>
                      </a:pPr>
                      <a:r>
                        <a:rPr dirty="0" sz="2800" b="1" i="1">
                          <a:latin typeface="Calibri"/>
                          <a:cs typeface="Calibri"/>
                        </a:rPr>
                        <a:t>§</a:t>
                      </a:r>
                      <a:r>
                        <a:rPr dirty="0" sz="2800" spc="-60" b="1" i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800" b="1" i="1">
                          <a:latin typeface="Calibri"/>
                          <a:cs typeface="Calibri"/>
                        </a:rPr>
                        <a:t>4.3</a:t>
                      </a:r>
                      <a:r>
                        <a:rPr dirty="0" sz="2800" spc="-55" b="1" i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800" b="1" i="1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Grunder</a:t>
                      </a:r>
                      <a:r>
                        <a:rPr dirty="0" u="sng" sz="2800" b="1" i="1">
                          <a:solidFill>
                            <a:srgbClr val="FF0000"/>
                          </a:solidFill>
                          <a:uFill>
                            <a:solidFill>
                              <a:srgbClr val="FF0000"/>
                            </a:solidFill>
                          </a:uFill>
                          <a:latin typeface="Calibri"/>
                          <a:cs typeface="Calibri"/>
                        </a:rPr>
                        <a:t>na</a:t>
                      </a:r>
                      <a:r>
                        <a:rPr dirty="0" u="none" sz="2800" spc="-55" b="1" i="1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u="none" sz="2800" b="1" i="1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för</a:t>
                      </a:r>
                      <a:r>
                        <a:rPr dirty="0" u="none" sz="2800" spc="-40" b="1" i="1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u="none" sz="2800" spc="-10" b="1" i="1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beräkning</a:t>
                      </a:r>
                      <a:r>
                        <a:rPr dirty="0" u="none" sz="2800" spc="-10" b="1" i="1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u="none" sz="2800" b="1" i="1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av</a:t>
                      </a:r>
                      <a:r>
                        <a:rPr dirty="0" u="none" sz="2800" spc="-5" b="1" i="1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u="none" sz="2800" spc="-10" b="1" i="1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hyran</a:t>
                      </a:r>
                      <a:endParaRPr sz="2800">
                        <a:latin typeface="Calibri"/>
                        <a:cs typeface="Calibri"/>
                      </a:endParaRPr>
                    </a:p>
                    <a:p>
                      <a:pPr marL="66675" marR="274955">
                        <a:lnSpc>
                          <a:spcPct val="91800"/>
                        </a:lnSpc>
                        <a:spcBef>
                          <a:spcPts val="320"/>
                        </a:spcBef>
                      </a:pPr>
                      <a:r>
                        <a:rPr dirty="0" sz="2800">
                          <a:latin typeface="Calibri"/>
                          <a:cs typeface="Calibri"/>
                        </a:rPr>
                        <a:t>De</a:t>
                      </a:r>
                      <a:r>
                        <a:rPr dirty="0" sz="2800" spc="-6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800">
                          <a:latin typeface="Calibri"/>
                          <a:cs typeface="Calibri"/>
                        </a:rPr>
                        <a:t>totala</a:t>
                      </a:r>
                      <a:r>
                        <a:rPr dirty="0" sz="2800" spc="-4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800" spc="-20">
                          <a:latin typeface="Calibri"/>
                          <a:cs typeface="Calibri"/>
                        </a:rPr>
                        <a:t>hyresintäkterna</a:t>
                      </a:r>
                      <a:r>
                        <a:rPr dirty="0" sz="2800" spc="-6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800" spc="-20">
                          <a:latin typeface="Calibri"/>
                          <a:cs typeface="Calibri"/>
                        </a:rPr>
                        <a:t>inom </a:t>
                      </a:r>
                      <a:r>
                        <a:rPr dirty="0" sz="2800">
                          <a:latin typeface="Calibri"/>
                          <a:cs typeface="Calibri"/>
                        </a:rPr>
                        <a:t>SKB</a:t>
                      </a:r>
                      <a:r>
                        <a:rPr dirty="0" sz="2800" spc="-8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800">
                          <a:latin typeface="Calibri"/>
                          <a:cs typeface="Calibri"/>
                        </a:rPr>
                        <a:t>ska</a:t>
                      </a:r>
                      <a:r>
                        <a:rPr dirty="0" sz="2800" spc="-7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800" spc="-10">
                          <a:latin typeface="Calibri"/>
                          <a:cs typeface="Calibri"/>
                        </a:rPr>
                        <a:t>bestämmas</a:t>
                      </a:r>
                      <a:r>
                        <a:rPr dirty="0" sz="2800" spc="-8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800">
                          <a:latin typeface="Calibri"/>
                          <a:cs typeface="Calibri"/>
                        </a:rPr>
                        <a:t>så</a:t>
                      </a:r>
                      <a:r>
                        <a:rPr dirty="0" sz="2800" spc="-7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800">
                          <a:latin typeface="Calibri"/>
                          <a:cs typeface="Calibri"/>
                        </a:rPr>
                        <a:t>att</a:t>
                      </a:r>
                      <a:r>
                        <a:rPr dirty="0" sz="2800" spc="-6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800" spc="-50">
                          <a:latin typeface="Calibri"/>
                          <a:cs typeface="Calibri"/>
                        </a:rPr>
                        <a:t>… </a:t>
                      </a:r>
                      <a:r>
                        <a:rPr dirty="0" sz="2800">
                          <a:latin typeface="Calibri"/>
                          <a:cs typeface="Calibri"/>
                        </a:rPr>
                        <a:t>knutna</a:t>
                      </a:r>
                      <a:r>
                        <a:rPr dirty="0" sz="2800" spc="-6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800">
                          <a:latin typeface="Calibri"/>
                          <a:cs typeface="Calibri"/>
                        </a:rPr>
                        <a:t>till</a:t>
                      </a:r>
                      <a:r>
                        <a:rPr dirty="0" sz="2800" spc="-5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800" spc="-10">
                          <a:latin typeface="Calibri"/>
                          <a:cs typeface="Calibri"/>
                        </a:rPr>
                        <a:t>lägenheten.</a:t>
                      </a:r>
                      <a:endParaRPr sz="2800">
                        <a:latin typeface="Calibri"/>
                        <a:cs typeface="Calibri"/>
                      </a:endParaRPr>
                    </a:p>
                  </a:txBody>
                  <a:tcPr marL="0" marR="0" marB="0" marT="4635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3" name="object 3" descr=""/>
          <p:cNvSpPr txBox="1"/>
          <p:nvPr/>
        </p:nvSpPr>
        <p:spPr>
          <a:xfrm>
            <a:off x="528319" y="3292627"/>
            <a:ext cx="9288780" cy="3623310"/>
          </a:xfrm>
          <a:prstGeom prst="rect">
            <a:avLst/>
          </a:prstGeom>
        </p:spPr>
        <p:txBody>
          <a:bodyPr wrap="square" lIns="0" tIns="1911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505"/>
              </a:spcBef>
            </a:pPr>
            <a:r>
              <a:rPr dirty="0" sz="2800" spc="-10" b="1">
                <a:latin typeface="Calibri"/>
                <a:cs typeface="Calibri"/>
              </a:rPr>
              <a:t>Rubriken</a:t>
            </a:r>
            <a:r>
              <a:rPr dirty="0" sz="2800" spc="-85" b="1">
                <a:latin typeface="Calibri"/>
                <a:cs typeface="Calibri"/>
              </a:rPr>
              <a:t> </a:t>
            </a:r>
            <a:r>
              <a:rPr dirty="0" sz="2800" spc="-10">
                <a:latin typeface="Calibri"/>
                <a:cs typeface="Calibri"/>
              </a:rPr>
              <a:t>”Grunder</a:t>
            </a:r>
            <a:r>
              <a:rPr dirty="0" sz="2800" spc="-85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för</a:t>
            </a:r>
            <a:r>
              <a:rPr dirty="0" sz="2800" spc="-85">
                <a:latin typeface="Calibri"/>
                <a:cs typeface="Calibri"/>
              </a:rPr>
              <a:t> </a:t>
            </a:r>
            <a:r>
              <a:rPr dirty="0" sz="2800" spc="-10">
                <a:latin typeface="Calibri"/>
                <a:cs typeface="Calibri"/>
              </a:rPr>
              <a:t>beräkning</a:t>
            </a:r>
            <a:r>
              <a:rPr dirty="0" sz="2800" spc="-85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av</a:t>
            </a:r>
            <a:r>
              <a:rPr dirty="0" sz="2800" spc="-85">
                <a:latin typeface="Calibri"/>
                <a:cs typeface="Calibri"/>
              </a:rPr>
              <a:t> </a:t>
            </a:r>
            <a:r>
              <a:rPr dirty="0" sz="2800" spc="-10">
                <a:latin typeface="Calibri"/>
                <a:cs typeface="Calibri"/>
              </a:rPr>
              <a:t>hyran”</a:t>
            </a:r>
            <a:r>
              <a:rPr dirty="0" sz="2800" spc="-80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har</a:t>
            </a:r>
            <a:r>
              <a:rPr dirty="0" sz="2800" spc="-85">
                <a:latin typeface="Calibri"/>
                <a:cs typeface="Calibri"/>
              </a:rPr>
              <a:t> </a:t>
            </a:r>
            <a:r>
              <a:rPr dirty="0" sz="2800" spc="-10" b="1">
                <a:solidFill>
                  <a:srgbClr val="FF0000"/>
                </a:solidFill>
                <a:latin typeface="Calibri"/>
                <a:cs typeface="Calibri"/>
              </a:rPr>
              <a:t>strukits</a:t>
            </a:r>
            <a:r>
              <a:rPr dirty="0" sz="2800" spc="-10">
                <a:latin typeface="Calibri"/>
                <a:cs typeface="Calibri"/>
              </a:rPr>
              <a:t>.</a:t>
            </a:r>
            <a:endParaRPr sz="2800">
              <a:latin typeface="Calibri"/>
              <a:cs typeface="Calibri"/>
            </a:endParaRPr>
          </a:p>
          <a:p>
            <a:pPr marL="12700" marR="5080">
              <a:lnSpc>
                <a:spcPct val="111800"/>
              </a:lnSpc>
              <a:spcBef>
                <a:spcPts val="1010"/>
              </a:spcBef>
            </a:pPr>
            <a:r>
              <a:rPr dirty="0" sz="2800">
                <a:latin typeface="Calibri"/>
                <a:cs typeface="Calibri"/>
              </a:rPr>
              <a:t>Men</a:t>
            </a:r>
            <a:r>
              <a:rPr dirty="0" sz="2800" spc="-50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den</a:t>
            </a:r>
            <a:r>
              <a:rPr dirty="0" sz="2800" spc="-45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är</a:t>
            </a:r>
            <a:r>
              <a:rPr dirty="0" sz="2800" spc="-50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viktig</a:t>
            </a:r>
            <a:r>
              <a:rPr dirty="0" sz="2800" spc="-40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att</a:t>
            </a:r>
            <a:r>
              <a:rPr dirty="0" sz="2800" spc="-35">
                <a:latin typeface="Calibri"/>
                <a:cs typeface="Calibri"/>
              </a:rPr>
              <a:t> </a:t>
            </a:r>
            <a:r>
              <a:rPr dirty="0" sz="2800" b="1">
                <a:solidFill>
                  <a:srgbClr val="FF0000"/>
                </a:solidFill>
                <a:latin typeface="Calibri"/>
                <a:cs typeface="Calibri"/>
              </a:rPr>
              <a:t>behålla</a:t>
            </a:r>
            <a:r>
              <a:rPr dirty="0" sz="2800" spc="-50" b="1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–</a:t>
            </a:r>
            <a:r>
              <a:rPr dirty="0" sz="2800" spc="-40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enligt</a:t>
            </a:r>
            <a:r>
              <a:rPr dirty="0" sz="2800" spc="-50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2</a:t>
            </a:r>
            <a:r>
              <a:rPr dirty="0" sz="2800" spc="-50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kap.</a:t>
            </a:r>
            <a:r>
              <a:rPr dirty="0" sz="2800" spc="-55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4</a:t>
            </a:r>
            <a:r>
              <a:rPr dirty="0" sz="2800" spc="-50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§</a:t>
            </a:r>
            <a:r>
              <a:rPr dirty="0" sz="2800" spc="-45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lagen</a:t>
            </a:r>
            <a:r>
              <a:rPr dirty="0" sz="2800" spc="-55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om</a:t>
            </a:r>
            <a:r>
              <a:rPr dirty="0" sz="2800" spc="-50">
                <a:latin typeface="Calibri"/>
                <a:cs typeface="Calibri"/>
              </a:rPr>
              <a:t> </a:t>
            </a:r>
            <a:r>
              <a:rPr dirty="0" sz="2800" spc="-10">
                <a:latin typeface="Calibri"/>
                <a:cs typeface="Calibri"/>
              </a:rPr>
              <a:t>koope- </a:t>
            </a:r>
            <a:r>
              <a:rPr dirty="0" sz="2800">
                <a:latin typeface="Calibri"/>
                <a:cs typeface="Calibri"/>
              </a:rPr>
              <a:t>rativ</a:t>
            </a:r>
            <a:r>
              <a:rPr dirty="0" sz="2800" spc="-114">
                <a:latin typeface="Calibri"/>
                <a:cs typeface="Calibri"/>
              </a:rPr>
              <a:t> </a:t>
            </a:r>
            <a:r>
              <a:rPr dirty="0" sz="2800" spc="-30">
                <a:latin typeface="Calibri"/>
                <a:cs typeface="Calibri"/>
              </a:rPr>
              <a:t>hyresrätt</a:t>
            </a:r>
            <a:r>
              <a:rPr dirty="0" sz="2800" spc="-95">
                <a:latin typeface="Calibri"/>
                <a:cs typeface="Calibri"/>
              </a:rPr>
              <a:t> </a:t>
            </a:r>
            <a:r>
              <a:rPr dirty="0" sz="2800" spc="-25">
                <a:latin typeface="Calibri"/>
                <a:cs typeface="Calibri"/>
              </a:rPr>
              <a:t>ska</a:t>
            </a:r>
            <a:endParaRPr sz="2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395"/>
              </a:spcBef>
            </a:pPr>
            <a:r>
              <a:rPr dirty="0" sz="2800" spc="-25">
                <a:latin typeface="Calibri"/>
                <a:cs typeface="Calibri"/>
              </a:rPr>
              <a:t>”grunder</a:t>
            </a:r>
            <a:r>
              <a:rPr dirty="0" u="sng" sz="2800" spc="-25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na</a:t>
            </a:r>
            <a:r>
              <a:rPr dirty="0" u="none" sz="2800" spc="-85">
                <a:latin typeface="Calibri"/>
                <a:cs typeface="Calibri"/>
              </a:rPr>
              <a:t> </a:t>
            </a:r>
            <a:r>
              <a:rPr dirty="0" u="none" sz="2800" spc="-25">
                <a:latin typeface="Calibri"/>
                <a:cs typeface="Calibri"/>
              </a:rPr>
              <a:t>för</a:t>
            </a:r>
            <a:endParaRPr sz="2800">
              <a:latin typeface="Calibri"/>
              <a:cs typeface="Calibri"/>
            </a:endParaRPr>
          </a:p>
          <a:p>
            <a:pPr marL="12700" marR="7225030">
              <a:lnSpc>
                <a:spcPct val="111800"/>
              </a:lnSpc>
              <a:spcBef>
                <a:spcPts val="15"/>
              </a:spcBef>
            </a:pPr>
            <a:r>
              <a:rPr dirty="0" sz="2800" spc="-10">
                <a:latin typeface="Calibri"/>
                <a:cs typeface="Calibri"/>
              </a:rPr>
              <a:t>beräkning</a:t>
            </a:r>
            <a:r>
              <a:rPr dirty="0" sz="2800" spc="-85">
                <a:latin typeface="Calibri"/>
                <a:cs typeface="Calibri"/>
              </a:rPr>
              <a:t> </a:t>
            </a:r>
            <a:r>
              <a:rPr dirty="0" sz="2800" spc="-25">
                <a:latin typeface="Calibri"/>
                <a:cs typeface="Calibri"/>
              </a:rPr>
              <a:t>av </a:t>
            </a:r>
            <a:r>
              <a:rPr dirty="0" sz="2800" spc="-10">
                <a:latin typeface="Calibri"/>
                <a:cs typeface="Calibri"/>
              </a:rPr>
              <a:t>hyran”</a:t>
            </a:r>
            <a:r>
              <a:rPr dirty="0" sz="2800" spc="-90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anges</a:t>
            </a:r>
            <a:r>
              <a:rPr dirty="0" sz="2800" spc="-90">
                <a:latin typeface="Calibri"/>
                <a:cs typeface="Calibri"/>
              </a:rPr>
              <a:t> </a:t>
            </a:r>
            <a:r>
              <a:rPr dirty="0" sz="2800" spc="-50">
                <a:latin typeface="Calibri"/>
                <a:cs typeface="Calibri"/>
              </a:rPr>
              <a:t>i </a:t>
            </a:r>
            <a:r>
              <a:rPr dirty="0" sz="2800" spc="-10">
                <a:latin typeface="Calibri"/>
                <a:cs typeface="Calibri"/>
              </a:rPr>
              <a:t>stadgarna.</a:t>
            </a:r>
            <a:endParaRPr sz="2800">
              <a:latin typeface="Calibri"/>
              <a:cs typeface="Calibri"/>
            </a:endParaRPr>
          </a:p>
        </p:txBody>
      </p:sp>
      <p:grpSp>
        <p:nvGrpSpPr>
          <p:cNvPr id="4" name="object 4" descr=""/>
          <p:cNvGrpSpPr/>
          <p:nvPr/>
        </p:nvGrpSpPr>
        <p:grpSpPr>
          <a:xfrm>
            <a:off x="3308984" y="4669612"/>
            <a:ext cx="7023734" cy="2082800"/>
            <a:chOff x="3308984" y="4669612"/>
            <a:chExt cx="7023734" cy="2082800"/>
          </a:xfrm>
        </p:grpSpPr>
        <p:pic>
          <p:nvPicPr>
            <p:cNvPr id="5" name="object 5" descr="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359784" y="4763481"/>
              <a:ext cx="6792990" cy="1938130"/>
            </a:xfrm>
            <a:prstGeom prst="rect">
              <a:avLst/>
            </a:prstGeom>
          </p:spPr>
        </p:pic>
        <p:sp>
          <p:nvSpPr>
            <p:cNvPr id="6" name="object 6" descr=""/>
            <p:cNvSpPr/>
            <p:nvPr/>
          </p:nvSpPr>
          <p:spPr>
            <a:xfrm>
              <a:off x="3334384" y="4695012"/>
              <a:ext cx="6972934" cy="2032000"/>
            </a:xfrm>
            <a:custGeom>
              <a:avLst/>
              <a:gdLst/>
              <a:ahLst/>
              <a:cxnLst/>
              <a:rect l="l" t="t" r="r" b="b"/>
              <a:pathLst>
                <a:path w="6972934" h="2032000">
                  <a:moveTo>
                    <a:pt x="0" y="2032000"/>
                  </a:moveTo>
                  <a:lnTo>
                    <a:pt x="6972934" y="2032000"/>
                  </a:lnTo>
                  <a:lnTo>
                    <a:pt x="6972934" y="0"/>
                  </a:lnTo>
                  <a:lnTo>
                    <a:pt x="0" y="0"/>
                  </a:lnTo>
                  <a:lnTo>
                    <a:pt x="0" y="2032000"/>
                  </a:lnTo>
                  <a:close/>
                </a:path>
              </a:pathLst>
            </a:custGeom>
            <a:ln w="50800">
              <a:solidFill>
                <a:srgbClr val="0000FF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7" name="object 7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1270" rIns="0" bIns="0" rtlCol="0" vert="horz">
            <a:spAutoFit/>
          </a:bodyPr>
          <a:lstStyle/>
          <a:p>
            <a:pPr marL="5080">
              <a:lnSpc>
                <a:spcPct val="100000"/>
              </a:lnSpc>
              <a:spcBef>
                <a:spcPts val="10"/>
              </a:spcBef>
            </a:pPr>
            <a:fld id="{81D60167-4931-47E6-BA6A-407CBD079E47}" type="slidenum">
              <a:rPr dirty="0" spc="-25"/>
              <a:t>20</a:t>
            </a:fld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1270" rIns="0" bIns="0" rtlCol="0" vert="horz">
            <a:spAutoFit/>
          </a:bodyPr>
          <a:lstStyle/>
          <a:p>
            <a:pPr marL="5080">
              <a:lnSpc>
                <a:spcPct val="100000"/>
              </a:lnSpc>
              <a:spcBef>
                <a:spcPts val="10"/>
              </a:spcBef>
            </a:pPr>
            <a:fld id="{81D60167-4931-47E6-BA6A-407CBD079E47}" type="slidenum">
              <a:rPr dirty="0" spc="-25"/>
              <a:t>20</a:t>
            </a:fld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>
                <a:solidFill>
                  <a:srgbClr val="0000FF"/>
                </a:solidFill>
              </a:rPr>
              <a:t>Motion</a:t>
            </a:r>
            <a:r>
              <a:rPr dirty="0" spc="-80">
                <a:solidFill>
                  <a:srgbClr val="0000FF"/>
                </a:solidFill>
              </a:rPr>
              <a:t> </a:t>
            </a:r>
            <a:r>
              <a:rPr dirty="0">
                <a:solidFill>
                  <a:srgbClr val="0000FF"/>
                </a:solidFill>
              </a:rPr>
              <a:t>70</a:t>
            </a:r>
            <a:r>
              <a:rPr dirty="0"/>
              <a:t>.</a:t>
            </a:r>
            <a:r>
              <a:rPr dirty="0" spc="-85"/>
              <a:t> </a:t>
            </a:r>
            <a:r>
              <a:rPr dirty="0"/>
              <a:t>Nej</a:t>
            </a:r>
            <a:r>
              <a:rPr dirty="0" spc="-75"/>
              <a:t> </a:t>
            </a:r>
            <a:r>
              <a:rPr dirty="0"/>
              <a:t>till</a:t>
            </a:r>
            <a:r>
              <a:rPr dirty="0" spc="-80"/>
              <a:t> </a:t>
            </a:r>
            <a:r>
              <a:rPr dirty="0"/>
              <a:t>digitala</a:t>
            </a:r>
            <a:r>
              <a:rPr dirty="0" spc="-80"/>
              <a:t> </a:t>
            </a:r>
            <a:r>
              <a:rPr dirty="0"/>
              <a:t>val</a:t>
            </a:r>
            <a:r>
              <a:rPr dirty="0" spc="-80"/>
              <a:t> </a:t>
            </a:r>
            <a:r>
              <a:rPr dirty="0"/>
              <a:t>av</a:t>
            </a:r>
            <a:r>
              <a:rPr dirty="0" spc="-85"/>
              <a:t> </a:t>
            </a:r>
            <a:r>
              <a:rPr dirty="0" spc="-10"/>
              <a:t>fullmäktige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528319" y="1327463"/>
            <a:ext cx="9422130" cy="5480050"/>
          </a:xfrm>
          <a:prstGeom prst="rect">
            <a:avLst/>
          </a:prstGeom>
        </p:spPr>
        <p:txBody>
          <a:bodyPr wrap="square" lIns="0" tIns="749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590"/>
              </a:spcBef>
            </a:pPr>
            <a:r>
              <a:rPr dirty="0" sz="3200">
                <a:solidFill>
                  <a:srgbClr val="00AFEF"/>
                </a:solidFill>
                <a:latin typeface="Calibri"/>
                <a:cs typeface="Calibri"/>
              </a:rPr>
              <a:t>Kort</a:t>
            </a:r>
            <a:r>
              <a:rPr dirty="0" sz="3200" spc="-60">
                <a:solidFill>
                  <a:srgbClr val="00AFEF"/>
                </a:solidFill>
                <a:latin typeface="Calibri"/>
                <a:cs typeface="Calibri"/>
              </a:rPr>
              <a:t> </a:t>
            </a:r>
            <a:r>
              <a:rPr dirty="0" sz="3200" spc="-10">
                <a:solidFill>
                  <a:srgbClr val="00AFEF"/>
                </a:solidFill>
                <a:latin typeface="Calibri"/>
                <a:cs typeface="Calibri"/>
              </a:rPr>
              <a:t>jämförelse</a:t>
            </a:r>
            <a:endParaRPr sz="3200">
              <a:latin typeface="Calibri"/>
              <a:cs typeface="Calibri"/>
            </a:endParaRPr>
          </a:p>
          <a:p>
            <a:pPr marL="12700" marR="1549400">
              <a:lnSpc>
                <a:spcPts val="3080"/>
              </a:lnSpc>
              <a:spcBef>
                <a:spcPts val="760"/>
              </a:spcBef>
            </a:pPr>
            <a:r>
              <a:rPr dirty="0" sz="2800" spc="-10">
                <a:latin typeface="Calibri"/>
                <a:cs typeface="Calibri"/>
              </a:rPr>
              <a:t>Rösta</a:t>
            </a:r>
            <a:r>
              <a:rPr dirty="0" sz="2800" spc="-85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vid</a:t>
            </a:r>
            <a:r>
              <a:rPr dirty="0" sz="2800" spc="-80">
                <a:latin typeface="Calibri"/>
                <a:cs typeface="Calibri"/>
              </a:rPr>
              <a:t> </a:t>
            </a:r>
            <a:r>
              <a:rPr dirty="0" sz="2800" b="1">
                <a:latin typeface="Calibri"/>
                <a:cs typeface="Calibri"/>
              </a:rPr>
              <a:t>möte</a:t>
            </a:r>
            <a:r>
              <a:rPr dirty="0" sz="2800">
                <a:latin typeface="Calibri"/>
                <a:cs typeface="Calibri"/>
              </a:rPr>
              <a:t>:</a:t>
            </a:r>
            <a:r>
              <a:rPr dirty="0" sz="2800" spc="-90">
                <a:latin typeface="Calibri"/>
                <a:cs typeface="Calibri"/>
              </a:rPr>
              <a:t> </a:t>
            </a:r>
            <a:r>
              <a:rPr dirty="0" sz="2800" b="1">
                <a:solidFill>
                  <a:srgbClr val="FF0000"/>
                </a:solidFill>
                <a:latin typeface="Calibri"/>
                <a:cs typeface="Calibri"/>
              </a:rPr>
              <a:t>Mer</a:t>
            </a:r>
            <a:r>
              <a:rPr dirty="0" sz="2800" spc="-75" b="1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dirty="0" sz="2800" spc="-10">
                <a:latin typeface="Calibri"/>
                <a:cs typeface="Calibri"/>
              </a:rPr>
              <a:t>engagerade</a:t>
            </a:r>
            <a:r>
              <a:rPr dirty="0" sz="2800" spc="-85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(men</a:t>
            </a:r>
            <a:r>
              <a:rPr dirty="0" sz="2800" spc="-80">
                <a:latin typeface="Calibri"/>
                <a:cs typeface="Calibri"/>
              </a:rPr>
              <a:t> </a:t>
            </a:r>
            <a:r>
              <a:rPr dirty="0" sz="2800" b="1">
                <a:solidFill>
                  <a:srgbClr val="FF0000"/>
                </a:solidFill>
                <a:latin typeface="Calibri"/>
                <a:cs typeface="Calibri"/>
              </a:rPr>
              <a:t>färre</a:t>
            </a:r>
            <a:r>
              <a:rPr dirty="0" sz="2800">
                <a:latin typeface="Calibri"/>
                <a:cs typeface="Calibri"/>
              </a:rPr>
              <a:t>)</a:t>
            </a:r>
            <a:r>
              <a:rPr dirty="0" sz="2800" spc="-85">
                <a:latin typeface="Calibri"/>
                <a:cs typeface="Calibri"/>
              </a:rPr>
              <a:t> </a:t>
            </a:r>
            <a:r>
              <a:rPr dirty="0" sz="2800" spc="-10">
                <a:latin typeface="Calibri"/>
                <a:cs typeface="Calibri"/>
              </a:rPr>
              <a:t>personer röstar</a:t>
            </a:r>
            <a:r>
              <a:rPr dirty="0" sz="2800" spc="-85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på</a:t>
            </a:r>
            <a:r>
              <a:rPr dirty="0" sz="2800" spc="-70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personer</a:t>
            </a:r>
            <a:r>
              <a:rPr dirty="0" sz="2800" spc="-85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de</a:t>
            </a:r>
            <a:r>
              <a:rPr dirty="0" sz="2800" spc="-60">
                <a:latin typeface="Calibri"/>
                <a:cs typeface="Calibri"/>
              </a:rPr>
              <a:t> </a:t>
            </a:r>
            <a:r>
              <a:rPr dirty="0" sz="2800">
                <a:solidFill>
                  <a:srgbClr val="0000FF"/>
                </a:solidFill>
                <a:latin typeface="Calibri"/>
                <a:cs typeface="Calibri"/>
              </a:rPr>
              <a:t>kan</a:t>
            </a:r>
            <a:r>
              <a:rPr dirty="0" sz="2800" spc="-85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sz="2800">
                <a:solidFill>
                  <a:srgbClr val="0000FF"/>
                </a:solidFill>
                <a:latin typeface="Calibri"/>
                <a:cs typeface="Calibri"/>
              </a:rPr>
              <a:t>se,</a:t>
            </a:r>
            <a:r>
              <a:rPr dirty="0" sz="2800" spc="-75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sz="2800">
                <a:solidFill>
                  <a:srgbClr val="0000FF"/>
                </a:solidFill>
                <a:latin typeface="Calibri"/>
                <a:cs typeface="Calibri"/>
              </a:rPr>
              <a:t>höra</a:t>
            </a:r>
            <a:r>
              <a:rPr dirty="0" sz="2800" spc="-80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sz="2800">
                <a:solidFill>
                  <a:srgbClr val="0000FF"/>
                </a:solidFill>
                <a:latin typeface="Calibri"/>
                <a:cs typeface="Calibri"/>
              </a:rPr>
              <a:t>och</a:t>
            </a:r>
            <a:r>
              <a:rPr dirty="0" sz="2800" spc="-80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sz="2800">
                <a:solidFill>
                  <a:srgbClr val="0000FF"/>
                </a:solidFill>
                <a:latin typeface="Calibri"/>
                <a:cs typeface="Calibri"/>
              </a:rPr>
              <a:t>ställa</a:t>
            </a:r>
            <a:r>
              <a:rPr dirty="0" sz="2800" spc="-60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sz="2800">
                <a:solidFill>
                  <a:srgbClr val="0000FF"/>
                </a:solidFill>
                <a:latin typeface="Calibri"/>
                <a:cs typeface="Calibri"/>
              </a:rPr>
              <a:t>frågor</a:t>
            </a:r>
            <a:r>
              <a:rPr dirty="0" sz="2800" spc="-80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sz="2800" spc="-10">
                <a:solidFill>
                  <a:srgbClr val="0000FF"/>
                </a:solidFill>
                <a:latin typeface="Calibri"/>
                <a:cs typeface="Calibri"/>
              </a:rPr>
              <a:t>till.</a:t>
            </a:r>
            <a:endParaRPr sz="2800">
              <a:latin typeface="Calibri"/>
              <a:cs typeface="Calibri"/>
            </a:endParaRPr>
          </a:p>
          <a:p>
            <a:pPr marL="12700" marR="2125980">
              <a:lnSpc>
                <a:spcPts val="3080"/>
              </a:lnSpc>
              <a:spcBef>
                <a:spcPts val="1190"/>
              </a:spcBef>
            </a:pPr>
            <a:r>
              <a:rPr dirty="0" sz="2800" spc="-10">
                <a:latin typeface="Calibri"/>
                <a:cs typeface="Calibri"/>
              </a:rPr>
              <a:t>Rösta</a:t>
            </a:r>
            <a:r>
              <a:rPr dirty="0" sz="2800" spc="-80">
                <a:latin typeface="Calibri"/>
                <a:cs typeface="Calibri"/>
              </a:rPr>
              <a:t> </a:t>
            </a:r>
            <a:r>
              <a:rPr dirty="0" sz="2800" b="1">
                <a:latin typeface="Calibri"/>
                <a:cs typeface="Calibri"/>
              </a:rPr>
              <a:t>digitalt</a:t>
            </a:r>
            <a:r>
              <a:rPr dirty="0" sz="2800">
                <a:latin typeface="Calibri"/>
                <a:cs typeface="Calibri"/>
              </a:rPr>
              <a:t>:</a:t>
            </a:r>
            <a:r>
              <a:rPr dirty="0" sz="2800" spc="-80">
                <a:latin typeface="Calibri"/>
                <a:cs typeface="Calibri"/>
              </a:rPr>
              <a:t> </a:t>
            </a:r>
            <a:r>
              <a:rPr dirty="0" sz="2800" b="1">
                <a:solidFill>
                  <a:srgbClr val="FF0000"/>
                </a:solidFill>
                <a:latin typeface="Calibri"/>
                <a:cs typeface="Calibri"/>
              </a:rPr>
              <a:t>Fler</a:t>
            </a:r>
            <a:r>
              <a:rPr dirty="0" sz="2800" spc="-55" b="1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personer</a:t>
            </a:r>
            <a:r>
              <a:rPr dirty="0" sz="2800" spc="-75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som</a:t>
            </a:r>
            <a:r>
              <a:rPr dirty="0" sz="2800" spc="-65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är</a:t>
            </a:r>
            <a:r>
              <a:rPr dirty="0" sz="2800" spc="-75">
                <a:latin typeface="Calibri"/>
                <a:cs typeface="Calibri"/>
              </a:rPr>
              <a:t> </a:t>
            </a:r>
            <a:r>
              <a:rPr dirty="0" sz="2800" b="1">
                <a:solidFill>
                  <a:srgbClr val="FF0000"/>
                </a:solidFill>
                <a:latin typeface="Calibri"/>
                <a:cs typeface="Calibri"/>
              </a:rPr>
              <a:t>mindre</a:t>
            </a:r>
            <a:r>
              <a:rPr dirty="0" sz="2800" spc="-70" b="1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dirty="0" sz="2800" spc="-10">
                <a:latin typeface="Calibri"/>
                <a:cs typeface="Calibri"/>
              </a:rPr>
              <a:t>insatta röstar</a:t>
            </a:r>
            <a:r>
              <a:rPr dirty="0" sz="2800" spc="-85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på</a:t>
            </a:r>
            <a:r>
              <a:rPr dirty="0" sz="2800" spc="-75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personer</a:t>
            </a:r>
            <a:r>
              <a:rPr dirty="0" sz="2800" spc="-80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som</a:t>
            </a:r>
            <a:r>
              <a:rPr dirty="0" sz="2800" spc="-70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de</a:t>
            </a:r>
            <a:r>
              <a:rPr dirty="0" sz="2800" spc="-75">
                <a:latin typeface="Calibri"/>
                <a:cs typeface="Calibri"/>
              </a:rPr>
              <a:t> </a:t>
            </a:r>
            <a:r>
              <a:rPr dirty="0" sz="2800">
                <a:solidFill>
                  <a:srgbClr val="0000FF"/>
                </a:solidFill>
                <a:latin typeface="Calibri"/>
                <a:cs typeface="Calibri"/>
              </a:rPr>
              <a:t>bara</a:t>
            </a:r>
            <a:r>
              <a:rPr dirty="0" sz="2800" spc="-80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sz="2800">
                <a:solidFill>
                  <a:srgbClr val="0000FF"/>
                </a:solidFill>
                <a:latin typeface="Calibri"/>
                <a:cs typeface="Calibri"/>
              </a:rPr>
              <a:t>kunnat</a:t>
            </a:r>
            <a:r>
              <a:rPr dirty="0" sz="2800" spc="-80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sz="2800">
                <a:solidFill>
                  <a:srgbClr val="0000FF"/>
                </a:solidFill>
                <a:latin typeface="Calibri"/>
                <a:cs typeface="Calibri"/>
              </a:rPr>
              <a:t>läsa</a:t>
            </a:r>
            <a:r>
              <a:rPr dirty="0" sz="2800" spc="-60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sz="2800" spc="-25">
                <a:solidFill>
                  <a:srgbClr val="0000FF"/>
                </a:solidFill>
                <a:latin typeface="Calibri"/>
                <a:cs typeface="Calibri"/>
              </a:rPr>
              <a:t>om</a:t>
            </a:r>
            <a:r>
              <a:rPr dirty="0" sz="2800" spc="-25">
                <a:latin typeface="Calibri"/>
                <a:cs typeface="Calibri"/>
              </a:rPr>
              <a:t>.</a:t>
            </a:r>
            <a:endParaRPr sz="2800">
              <a:latin typeface="Calibri"/>
              <a:cs typeface="Calibri"/>
            </a:endParaRPr>
          </a:p>
          <a:p>
            <a:pPr marL="12700" marR="306705">
              <a:lnSpc>
                <a:spcPts val="3070"/>
              </a:lnSpc>
              <a:spcBef>
                <a:spcPts val="1205"/>
              </a:spcBef>
            </a:pPr>
            <a:r>
              <a:rPr dirty="0" sz="2800">
                <a:solidFill>
                  <a:srgbClr val="C00000"/>
                </a:solidFill>
                <a:latin typeface="Calibri"/>
                <a:cs typeface="Calibri"/>
              </a:rPr>
              <a:t>Innebär</a:t>
            </a:r>
            <a:r>
              <a:rPr dirty="0" sz="2800" spc="-12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dirty="0" sz="2800" spc="-10">
                <a:solidFill>
                  <a:srgbClr val="C00000"/>
                </a:solidFill>
                <a:latin typeface="Calibri"/>
                <a:cs typeface="Calibri"/>
              </a:rPr>
              <a:t>detta</a:t>
            </a:r>
            <a:r>
              <a:rPr dirty="0" sz="2800" spc="-105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dirty="0" sz="2800">
                <a:solidFill>
                  <a:srgbClr val="C00000"/>
                </a:solidFill>
                <a:latin typeface="Calibri"/>
                <a:cs typeface="Calibri"/>
              </a:rPr>
              <a:t>att</a:t>
            </a:r>
            <a:r>
              <a:rPr dirty="0" sz="2800" spc="-105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dirty="0" sz="2800" spc="-35">
                <a:solidFill>
                  <a:srgbClr val="C00000"/>
                </a:solidFill>
                <a:latin typeface="Calibri"/>
                <a:cs typeface="Calibri"/>
              </a:rPr>
              <a:t>”stärka</a:t>
            </a:r>
            <a:r>
              <a:rPr dirty="0" sz="2800" spc="-105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dirty="0" sz="2800">
                <a:solidFill>
                  <a:srgbClr val="C00000"/>
                </a:solidFill>
                <a:latin typeface="Calibri"/>
                <a:cs typeface="Calibri"/>
              </a:rPr>
              <a:t>den</a:t>
            </a:r>
            <a:r>
              <a:rPr dirty="0" sz="2800" spc="-105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dirty="0" sz="2800" spc="-10">
                <a:solidFill>
                  <a:srgbClr val="C00000"/>
                </a:solidFill>
                <a:latin typeface="Calibri"/>
                <a:cs typeface="Calibri"/>
              </a:rPr>
              <a:t>parlamentariska</a:t>
            </a:r>
            <a:r>
              <a:rPr dirty="0" sz="2800" spc="-85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dirty="0" sz="2800" spc="-10">
                <a:solidFill>
                  <a:srgbClr val="C00000"/>
                </a:solidFill>
                <a:latin typeface="Calibri"/>
                <a:cs typeface="Calibri"/>
              </a:rPr>
              <a:t>organisationen”? (Styrelsens</a:t>
            </a:r>
            <a:r>
              <a:rPr dirty="0" sz="2800" spc="-65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dirty="0" sz="2800">
                <a:solidFill>
                  <a:srgbClr val="C00000"/>
                </a:solidFill>
                <a:latin typeface="Calibri"/>
                <a:cs typeface="Calibri"/>
              </a:rPr>
              <a:t>OH</a:t>
            </a:r>
            <a:r>
              <a:rPr dirty="0" sz="2800" spc="-65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dirty="0" sz="2800">
                <a:solidFill>
                  <a:srgbClr val="C00000"/>
                </a:solidFill>
                <a:latin typeface="Calibri"/>
                <a:cs typeface="Calibri"/>
              </a:rPr>
              <a:t>vid</a:t>
            </a:r>
            <a:r>
              <a:rPr dirty="0" sz="2800" spc="-55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dirty="0" sz="2800" spc="-10">
                <a:solidFill>
                  <a:srgbClr val="C00000"/>
                </a:solidFill>
                <a:latin typeface="Calibri"/>
                <a:cs typeface="Calibri"/>
              </a:rPr>
              <a:t>fullmäktigedagen</a:t>
            </a:r>
            <a:r>
              <a:rPr dirty="0" sz="2800" spc="-6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dirty="0" sz="2800">
                <a:solidFill>
                  <a:srgbClr val="C00000"/>
                </a:solidFill>
                <a:latin typeface="Calibri"/>
                <a:cs typeface="Calibri"/>
              </a:rPr>
              <a:t>den</a:t>
            </a:r>
            <a:r>
              <a:rPr dirty="0" sz="2800" spc="-4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dirty="0" sz="2800">
                <a:solidFill>
                  <a:srgbClr val="C00000"/>
                </a:solidFill>
                <a:latin typeface="Calibri"/>
                <a:cs typeface="Calibri"/>
              </a:rPr>
              <a:t>23</a:t>
            </a:r>
            <a:r>
              <a:rPr dirty="0" sz="2800" spc="-6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dirty="0" sz="2800">
                <a:solidFill>
                  <a:srgbClr val="C00000"/>
                </a:solidFill>
                <a:latin typeface="Calibri"/>
                <a:cs typeface="Calibri"/>
              </a:rPr>
              <a:t>november</a:t>
            </a:r>
            <a:r>
              <a:rPr dirty="0" sz="2800" spc="-65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dirty="0" sz="2800" spc="-10">
                <a:solidFill>
                  <a:srgbClr val="C00000"/>
                </a:solidFill>
                <a:latin typeface="Calibri"/>
                <a:cs typeface="Calibri"/>
              </a:rPr>
              <a:t>2023)</a:t>
            </a:r>
            <a:endParaRPr sz="2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2020"/>
              </a:spcBef>
            </a:pPr>
            <a:r>
              <a:rPr dirty="0" sz="3200">
                <a:solidFill>
                  <a:srgbClr val="00AFEF"/>
                </a:solidFill>
                <a:latin typeface="Calibri"/>
                <a:cs typeface="Calibri"/>
              </a:rPr>
              <a:t>Digitala</a:t>
            </a:r>
            <a:r>
              <a:rPr dirty="0" sz="3200" spc="-85">
                <a:solidFill>
                  <a:srgbClr val="00AFEF"/>
                </a:solidFill>
                <a:latin typeface="Calibri"/>
                <a:cs typeface="Calibri"/>
              </a:rPr>
              <a:t> </a:t>
            </a:r>
            <a:r>
              <a:rPr dirty="0" sz="3200">
                <a:solidFill>
                  <a:srgbClr val="00AFEF"/>
                </a:solidFill>
                <a:latin typeface="Calibri"/>
                <a:cs typeface="Calibri"/>
              </a:rPr>
              <a:t>val</a:t>
            </a:r>
            <a:r>
              <a:rPr dirty="0" sz="3200" spc="-85">
                <a:solidFill>
                  <a:srgbClr val="00AFEF"/>
                </a:solidFill>
                <a:latin typeface="Calibri"/>
                <a:cs typeface="Calibri"/>
              </a:rPr>
              <a:t> </a:t>
            </a:r>
            <a:r>
              <a:rPr dirty="0" sz="3200">
                <a:solidFill>
                  <a:srgbClr val="00AFEF"/>
                </a:solidFill>
                <a:latin typeface="Calibri"/>
                <a:cs typeface="Calibri"/>
              </a:rPr>
              <a:t>i</a:t>
            </a:r>
            <a:r>
              <a:rPr dirty="0" sz="3200" spc="-100">
                <a:solidFill>
                  <a:srgbClr val="00AFEF"/>
                </a:solidFill>
                <a:latin typeface="Calibri"/>
                <a:cs typeface="Calibri"/>
              </a:rPr>
              <a:t> </a:t>
            </a:r>
            <a:r>
              <a:rPr dirty="0" sz="3200" spc="-10">
                <a:solidFill>
                  <a:srgbClr val="00AFEF"/>
                </a:solidFill>
                <a:latin typeface="Calibri"/>
                <a:cs typeface="Calibri"/>
              </a:rPr>
              <a:t>praktiken</a:t>
            </a:r>
            <a:endParaRPr sz="32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425"/>
              </a:spcBef>
            </a:pPr>
            <a:r>
              <a:rPr dirty="0" sz="2800">
                <a:latin typeface="Calibri"/>
                <a:cs typeface="Calibri"/>
              </a:rPr>
              <a:t>Stor</a:t>
            </a:r>
            <a:r>
              <a:rPr dirty="0" sz="2800" spc="-80">
                <a:latin typeface="Calibri"/>
                <a:cs typeface="Calibri"/>
              </a:rPr>
              <a:t> </a:t>
            </a:r>
            <a:r>
              <a:rPr dirty="0" sz="2800" spc="-10" b="1">
                <a:latin typeface="Calibri"/>
                <a:cs typeface="Calibri"/>
              </a:rPr>
              <a:t>administration</a:t>
            </a:r>
            <a:r>
              <a:rPr dirty="0" sz="2800" spc="-10">
                <a:latin typeface="Calibri"/>
                <a:cs typeface="Calibri"/>
              </a:rPr>
              <a:t>,</a:t>
            </a:r>
            <a:r>
              <a:rPr dirty="0" sz="2800" spc="-70">
                <a:latin typeface="Calibri"/>
                <a:cs typeface="Calibri"/>
              </a:rPr>
              <a:t> </a:t>
            </a:r>
            <a:r>
              <a:rPr dirty="0" sz="2800" spc="-20">
                <a:latin typeface="Calibri"/>
                <a:cs typeface="Calibri"/>
              </a:rPr>
              <a:t>mycket</a:t>
            </a:r>
            <a:r>
              <a:rPr dirty="0" sz="2800" spc="-80">
                <a:latin typeface="Calibri"/>
                <a:cs typeface="Calibri"/>
              </a:rPr>
              <a:t> </a:t>
            </a:r>
            <a:r>
              <a:rPr dirty="0" sz="2800" spc="-10" b="1">
                <a:latin typeface="Calibri"/>
                <a:cs typeface="Calibri"/>
              </a:rPr>
              <a:t>extrajobb</a:t>
            </a:r>
            <a:r>
              <a:rPr dirty="0" sz="2800" spc="-75" b="1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–</a:t>
            </a:r>
            <a:r>
              <a:rPr dirty="0" sz="2800" spc="-80">
                <a:latin typeface="Calibri"/>
                <a:cs typeface="Calibri"/>
              </a:rPr>
              <a:t> </a:t>
            </a:r>
            <a:r>
              <a:rPr dirty="0" sz="2600">
                <a:solidFill>
                  <a:srgbClr val="00AFEF"/>
                </a:solidFill>
                <a:latin typeface="Calibri"/>
                <a:cs typeface="Calibri"/>
              </a:rPr>
              <a:t>se</a:t>
            </a:r>
            <a:r>
              <a:rPr dirty="0" sz="2600" spc="-70">
                <a:solidFill>
                  <a:srgbClr val="00AFEF"/>
                </a:solidFill>
                <a:latin typeface="Calibri"/>
                <a:cs typeface="Calibri"/>
              </a:rPr>
              <a:t> </a:t>
            </a:r>
            <a:r>
              <a:rPr dirty="0" sz="2600">
                <a:solidFill>
                  <a:srgbClr val="00AFEF"/>
                </a:solidFill>
                <a:latin typeface="Calibri"/>
                <a:cs typeface="Calibri"/>
              </a:rPr>
              <a:t>bilagorna</a:t>
            </a:r>
            <a:r>
              <a:rPr dirty="0" sz="2600" spc="-80">
                <a:solidFill>
                  <a:srgbClr val="00AFEF"/>
                </a:solidFill>
                <a:latin typeface="Calibri"/>
                <a:cs typeface="Calibri"/>
              </a:rPr>
              <a:t> </a:t>
            </a:r>
            <a:r>
              <a:rPr dirty="0" sz="2600">
                <a:solidFill>
                  <a:srgbClr val="00AFEF"/>
                </a:solidFill>
                <a:latin typeface="Calibri"/>
                <a:cs typeface="Calibri"/>
              </a:rPr>
              <a:t>till</a:t>
            </a:r>
            <a:r>
              <a:rPr dirty="0" sz="2600" spc="-75">
                <a:solidFill>
                  <a:srgbClr val="00AFEF"/>
                </a:solidFill>
                <a:latin typeface="Calibri"/>
                <a:cs typeface="Calibri"/>
              </a:rPr>
              <a:t> </a:t>
            </a:r>
            <a:r>
              <a:rPr dirty="0" sz="2600" spc="-10">
                <a:solidFill>
                  <a:srgbClr val="00AFEF"/>
                </a:solidFill>
                <a:latin typeface="Calibri"/>
                <a:cs typeface="Calibri"/>
              </a:rPr>
              <a:t>motionen!</a:t>
            </a:r>
            <a:endParaRPr sz="2600">
              <a:latin typeface="Calibri"/>
              <a:cs typeface="Calibri"/>
            </a:endParaRPr>
          </a:p>
          <a:p>
            <a:pPr marL="12700" marR="38100">
              <a:lnSpc>
                <a:spcPts val="3080"/>
              </a:lnSpc>
              <a:spcBef>
                <a:spcPts val="1250"/>
              </a:spcBef>
            </a:pPr>
            <a:r>
              <a:rPr dirty="0" sz="2800" spc="-10">
                <a:latin typeface="Calibri"/>
                <a:cs typeface="Calibri"/>
              </a:rPr>
              <a:t>Val</a:t>
            </a:r>
            <a:r>
              <a:rPr dirty="0" sz="2800" spc="-85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i</a:t>
            </a:r>
            <a:r>
              <a:rPr dirty="0" sz="2800" spc="-85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flera</a:t>
            </a:r>
            <a:r>
              <a:rPr dirty="0" sz="2800" spc="-85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steg</a:t>
            </a:r>
            <a:r>
              <a:rPr dirty="0" sz="2800" spc="-90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och</a:t>
            </a:r>
            <a:r>
              <a:rPr dirty="0" sz="2800" spc="-75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ett</a:t>
            </a:r>
            <a:r>
              <a:rPr dirty="0" sz="2800" spc="-85">
                <a:latin typeface="Calibri"/>
                <a:cs typeface="Calibri"/>
              </a:rPr>
              <a:t> </a:t>
            </a:r>
            <a:r>
              <a:rPr dirty="0" sz="2800" spc="-10" b="1">
                <a:latin typeface="Calibri"/>
                <a:cs typeface="Calibri"/>
              </a:rPr>
              <a:t>teknikberoende</a:t>
            </a:r>
            <a:r>
              <a:rPr dirty="0" sz="2800" spc="-65" b="1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som</a:t>
            </a:r>
            <a:r>
              <a:rPr dirty="0" sz="2800" spc="-90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innebär</a:t>
            </a:r>
            <a:r>
              <a:rPr dirty="0" sz="2800" spc="-75">
                <a:latin typeface="Calibri"/>
                <a:cs typeface="Calibri"/>
              </a:rPr>
              <a:t> </a:t>
            </a:r>
            <a:r>
              <a:rPr dirty="0" sz="2800" spc="-10" b="1">
                <a:latin typeface="Calibri"/>
                <a:cs typeface="Calibri"/>
              </a:rPr>
              <a:t>osäkerheter</a:t>
            </a:r>
            <a:r>
              <a:rPr dirty="0" sz="2800" spc="-10">
                <a:latin typeface="Calibri"/>
                <a:cs typeface="Calibri"/>
              </a:rPr>
              <a:t>. </a:t>
            </a:r>
            <a:r>
              <a:rPr dirty="0" sz="2800">
                <a:latin typeface="Calibri"/>
                <a:cs typeface="Calibri"/>
              </a:rPr>
              <a:t>Inga</a:t>
            </a:r>
            <a:r>
              <a:rPr dirty="0" sz="2800" spc="-70">
                <a:latin typeface="Calibri"/>
                <a:cs typeface="Calibri"/>
              </a:rPr>
              <a:t> </a:t>
            </a:r>
            <a:r>
              <a:rPr dirty="0" sz="2800" spc="-20">
                <a:latin typeface="Calibri"/>
                <a:cs typeface="Calibri"/>
              </a:rPr>
              <a:t>konkreta</a:t>
            </a:r>
            <a:r>
              <a:rPr dirty="0" sz="2800" spc="-65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uppgifter</a:t>
            </a:r>
            <a:r>
              <a:rPr dirty="0" sz="2800" spc="-70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om</a:t>
            </a:r>
            <a:r>
              <a:rPr dirty="0" sz="2800" spc="-75">
                <a:latin typeface="Calibri"/>
                <a:cs typeface="Calibri"/>
              </a:rPr>
              <a:t> </a:t>
            </a:r>
            <a:r>
              <a:rPr dirty="0" sz="2800" spc="-20">
                <a:latin typeface="Calibri"/>
                <a:cs typeface="Calibri"/>
              </a:rPr>
              <a:t>genomförande,</a:t>
            </a:r>
            <a:r>
              <a:rPr dirty="0" sz="2800" spc="-65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inga</a:t>
            </a:r>
            <a:r>
              <a:rPr dirty="0" sz="2800" spc="-65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tester</a:t>
            </a:r>
            <a:r>
              <a:rPr dirty="0" sz="2800" spc="-70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har</a:t>
            </a:r>
            <a:r>
              <a:rPr dirty="0" sz="2800" spc="-75">
                <a:latin typeface="Calibri"/>
                <a:cs typeface="Calibri"/>
              </a:rPr>
              <a:t> </a:t>
            </a:r>
            <a:r>
              <a:rPr dirty="0" sz="2800" spc="-10">
                <a:latin typeface="Calibri"/>
                <a:cs typeface="Calibri"/>
              </a:rPr>
              <a:t>gjorts.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1270" rIns="0" bIns="0" rtlCol="0" vert="horz">
            <a:spAutoFit/>
          </a:bodyPr>
          <a:lstStyle/>
          <a:p>
            <a:pPr marL="83820">
              <a:lnSpc>
                <a:spcPct val="100000"/>
              </a:lnSpc>
              <a:spcBef>
                <a:spcPts val="10"/>
              </a:spcBef>
            </a:pPr>
            <a:fld id="{81D60167-4931-47E6-BA6A-407CBD079E47}" type="slidenum">
              <a:rPr dirty="0" spc="-50"/>
              <a:t>8</a:t>
            </a:fld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200">
                <a:solidFill>
                  <a:srgbClr val="0000FF"/>
                </a:solidFill>
              </a:rPr>
              <a:t>Fjärde</a:t>
            </a:r>
            <a:r>
              <a:rPr dirty="0" sz="3200" spc="-100">
                <a:solidFill>
                  <a:srgbClr val="0000FF"/>
                </a:solidFill>
              </a:rPr>
              <a:t> </a:t>
            </a:r>
            <a:r>
              <a:rPr dirty="0" sz="3200" spc="-10">
                <a:solidFill>
                  <a:srgbClr val="0000FF"/>
                </a:solidFill>
              </a:rPr>
              <a:t>stycket</a:t>
            </a:r>
            <a:r>
              <a:rPr dirty="0" sz="3200" spc="-80">
                <a:solidFill>
                  <a:srgbClr val="0000FF"/>
                </a:solidFill>
              </a:rPr>
              <a:t> </a:t>
            </a:r>
            <a:r>
              <a:rPr dirty="0" sz="3200">
                <a:solidFill>
                  <a:srgbClr val="0000FF"/>
                </a:solidFill>
              </a:rPr>
              <a:t>nedifrån</a:t>
            </a:r>
            <a:r>
              <a:rPr dirty="0" sz="3200" spc="-90">
                <a:solidFill>
                  <a:srgbClr val="0000FF"/>
                </a:solidFill>
              </a:rPr>
              <a:t> </a:t>
            </a:r>
            <a:r>
              <a:rPr dirty="0" sz="3200"/>
              <a:t>i</a:t>
            </a:r>
            <a:r>
              <a:rPr dirty="0" sz="3200" spc="-85"/>
              <a:t> </a:t>
            </a:r>
            <a:r>
              <a:rPr dirty="0" sz="3200" spc="-10"/>
              <a:t>förslaget</a:t>
            </a:r>
            <a:r>
              <a:rPr dirty="0" sz="3200" spc="-100"/>
              <a:t> </a:t>
            </a:r>
            <a:r>
              <a:rPr dirty="0" sz="3200"/>
              <a:t>till</a:t>
            </a:r>
            <a:r>
              <a:rPr dirty="0" sz="3200" spc="-85"/>
              <a:t> </a:t>
            </a:r>
            <a:r>
              <a:rPr dirty="0" sz="3200" spc="-10"/>
              <a:t>arbetsordning</a:t>
            </a:r>
            <a:endParaRPr sz="3200"/>
          </a:p>
        </p:txBody>
      </p:sp>
      <p:graphicFrame>
        <p:nvGraphicFramePr>
          <p:cNvPr id="3" name="object 3" descr=""/>
          <p:cNvGraphicFramePr>
            <a:graphicFrameLocks noGrp="1"/>
          </p:cNvGraphicFramePr>
          <p:nvPr/>
        </p:nvGraphicFramePr>
        <p:xfrm>
          <a:off x="541019" y="1544066"/>
          <a:ext cx="9733915" cy="511365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826000"/>
                <a:gridCol w="4826000"/>
              </a:tblGrid>
              <a:tr h="560705">
                <a:tc>
                  <a:txBody>
                    <a:bodyPr/>
                    <a:lstStyle/>
                    <a:p>
                      <a:pPr marL="67945">
                        <a:lnSpc>
                          <a:spcPct val="100000"/>
                        </a:lnSpc>
                        <a:spcBef>
                          <a:spcPts val="745"/>
                        </a:spcBef>
                      </a:pPr>
                      <a:r>
                        <a:rPr dirty="0" sz="2600" b="1" i="1">
                          <a:solidFill>
                            <a:srgbClr val="528135"/>
                          </a:solidFill>
                          <a:latin typeface="Calibri"/>
                          <a:cs typeface="Calibri"/>
                        </a:rPr>
                        <a:t>Styrelsens</a:t>
                      </a:r>
                      <a:r>
                        <a:rPr dirty="0" sz="2600" spc="-55" b="1" i="1">
                          <a:solidFill>
                            <a:srgbClr val="528135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600" spc="-10" b="1" i="1">
                          <a:solidFill>
                            <a:srgbClr val="528135"/>
                          </a:solidFill>
                          <a:latin typeface="Calibri"/>
                          <a:cs typeface="Calibri"/>
                        </a:rPr>
                        <a:t>förslag</a:t>
                      </a:r>
                      <a:endParaRPr sz="2600">
                        <a:latin typeface="Calibri"/>
                        <a:cs typeface="Calibri"/>
                      </a:endParaRPr>
                    </a:p>
                  </a:txBody>
                  <a:tcPr marL="0" marR="0" marB="0" marT="9461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675">
                        <a:lnSpc>
                          <a:spcPct val="100000"/>
                        </a:lnSpc>
                        <a:spcBef>
                          <a:spcPts val="745"/>
                        </a:spcBef>
                      </a:pPr>
                      <a:r>
                        <a:rPr dirty="0" sz="2600" b="1" i="1">
                          <a:solidFill>
                            <a:srgbClr val="528135"/>
                          </a:solidFill>
                          <a:latin typeface="Calibri"/>
                          <a:cs typeface="Calibri"/>
                        </a:rPr>
                        <a:t>Mitt</a:t>
                      </a:r>
                      <a:r>
                        <a:rPr dirty="0" sz="2600" spc="-110" b="1" i="1">
                          <a:solidFill>
                            <a:srgbClr val="528135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600" spc="-10" b="1" i="1">
                          <a:solidFill>
                            <a:srgbClr val="528135"/>
                          </a:solidFill>
                          <a:latin typeface="Calibri"/>
                          <a:cs typeface="Calibri"/>
                        </a:rPr>
                        <a:t>förslag</a:t>
                      </a:r>
                      <a:endParaRPr sz="2600">
                        <a:latin typeface="Calibri"/>
                        <a:cs typeface="Calibri"/>
                      </a:endParaRPr>
                    </a:p>
                  </a:txBody>
                  <a:tcPr marL="0" marR="0" marB="0" marT="9461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406650">
                <a:tc>
                  <a:txBody>
                    <a:bodyPr/>
                    <a:lstStyle/>
                    <a:p>
                      <a:pPr algn="just" marL="67945">
                        <a:lnSpc>
                          <a:spcPts val="3065"/>
                        </a:lnSpc>
                        <a:spcBef>
                          <a:spcPts val="185"/>
                        </a:spcBef>
                      </a:pPr>
                      <a:r>
                        <a:rPr dirty="0" sz="260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Även</a:t>
                      </a:r>
                      <a:r>
                        <a:rPr dirty="0" sz="2600" spc="-75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60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s</a:t>
                      </a:r>
                      <a:r>
                        <a:rPr dirty="0" sz="2600">
                          <a:latin typeface="Calibri"/>
                          <a:cs typeface="Calibri"/>
                        </a:rPr>
                        <a:t>treck</a:t>
                      </a:r>
                      <a:r>
                        <a:rPr dirty="0" sz="2600" spc="-8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600">
                          <a:latin typeface="Calibri"/>
                          <a:cs typeface="Calibri"/>
                        </a:rPr>
                        <a:t>i</a:t>
                      </a:r>
                      <a:r>
                        <a:rPr dirty="0" sz="2600" spc="-7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600" spc="-10">
                          <a:latin typeface="Calibri"/>
                          <a:cs typeface="Calibri"/>
                        </a:rPr>
                        <a:t>debatten</a:t>
                      </a:r>
                      <a:r>
                        <a:rPr dirty="0" sz="2600" spc="-9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600" spc="-25">
                          <a:latin typeface="Calibri"/>
                          <a:cs typeface="Calibri"/>
                        </a:rPr>
                        <a:t>kan</a:t>
                      </a:r>
                      <a:endParaRPr sz="2600">
                        <a:latin typeface="Calibri"/>
                        <a:cs typeface="Calibri"/>
                      </a:endParaRPr>
                    </a:p>
                    <a:p>
                      <a:pPr algn="just" marL="67945" marR="439420">
                        <a:lnSpc>
                          <a:spcPct val="96900"/>
                        </a:lnSpc>
                        <a:spcBef>
                          <a:spcPts val="45"/>
                        </a:spcBef>
                      </a:pPr>
                      <a:r>
                        <a:rPr dirty="0" sz="2600">
                          <a:latin typeface="Calibri"/>
                          <a:cs typeface="Calibri"/>
                        </a:rPr>
                        <a:t>begäras,</a:t>
                      </a:r>
                      <a:r>
                        <a:rPr dirty="0" sz="2600" spc="-5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600">
                          <a:latin typeface="Calibri"/>
                          <a:cs typeface="Calibri"/>
                        </a:rPr>
                        <a:t>och</a:t>
                      </a:r>
                      <a:r>
                        <a:rPr dirty="0" sz="2600" spc="-6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600">
                          <a:latin typeface="Calibri"/>
                          <a:cs typeface="Calibri"/>
                        </a:rPr>
                        <a:t>tas</a:t>
                      </a:r>
                      <a:r>
                        <a:rPr dirty="0" sz="2600" spc="-5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600">
                          <a:latin typeface="Calibri"/>
                          <a:cs typeface="Calibri"/>
                        </a:rPr>
                        <a:t>då</a:t>
                      </a:r>
                      <a:r>
                        <a:rPr dirty="0" sz="2600" spc="-5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600">
                          <a:latin typeface="Calibri"/>
                          <a:cs typeface="Calibri"/>
                        </a:rPr>
                        <a:t>alltid</a:t>
                      </a:r>
                      <a:r>
                        <a:rPr dirty="0" sz="2600" spc="-6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600">
                          <a:latin typeface="Calibri"/>
                          <a:cs typeface="Calibri"/>
                        </a:rPr>
                        <a:t>upp</a:t>
                      </a:r>
                      <a:r>
                        <a:rPr dirty="0" sz="2600" spc="-5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600" spc="-20">
                          <a:latin typeface="Calibri"/>
                          <a:cs typeface="Calibri"/>
                        </a:rPr>
                        <a:t>till </a:t>
                      </a:r>
                      <a:r>
                        <a:rPr dirty="0" sz="2600">
                          <a:latin typeface="Calibri"/>
                          <a:cs typeface="Calibri"/>
                        </a:rPr>
                        <a:t>behandling.</a:t>
                      </a:r>
                      <a:r>
                        <a:rPr dirty="0" sz="2600" spc="-6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600">
                          <a:latin typeface="Calibri"/>
                          <a:cs typeface="Calibri"/>
                        </a:rPr>
                        <a:t>Innan</a:t>
                      </a:r>
                      <a:r>
                        <a:rPr dirty="0" sz="2600" spc="-6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600">
                          <a:latin typeface="Calibri"/>
                          <a:cs typeface="Calibri"/>
                        </a:rPr>
                        <a:t>streck</a:t>
                      </a:r>
                      <a:r>
                        <a:rPr dirty="0" sz="2600" spc="-6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600" spc="-10">
                          <a:latin typeface="Calibri"/>
                          <a:cs typeface="Calibri"/>
                        </a:rPr>
                        <a:t>sättes</a:t>
                      </a:r>
                      <a:r>
                        <a:rPr dirty="0" sz="2600" spc="-1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, justeras</a:t>
                      </a:r>
                      <a:r>
                        <a:rPr dirty="0" sz="2600" spc="-105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600">
                          <a:latin typeface="Calibri"/>
                          <a:cs typeface="Calibri"/>
                        </a:rPr>
                        <a:t>samtliga</a:t>
                      </a:r>
                      <a:r>
                        <a:rPr dirty="0" sz="2600" spc="-10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600" spc="-10">
                          <a:latin typeface="Calibri"/>
                          <a:cs typeface="Calibri"/>
                        </a:rPr>
                        <a:t>yrkanden.</a:t>
                      </a:r>
                      <a:endParaRPr sz="2600">
                        <a:latin typeface="Calibri"/>
                        <a:cs typeface="Calibri"/>
                      </a:endParaRPr>
                    </a:p>
                  </a:txBody>
                  <a:tcPr marL="0" marR="0" marB="0" marT="2349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675" marR="259079">
                        <a:lnSpc>
                          <a:spcPts val="3010"/>
                        </a:lnSpc>
                        <a:spcBef>
                          <a:spcPts val="375"/>
                        </a:spcBef>
                      </a:pPr>
                      <a:r>
                        <a:rPr dirty="0" sz="260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S</a:t>
                      </a:r>
                      <a:r>
                        <a:rPr dirty="0" sz="2600">
                          <a:latin typeface="Calibri"/>
                          <a:cs typeface="Calibri"/>
                        </a:rPr>
                        <a:t>treck</a:t>
                      </a:r>
                      <a:r>
                        <a:rPr dirty="0" sz="2600" spc="-9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600">
                          <a:latin typeface="Calibri"/>
                          <a:cs typeface="Calibri"/>
                        </a:rPr>
                        <a:t>i</a:t>
                      </a:r>
                      <a:r>
                        <a:rPr dirty="0" sz="2600" spc="-8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600" spc="-10">
                          <a:latin typeface="Calibri"/>
                          <a:cs typeface="Calibri"/>
                        </a:rPr>
                        <a:t>debatten</a:t>
                      </a:r>
                      <a:r>
                        <a:rPr dirty="0" sz="2600" spc="-8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600">
                          <a:latin typeface="Calibri"/>
                          <a:cs typeface="Calibri"/>
                        </a:rPr>
                        <a:t>kan</a:t>
                      </a:r>
                      <a:r>
                        <a:rPr dirty="0" sz="2600" spc="-9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600">
                          <a:latin typeface="Calibri"/>
                          <a:cs typeface="Calibri"/>
                        </a:rPr>
                        <a:t>begäras</a:t>
                      </a:r>
                      <a:r>
                        <a:rPr dirty="0" sz="2600" spc="-8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600" spc="-25">
                          <a:latin typeface="Calibri"/>
                          <a:cs typeface="Calibri"/>
                        </a:rPr>
                        <a:t>och </a:t>
                      </a:r>
                      <a:r>
                        <a:rPr dirty="0" sz="2600">
                          <a:latin typeface="Calibri"/>
                          <a:cs typeface="Calibri"/>
                        </a:rPr>
                        <a:t>tas</a:t>
                      </a:r>
                      <a:r>
                        <a:rPr dirty="0" sz="2600" spc="-4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600">
                          <a:latin typeface="Calibri"/>
                          <a:cs typeface="Calibri"/>
                        </a:rPr>
                        <a:t>då</a:t>
                      </a:r>
                      <a:r>
                        <a:rPr dirty="0" sz="2600" spc="-3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600">
                          <a:latin typeface="Calibri"/>
                          <a:cs typeface="Calibri"/>
                        </a:rPr>
                        <a:t>alltid</a:t>
                      </a:r>
                      <a:r>
                        <a:rPr dirty="0" sz="2600" spc="-5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600">
                          <a:latin typeface="Calibri"/>
                          <a:cs typeface="Calibri"/>
                        </a:rPr>
                        <a:t>upp</a:t>
                      </a:r>
                      <a:r>
                        <a:rPr dirty="0" sz="2600" spc="-4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600">
                          <a:latin typeface="Calibri"/>
                          <a:cs typeface="Calibri"/>
                        </a:rPr>
                        <a:t>till</a:t>
                      </a:r>
                      <a:r>
                        <a:rPr dirty="0" sz="2600" spc="-3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600" spc="-10">
                          <a:latin typeface="Calibri"/>
                          <a:cs typeface="Calibri"/>
                        </a:rPr>
                        <a:t>behandling.</a:t>
                      </a:r>
                      <a:endParaRPr sz="2600">
                        <a:latin typeface="Calibri"/>
                        <a:cs typeface="Calibri"/>
                      </a:endParaRPr>
                    </a:p>
                    <a:p>
                      <a:pPr marL="66675">
                        <a:lnSpc>
                          <a:spcPts val="2885"/>
                        </a:lnSpc>
                      </a:pPr>
                      <a:r>
                        <a:rPr dirty="0" sz="2600">
                          <a:latin typeface="Calibri"/>
                          <a:cs typeface="Calibri"/>
                        </a:rPr>
                        <a:t>Innan</a:t>
                      </a:r>
                      <a:r>
                        <a:rPr dirty="0" sz="2600" spc="-8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600">
                          <a:latin typeface="Calibri"/>
                          <a:cs typeface="Calibri"/>
                        </a:rPr>
                        <a:t>streck</a:t>
                      </a:r>
                      <a:r>
                        <a:rPr dirty="0" sz="2600" spc="-7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600" spc="-10">
                          <a:latin typeface="Calibri"/>
                          <a:cs typeface="Calibri"/>
                        </a:rPr>
                        <a:t>sättes</a:t>
                      </a:r>
                      <a:r>
                        <a:rPr dirty="0" sz="2600" spc="-8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60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ska</a:t>
                      </a:r>
                      <a:r>
                        <a:rPr dirty="0" sz="2600" spc="-85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600" spc="-1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eventuella</a:t>
                      </a:r>
                      <a:endParaRPr sz="2600">
                        <a:latin typeface="Calibri"/>
                        <a:cs typeface="Calibri"/>
                      </a:endParaRPr>
                    </a:p>
                    <a:p>
                      <a:pPr marL="66675" marR="184785">
                        <a:lnSpc>
                          <a:spcPts val="3010"/>
                        </a:lnSpc>
                        <a:spcBef>
                          <a:spcPts val="145"/>
                        </a:spcBef>
                      </a:pPr>
                      <a:r>
                        <a:rPr dirty="0" sz="260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yrkanden</a:t>
                      </a:r>
                      <a:r>
                        <a:rPr dirty="0" sz="2600" spc="-7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60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som</a:t>
                      </a:r>
                      <a:r>
                        <a:rPr dirty="0" sz="2600" spc="-6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60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ännu</a:t>
                      </a:r>
                      <a:r>
                        <a:rPr dirty="0" sz="2600" spc="-6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60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inte</a:t>
                      </a:r>
                      <a:r>
                        <a:rPr dirty="0" sz="2600" spc="-55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600" spc="-1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framförts </a:t>
                      </a:r>
                      <a:r>
                        <a:rPr dirty="0" sz="260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muntligt</a:t>
                      </a:r>
                      <a:r>
                        <a:rPr dirty="0" sz="2600" spc="-95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60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anmälas,</a:t>
                      </a:r>
                      <a:r>
                        <a:rPr dirty="0" sz="2600" spc="-95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600" spc="-1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varefter</a:t>
                      </a:r>
                      <a:endParaRPr sz="2600">
                        <a:latin typeface="Calibri"/>
                        <a:cs typeface="Calibri"/>
                      </a:endParaRPr>
                    </a:p>
                    <a:p>
                      <a:pPr marL="66675">
                        <a:lnSpc>
                          <a:spcPts val="2945"/>
                        </a:lnSpc>
                      </a:pPr>
                      <a:r>
                        <a:rPr dirty="0" sz="2600">
                          <a:latin typeface="Calibri"/>
                          <a:cs typeface="Calibri"/>
                        </a:rPr>
                        <a:t>samtliga</a:t>
                      </a:r>
                      <a:r>
                        <a:rPr dirty="0" sz="2600" spc="-1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600">
                          <a:latin typeface="Calibri"/>
                          <a:cs typeface="Calibri"/>
                        </a:rPr>
                        <a:t>yrkanden</a:t>
                      </a:r>
                      <a:r>
                        <a:rPr dirty="0" sz="2600" spc="-1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600" spc="-1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justeras</a:t>
                      </a:r>
                      <a:r>
                        <a:rPr dirty="0" sz="2600" spc="-10">
                          <a:latin typeface="Calibri"/>
                          <a:cs typeface="Calibri"/>
                        </a:rPr>
                        <a:t>.</a:t>
                      </a:r>
                      <a:endParaRPr sz="2600">
                        <a:latin typeface="Calibri"/>
                        <a:cs typeface="Calibri"/>
                      </a:endParaRPr>
                    </a:p>
                  </a:txBody>
                  <a:tcPr marL="0" marR="0" marB="0" marT="4762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146300">
                <a:tc gridSpan="2">
                  <a:txBody>
                    <a:bodyPr/>
                    <a:lstStyle/>
                    <a:p>
                      <a:pPr marL="4892675" marR="559435">
                        <a:lnSpc>
                          <a:spcPts val="3010"/>
                        </a:lnSpc>
                        <a:spcBef>
                          <a:spcPts val="1764"/>
                        </a:spcBef>
                      </a:pPr>
                      <a:r>
                        <a:rPr dirty="0" sz="260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För</a:t>
                      </a:r>
                      <a:r>
                        <a:rPr dirty="0" sz="2600" spc="-85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600" spc="-1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att</a:t>
                      </a:r>
                      <a:r>
                        <a:rPr dirty="0" sz="2600" spc="-8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60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alla</a:t>
                      </a:r>
                      <a:r>
                        <a:rPr dirty="0" sz="2600" spc="-95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60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ska</a:t>
                      </a:r>
                      <a:r>
                        <a:rPr dirty="0" sz="2600" spc="-8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60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kunna</a:t>
                      </a:r>
                      <a:r>
                        <a:rPr dirty="0" sz="2600" spc="-8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600" spc="-1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yttra</a:t>
                      </a:r>
                      <a:r>
                        <a:rPr dirty="0" sz="2600" spc="-85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600" spc="-25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sig </a:t>
                      </a:r>
                      <a:r>
                        <a:rPr dirty="0" sz="260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över</a:t>
                      </a:r>
                      <a:r>
                        <a:rPr dirty="0" sz="2600" spc="-10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60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samtliga</a:t>
                      </a:r>
                      <a:r>
                        <a:rPr dirty="0" sz="2600" spc="-95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60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yrkanden</a:t>
                      </a:r>
                      <a:r>
                        <a:rPr dirty="0" sz="2600" spc="-10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60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får</a:t>
                      </a:r>
                      <a:r>
                        <a:rPr dirty="0" sz="2600" spc="-10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600" spc="-2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inga</a:t>
                      </a:r>
                      <a:endParaRPr sz="2600">
                        <a:latin typeface="Calibri"/>
                        <a:cs typeface="Calibri"/>
                      </a:endParaRPr>
                    </a:p>
                    <a:p>
                      <a:pPr marL="4892675" marR="181610">
                        <a:lnSpc>
                          <a:spcPts val="3010"/>
                        </a:lnSpc>
                        <a:spcBef>
                          <a:spcPts val="20"/>
                        </a:spcBef>
                      </a:pPr>
                      <a:r>
                        <a:rPr dirty="0" sz="260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nya</a:t>
                      </a:r>
                      <a:r>
                        <a:rPr dirty="0" sz="2600" spc="-65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60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yrkanden</a:t>
                      </a:r>
                      <a:r>
                        <a:rPr dirty="0" sz="2600" spc="-65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600" spc="-2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framföras</a:t>
                      </a:r>
                      <a:r>
                        <a:rPr dirty="0" sz="2600" spc="-6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60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i</a:t>
                      </a:r>
                      <a:r>
                        <a:rPr dirty="0" sz="2600" spc="-6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60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den</a:t>
                      </a:r>
                      <a:r>
                        <a:rPr dirty="0" sz="2600" spc="-75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600" spc="-1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sista talaromgången</a:t>
                      </a:r>
                      <a:r>
                        <a:rPr dirty="0" sz="2600" spc="-85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60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utan</a:t>
                      </a:r>
                      <a:r>
                        <a:rPr dirty="0" sz="2600" spc="-8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600" spc="-1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måste</a:t>
                      </a:r>
                      <a:endParaRPr sz="2600">
                        <a:latin typeface="Calibri"/>
                        <a:cs typeface="Calibri"/>
                      </a:endParaRPr>
                    </a:p>
                    <a:p>
                      <a:pPr marL="4892675">
                        <a:lnSpc>
                          <a:spcPts val="2945"/>
                        </a:lnSpc>
                      </a:pPr>
                      <a:r>
                        <a:rPr dirty="0" sz="260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anmälas</a:t>
                      </a:r>
                      <a:r>
                        <a:rPr dirty="0" sz="2600" spc="-3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60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innan</a:t>
                      </a:r>
                      <a:r>
                        <a:rPr dirty="0" sz="2600" spc="-3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60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den</a:t>
                      </a:r>
                      <a:r>
                        <a:rPr dirty="0" sz="2600" spc="-35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600" spc="-1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börjar.</a:t>
                      </a:r>
                      <a:endParaRPr sz="2600">
                        <a:latin typeface="Calibri"/>
                        <a:cs typeface="Calibri"/>
                      </a:endParaRPr>
                    </a:p>
                  </a:txBody>
                  <a:tcPr marL="0" marR="0" marB="0" marT="224154">
                    <a:lnT w="6350">
                      <a:solidFill>
                        <a:srgbClr val="000000"/>
                      </a:solidFill>
                      <a:prstDash val="solid"/>
                    </a:lnT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</a:tbl>
          </a:graphicData>
        </a:graphic>
      </p:graphicFrame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 descr=""/>
          <p:cNvSpPr txBox="1"/>
          <p:nvPr/>
        </p:nvSpPr>
        <p:spPr>
          <a:xfrm>
            <a:off x="10158476" y="7137354"/>
            <a:ext cx="189865" cy="184785"/>
          </a:xfrm>
          <a:prstGeom prst="rect">
            <a:avLst/>
          </a:prstGeom>
        </p:spPr>
        <p:txBody>
          <a:bodyPr wrap="square" lIns="0" tIns="12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"/>
              </a:spcBef>
            </a:pPr>
            <a:r>
              <a:rPr dirty="0" sz="1100" spc="-25">
                <a:latin typeface="Georgia"/>
                <a:cs typeface="Georgia"/>
              </a:rPr>
              <a:t>30</a:t>
            </a:r>
            <a:endParaRPr sz="1100">
              <a:latin typeface="Georgia"/>
              <a:cs typeface="Georgia"/>
            </a:endParaRPr>
          </a:p>
        </p:txBody>
      </p:sp>
      <p:sp>
        <p:nvSpPr>
          <p:cNvPr id="2" name="object 2" descr=""/>
          <p:cNvSpPr txBox="1"/>
          <p:nvPr/>
        </p:nvSpPr>
        <p:spPr>
          <a:xfrm>
            <a:off x="528319" y="478281"/>
            <a:ext cx="9660890" cy="457771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ts val="3215"/>
              </a:lnSpc>
              <a:spcBef>
                <a:spcPts val="95"/>
              </a:spcBef>
            </a:pPr>
            <a:r>
              <a:rPr dirty="0" sz="2800">
                <a:solidFill>
                  <a:srgbClr val="0000FF"/>
                </a:solidFill>
                <a:latin typeface="Calibri"/>
                <a:cs typeface="Calibri"/>
              </a:rPr>
              <a:t>Ingegerd</a:t>
            </a:r>
            <a:r>
              <a:rPr dirty="0" sz="2800" spc="-75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sz="2800" spc="-10">
                <a:solidFill>
                  <a:srgbClr val="0000FF"/>
                </a:solidFill>
                <a:latin typeface="Calibri"/>
                <a:cs typeface="Calibri"/>
              </a:rPr>
              <a:t>Rönnberg</a:t>
            </a:r>
            <a:r>
              <a:rPr dirty="0" sz="2800" spc="-65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sz="2800" spc="-10">
                <a:solidFill>
                  <a:srgbClr val="0000FF"/>
                </a:solidFill>
                <a:latin typeface="Calibri"/>
                <a:cs typeface="Calibri"/>
              </a:rPr>
              <a:t>(Göken)</a:t>
            </a:r>
            <a:r>
              <a:rPr dirty="0" sz="2800" spc="-65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sz="2800">
                <a:solidFill>
                  <a:srgbClr val="0000FF"/>
                </a:solidFill>
                <a:latin typeface="Calibri"/>
                <a:cs typeface="Calibri"/>
              </a:rPr>
              <a:t>i</a:t>
            </a:r>
            <a:r>
              <a:rPr dirty="0" sz="2800" spc="-70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sz="2800">
                <a:solidFill>
                  <a:srgbClr val="0000FF"/>
                </a:solidFill>
                <a:latin typeface="Calibri"/>
                <a:cs typeface="Calibri"/>
              </a:rPr>
              <a:t>motion</a:t>
            </a:r>
            <a:r>
              <a:rPr dirty="0" sz="2800" spc="-70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sz="2800">
                <a:solidFill>
                  <a:srgbClr val="0000FF"/>
                </a:solidFill>
                <a:latin typeface="Calibri"/>
                <a:cs typeface="Calibri"/>
              </a:rPr>
              <a:t>65</a:t>
            </a:r>
            <a:r>
              <a:rPr dirty="0" sz="2800">
                <a:latin typeface="Calibri"/>
                <a:cs typeface="Calibri"/>
              </a:rPr>
              <a:t>:</a:t>
            </a:r>
            <a:r>
              <a:rPr dirty="0" sz="2800" spc="-65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”Som</a:t>
            </a:r>
            <a:r>
              <a:rPr dirty="0" sz="2800" spc="-70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motiv</a:t>
            </a:r>
            <a:r>
              <a:rPr dirty="0" sz="2800" spc="-60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…</a:t>
            </a:r>
            <a:r>
              <a:rPr dirty="0" sz="2800" spc="-70">
                <a:latin typeface="Calibri"/>
                <a:cs typeface="Calibri"/>
              </a:rPr>
              <a:t> </a:t>
            </a:r>
            <a:r>
              <a:rPr dirty="0" sz="2800" spc="-10">
                <a:latin typeface="Calibri"/>
                <a:cs typeface="Calibri"/>
              </a:rPr>
              <a:t>anger</a:t>
            </a:r>
            <a:endParaRPr sz="2800">
              <a:latin typeface="Calibri"/>
              <a:cs typeface="Calibri"/>
            </a:endParaRPr>
          </a:p>
          <a:p>
            <a:pPr marL="12700" marR="20320">
              <a:lnSpc>
                <a:spcPts val="3070"/>
              </a:lnSpc>
              <a:spcBef>
                <a:spcPts val="200"/>
              </a:spcBef>
            </a:pPr>
            <a:r>
              <a:rPr dirty="0" sz="2800">
                <a:latin typeface="Calibri"/>
                <a:cs typeface="Calibri"/>
              </a:rPr>
              <a:t>gruppen</a:t>
            </a:r>
            <a:r>
              <a:rPr dirty="0" sz="2800" spc="-85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att</a:t>
            </a:r>
            <a:r>
              <a:rPr dirty="0" sz="2800" spc="-80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det</a:t>
            </a:r>
            <a:r>
              <a:rPr dirty="0" sz="2800" spc="-85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skulle</a:t>
            </a:r>
            <a:r>
              <a:rPr dirty="0" sz="2800" spc="-70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ge</a:t>
            </a:r>
            <a:r>
              <a:rPr dirty="0" sz="2800" spc="-80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ökad</a:t>
            </a:r>
            <a:r>
              <a:rPr dirty="0" sz="2800" spc="-80">
                <a:latin typeface="Calibri"/>
                <a:cs typeface="Calibri"/>
              </a:rPr>
              <a:t> </a:t>
            </a:r>
            <a:r>
              <a:rPr dirty="0" sz="2800" spc="-10">
                <a:latin typeface="Calibri"/>
                <a:cs typeface="Calibri"/>
              </a:rPr>
              <a:t>transparens</a:t>
            </a:r>
            <a:r>
              <a:rPr dirty="0" sz="2800" spc="-80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och</a:t>
            </a:r>
            <a:r>
              <a:rPr dirty="0" sz="2800" spc="-85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få</a:t>
            </a:r>
            <a:r>
              <a:rPr dirty="0" sz="2800" spc="-75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medlemmar</a:t>
            </a:r>
            <a:r>
              <a:rPr dirty="0" sz="2800" spc="-80">
                <a:latin typeface="Calibri"/>
                <a:cs typeface="Calibri"/>
              </a:rPr>
              <a:t> </a:t>
            </a:r>
            <a:r>
              <a:rPr dirty="0" sz="2800" spc="-25">
                <a:latin typeface="Calibri"/>
                <a:cs typeface="Calibri"/>
              </a:rPr>
              <a:t>mer </a:t>
            </a:r>
            <a:r>
              <a:rPr dirty="0" sz="2800" spc="-10">
                <a:latin typeface="Calibri"/>
                <a:cs typeface="Calibri"/>
              </a:rPr>
              <a:t>intresserade</a:t>
            </a:r>
            <a:r>
              <a:rPr dirty="0" sz="2800" spc="-85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av</a:t>
            </a:r>
            <a:r>
              <a:rPr dirty="0" sz="2800" spc="-90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SKB:s</a:t>
            </a:r>
            <a:r>
              <a:rPr dirty="0" sz="2800" spc="-85">
                <a:latin typeface="Calibri"/>
                <a:cs typeface="Calibri"/>
              </a:rPr>
              <a:t> </a:t>
            </a:r>
            <a:r>
              <a:rPr dirty="0" sz="2800" spc="-10">
                <a:latin typeface="Calibri"/>
                <a:cs typeface="Calibri"/>
              </a:rPr>
              <a:t>verksamhet.</a:t>
            </a:r>
            <a:r>
              <a:rPr dirty="0" sz="2800" spc="-90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Men</a:t>
            </a:r>
            <a:r>
              <a:rPr dirty="0" sz="2800" spc="-60">
                <a:latin typeface="Calibri"/>
                <a:cs typeface="Calibri"/>
              </a:rPr>
              <a:t> </a:t>
            </a:r>
            <a:r>
              <a:rPr dirty="0" sz="2800" b="1">
                <a:latin typeface="Calibri"/>
                <a:cs typeface="Calibri"/>
              </a:rPr>
              <a:t>inte</a:t>
            </a:r>
            <a:r>
              <a:rPr dirty="0" sz="2800" spc="-90" b="1">
                <a:latin typeface="Calibri"/>
                <a:cs typeface="Calibri"/>
              </a:rPr>
              <a:t> </a:t>
            </a:r>
            <a:r>
              <a:rPr dirty="0" sz="2800" b="1">
                <a:latin typeface="Calibri"/>
                <a:cs typeface="Calibri"/>
              </a:rPr>
              <a:t>ökar</a:t>
            </a:r>
            <a:r>
              <a:rPr dirty="0" sz="2800" spc="-85" b="1">
                <a:latin typeface="Calibri"/>
                <a:cs typeface="Calibri"/>
              </a:rPr>
              <a:t> </a:t>
            </a:r>
            <a:r>
              <a:rPr dirty="0" sz="2800" spc="-25" b="1">
                <a:latin typeface="Calibri"/>
                <a:cs typeface="Calibri"/>
              </a:rPr>
              <a:t>det</a:t>
            </a:r>
            <a:endParaRPr sz="2800">
              <a:latin typeface="Calibri"/>
              <a:cs typeface="Calibri"/>
            </a:endParaRPr>
          </a:p>
          <a:p>
            <a:pPr marL="12700" marR="427990">
              <a:lnSpc>
                <a:spcPts val="3080"/>
              </a:lnSpc>
              <a:spcBef>
                <a:spcPts val="5"/>
              </a:spcBef>
            </a:pPr>
            <a:r>
              <a:rPr dirty="0" sz="2800" spc="-20" b="1">
                <a:latin typeface="Calibri"/>
                <a:cs typeface="Calibri"/>
              </a:rPr>
              <a:t>engagemanget</a:t>
            </a:r>
            <a:r>
              <a:rPr dirty="0" sz="2800" spc="-45" b="1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för</a:t>
            </a:r>
            <a:r>
              <a:rPr dirty="0" sz="2800" spc="-55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vad</a:t>
            </a:r>
            <a:r>
              <a:rPr dirty="0" sz="2800" spc="-55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SKB</a:t>
            </a:r>
            <a:r>
              <a:rPr dirty="0" sz="2800" spc="-55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gör</a:t>
            </a:r>
            <a:r>
              <a:rPr dirty="0" sz="2800" spc="-40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och</a:t>
            </a:r>
            <a:r>
              <a:rPr dirty="0" sz="2800" spc="-60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vart</a:t>
            </a:r>
            <a:r>
              <a:rPr dirty="0" sz="2800" spc="-55">
                <a:latin typeface="Calibri"/>
                <a:cs typeface="Calibri"/>
              </a:rPr>
              <a:t> </a:t>
            </a:r>
            <a:r>
              <a:rPr dirty="0" sz="2800" spc="-10">
                <a:latin typeface="Calibri"/>
                <a:cs typeface="Calibri"/>
              </a:rPr>
              <a:t>föreningen</a:t>
            </a:r>
            <a:r>
              <a:rPr dirty="0" sz="2800" spc="-55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är</a:t>
            </a:r>
            <a:r>
              <a:rPr dirty="0" sz="2800" spc="-60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på</a:t>
            </a:r>
            <a:r>
              <a:rPr dirty="0" sz="2800" spc="-45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väg</a:t>
            </a:r>
            <a:r>
              <a:rPr dirty="0" sz="2800" spc="-40">
                <a:latin typeface="Calibri"/>
                <a:cs typeface="Calibri"/>
              </a:rPr>
              <a:t> </a:t>
            </a:r>
            <a:r>
              <a:rPr dirty="0" sz="2800" spc="-25" b="1">
                <a:latin typeface="Calibri"/>
                <a:cs typeface="Calibri"/>
              </a:rPr>
              <a:t>att </a:t>
            </a:r>
            <a:r>
              <a:rPr dirty="0" sz="2800" spc="-20" b="1">
                <a:latin typeface="Calibri"/>
                <a:cs typeface="Calibri"/>
              </a:rPr>
              <a:t>sitta</a:t>
            </a:r>
            <a:r>
              <a:rPr dirty="0" sz="2800" spc="-65" b="1">
                <a:latin typeface="Calibri"/>
                <a:cs typeface="Calibri"/>
              </a:rPr>
              <a:t> </a:t>
            </a:r>
            <a:r>
              <a:rPr dirty="0" sz="2800" b="1">
                <a:latin typeface="Calibri"/>
                <a:cs typeface="Calibri"/>
              </a:rPr>
              <a:t>ensam</a:t>
            </a:r>
            <a:r>
              <a:rPr dirty="0" sz="2800" spc="-55" b="1">
                <a:latin typeface="Calibri"/>
                <a:cs typeface="Calibri"/>
              </a:rPr>
              <a:t> </a:t>
            </a:r>
            <a:r>
              <a:rPr dirty="0" sz="2800" b="1">
                <a:latin typeface="Calibri"/>
                <a:cs typeface="Calibri"/>
              </a:rPr>
              <a:t>i</a:t>
            </a:r>
            <a:r>
              <a:rPr dirty="0" sz="2800" spc="-60" b="1">
                <a:latin typeface="Calibri"/>
                <a:cs typeface="Calibri"/>
              </a:rPr>
              <a:t> </a:t>
            </a:r>
            <a:r>
              <a:rPr dirty="0" sz="2800" b="1">
                <a:latin typeface="Calibri"/>
                <a:cs typeface="Calibri"/>
              </a:rPr>
              <a:t>sin</a:t>
            </a:r>
            <a:r>
              <a:rPr dirty="0" sz="2800" spc="-60" b="1">
                <a:latin typeface="Calibri"/>
                <a:cs typeface="Calibri"/>
              </a:rPr>
              <a:t> </a:t>
            </a:r>
            <a:r>
              <a:rPr dirty="0" sz="2800" spc="-10" b="1">
                <a:latin typeface="Calibri"/>
                <a:cs typeface="Calibri"/>
              </a:rPr>
              <a:t>lägenhet</a:t>
            </a:r>
            <a:r>
              <a:rPr dirty="0" sz="2800" spc="-65" b="1">
                <a:latin typeface="Calibri"/>
                <a:cs typeface="Calibri"/>
              </a:rPr>
              <a:t> </a:t>
            </a:r>
            <a:r>
              <a:rPr dirty="0" sz="2800" b="1">
                <a:latin typeface="Calibri"/>
                <a:cs typeface="Calibri"/>
              </a:rPr>
              <a:t>och</a:t>
            </a:r>
            <a:r>
              <a:rPr dirty="0" sz="2800" spc="-50" b="1">
                <a:latin typeface="Calibri"/>
                <a:cs typeface="Calibri"/>
              </a:rPr>
              <a:t> </a:t>
            </a:r>
            <a:r>
              <a:rPr dirty="0" sz="2800" b="1">
                <a:latin typeface="Calibri"/>
                <a:cs typeface="Calibri"/>
              </a:rPr>
              <a:t>rösta</a:t>
            </a:r>
            <a:r>
              <a:rPr dirty="0" sz="2800" spc="-65" b="1">
                <a:latin typeface="Calibri"/>
                <a:cs typeface="Calibri"/>
              </a:rPr>
              <a:t> </a:t>
            </a:r>
            <a:r>
              <a:rPr dirty="0" sz="2800" b="1">
                <a:latin typeface="Calibri"/>
                <a:cs typeface="Calibri"/>
              </a:rPr>
              <a:t>på</a:t>
            </a:r>
            <a:r>
              <a:rPr dirty="0" sz="2800" spc="-65" b="1">
                <a:latin typeface="Calibri"/>
                <a:cs typeface="Calibri"/>
              </a:rPr>
              <a:t> </a:t>
            </a:r>
            <a:r>
              <a:rPr dirty="0" sz="2800" spc="-10" b="1">
                <a:latin typeface="Calibri"/>
                <a:cs typeface="Calibri"/>
              </a:rPr>
              <a:t>fullmäktigekandidater.</a:t>
            </a:r>
            <a:r>
              <a:rPr dirty="0" sz="2800" spc="-10">
                <a:latin typeface="Calibri"/>
                <a:cs typeface="Calibri"/>
              </a:rPr>
              <a:t>”</a:t>
            </a:r>
            <a:endParaRPr sz="2800">
              <a:latin typeface="Calibri"/>
              <a:cs typeface="Calibri"/>
            </a:endParaRPr>
          </a:p>
          <a:p>
            <a:pPr marL="12700">
              <a:lnSpc>
                <a:spcPts val="3220"/>
              </a:lnSpc>
              <a:spcBef>
                <a:spcPts val="2055"/>
              </a:spcBef>
            </a:pPr>
            <a:r>
              <a:rPr dirty="0" sz="2800">
                <a:solidFill>
                  <a:srgbClr val="0000FF"/>
                </a:solidFill>
                <a:latin typeface="Calibri"/>
                <a:cs typeface="Calibri"/>
              </a:rPr>
              <a:t>Göte</a:t>
            </a:r>
            <a:r>
              <a:rPr dirty="0" sz="2800" spc="-75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sz="2800">
                <a:solidFill>
                  <a:srgbClr val="0000FF"/>
                </a:solidFill>
                <a:latin typeface="Calibri"/>
                <a:cs typeface="Calibri"/>
              </a:rPr>
              <a:t>Långberg</a:t>
            </a:r>
            <a:r>
              <a:rPr dirty="0" sz="2800" spc="-80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sz="2800" spc="-10">
                <a:solidFill>
                  <a:srgbClr val="0000FF"/>
                </a:solidFill>
                <a:latin typeface="Calibri"/>
                <a:cs typeface="Calibri"/>
              </a:rPr>
              <a:t>(köande)</a:t>
            </a:r>
            <a:r>
              <a:rPr dirty="0" sz="2800" spc="-80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sz="2800">
                <a:solidFill>
                  <a:srgbClr val="0000FF"/>
                </a:solidFill>
                <a:latin typeface="Calibri"/>
                <a:cs typeface="Calibri"/>
              </a:rPr>
              <a:t>i</a:t>
            </a:r>
            <a:r>
              <a:rPr dirty="0" sz="2800" spc="-70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sz="2800">
                <a:solidFill>
                  <a:srgbClr val="0000FF"/>
                </a:solidFill>
                <a:latin typeface="Calibri"/>
                <a:cs typeface="Calibri"/>
              </a:rPr>
              <a:t>motion</a:t>
            </a:r>
            <a:r>
              <a:rPr dirty="0" sz="2800" spc="-80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sz="2800">
                <a:solidFill>
                  <a:srgbClr val="0000FF"/>
                </a:solidFill>
                <a:latin typeface="Calibri"/>
                <a:cs typeface="Calibri"/>
              </a:rPr>
              <a:t>66</a:t>
            </a:r>
            <a:r>
              <a:rPr dirty="0" sz="2800">
                <a:latin typeface="Calibri"/>
                <a:cs typeface="Calibri"/>
              </a:rPr>
              <a:t>:</a:t>
            </a:r>
            <a:r>
              <a:rPr dirty="0" sz="2800" spc="-75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”Det</a:t>
            </a:r>
            <a:r>
              <a:rPr dirty="0" sz="2800" spc="-80">
                <a:latin typeface="Calibri"/>
                <a:cs typeface="Calibri"/>
              </a:rPr>
              <a:t> </a:t>
            </a:r>
            <a:r>
              <a:rPr dirty="0" sz="2800" spc="-10" b="1">
                <a:latin typeface="Calibri"/>
                <a:cs typeface="Calibri"/>
              </a:rPr>
              <a:t>befintliga</a:t>
            </a:r>
            <a:r>
              <a:rPr dirty="0" sz="2800" spc="-65" b="1">
                <a:latin typeface="Calibri"/>
                <a:cs typeface="Calibri"/>
              </a:rPr>
              <a:t> </a:t>
            </a:r>
            <a:r>
              <a:rPr dirty="0" sz="2800" spc="-10">
                <a:latin typeface="Calibri"/>
                <a:cs typeface="Calibri"/>
              </a:rPr>
              <a:t>systemet</a:t>
            </a:r>
            <a:endParaRPr sz="2800">
              <a:latin typeface="Calibri"/>
              <a:cs typeface="Calibri"/>
            </a:endParaRPr>
          </a:p>
          <a:p>
            <a:pPr marL="12700" marR="386080">
              <a:lnSpc>
                <a:spcPct val="91500"/>
              </a:lnSpc>
              <a:spcBef>
                <a:spcPts val="145"/>
              </a:spcBef>
            </a:pPr>
            <a:r>
              <a:rPr dirty="0" sz="2800">
                <a:latin typeface="Calibri"/>
                <a:cs typeface="Calibri"/>
              </a:rPr>
              <a:t>för</a:t>
            </a:r>
            <a:r>
              <a:rPr dirty="0" sz="2800" spc="-70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val</a:t>
            </a:r>
            <a:r>
              <a:rPr dirty="0" sz="2800" spc="-75">
                <a:latin typeface="Calibri"/>
                <a:cs typeface="Calibri"/>
              </a:rPr>
              <a:t> </a:t>
            </a:r>
            <a:r>
              <a:rPr dirty="0" sz="2800" spc="-25">
                <a:latin typeface="Calibri"/>
                <a:cs typeface="Calibri"/>
              </a:rPr>
              <a:t>uppfattas</a:t>
            </a:r>
            <a:r>
              <a:rPr dirty="0" sz="2800" spc="-70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som</a:t>
            </a:r>
            <a:r>
              <a:rPr dirty="0" sz="2800" spc="-55">
                <a:latin typeface="Calibri"/>
                <a:cs typeface="Calibri"/>
              </a:rPr>
              <a:t> </a:t>
            </a:r>
            <a:r>
              <a:rPr dirty="0" sz="2800" b="1">
                <a:latin typeface="Calibri"/>
                <a:cs typeface="Calibri"/>
              </a:rPr>
              <a:t>bra</a:t>
            </a:r>
            <a:r>
              <a:rPr dirty="0" sz="2800" spc="-65" b="1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och</a:t>
            </a:r>
            <a:r>
              <a:rPr dirty="0" sz="2800" spc="-70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som</a:t>
            </a:r>
            <a:r>
              <a:rPr dirty="0" sz="2800" spc="-75">
                <a:latin typeface="Calibri"/>
                <a:cs typeface="Calibri"/>
              </a:rPr>
              <a:t> </a:t>
            </a:r>
            <a:r>
              <a:rPr dirty="0" sz="2800" spc="-10">
                <a:latin typeface="Calibri"/>
                <a:cs typeface="Calibri"/>
              </a:rPr>
              <a:t>köande</a:t>
            </a:r>
            <a:r>
              <a:rPr dirty="0" sz="2800" spc="-65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är</a:t>
            </a:r>
            <a:r>
              <a:rPr dirty="0" sz="2800" spc="-75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nöjda</a:t>
            </a:r>
            <a:r>
              <a:rPr dirty="0" sz="2800" spc="-70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med.</a:t>
            </a:r>
            <a:r>
              <a:rPr dirty="0" sz="2800" spc="-70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Det</a:t>
            </a:r>
            <a:r>
              <a:rPr dirty="0" sz="2800" spc="-60">
                <a:latin typeface="Calibri"/>
                <a:cs typeface="Calibri"/>
              </a:rPr>
              <a:t> </a:t>
            </a:r>
            <a:r>
              <a:rPr dirty="0" sz="2800" spc="-25">
                <a:latin typeface="Calibri"/>
                <a:cs typeface="Calibri"/>
              </a:rPr>
              <a:t>ger </a:t>
            </a:r>
            <a:r>
              <a:rPr dirty="0" sz="2800">
                <a:latin typeface="Calibri"/>
                <a:cs typeface="Calibri"/>
              </a:rPr>
              <a:t>engagemang</a:t>
            </a:r>
            <a:r>
              <a:rPr dirty="0" sz="2800" spc="-80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och</a:t>
            </a:r>
            <a:r>
              <a:rPr dirty="0" sz="2800" spc="-80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synlighet.</a:t>
            </a:r>
            <a:r>
              <a:rPr dirty="0" sz="2800" spc="-70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–</a:t>
            </a:r>
            <a:r>
              <a:rPr dirty="0" sz="2800" spc="-75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–</a:t>
            </a:r>
            <a:r>
              <a:rPr dirty="0" sz="2800" spc="-75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–</a:t>
            </a:r>
            <a:r>
              <a:rPr dirty="0" sz="2800" spc="-75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Rent</a:t>
            </a:r>
            <a:r>
              <a:rPr dirty="0" sz="2800" spc="-65">
                <a:latin typeface="Calibri"/>
                <a:cs typeface="Calibri"/>
              </a:rPr>
              <a:t> </a:t>
            </a:r>
            <a:r>
              <a:rPr dirty="0" sz="2800" spc="-10">
                <a:latin typeface="Calibri"/>
                <a:cs typeface="Calibri"/>
              </a:rPr>
              <a:t>praktiskt</a:t>
            </a:r>
            <a:r>
              <a:rPr dirty="0" sz="2800" spc="-80">
                <a:latin typeface="Calibri"/>
                <a:cs typeface="Calibri"/>
              </a:rPr>
              <a:t> </a:t>
            </a:r>
            <a:r>
              <a:rPr dirty="0" sz="2800" spc="-10">
                <a:latin typeface="Calibri"/>
                <a:cs typeface="Calibri"/>
              </a:rPr>
              <a:t>förefaller</a:t>
            </a:r>
            <a:r>
              <a:rPr dirty="0" sz="2800" spc="-70">
                <a:latin typeface="Calibri"/>
                <a:cs typeface="Calibri"/>
              </a:rPr>
              <a:t> </a:t>
            </a:r>
            <a:r>
              <a:rPr dirty="0" sz="2800" spc="-25">
                <a:latin typeface="Calibri"/>
                <a:cs typeface="Calibri"/>
              </a:rPr>
              <a:t>det </a:t>
            </a:r>
            <a:r>
              <a:rPr dirty="0" sz="2800" spc="-10" b="1">
                <a:latin typeface="Calibri"/>
                <a:cs typeface="Calibri"/>
              </a:rPr>
              <a:t>svåröverblickbart</a:t>
            </a:r>
            <a:r>
              <a:rPr dirty="0" sz="2800" spc="-100" b="1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att</a:t>
            </a:r>
            <a:r>
              <a:rPr dirty="0" sz="2800" spc="-110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välja</a:t>
            </a:r>
            <a:r>
              <a:rPr dirty="0" sz="2800" spc="-114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ett</a:t>
            </a:r>
            <a:r>
              <a:rPr dirty="0" sz="2800" spc="-120">
                <a:latin typeface="Calibri"/>
                <a:cs typeface="Calibri"/>
              </a:rPr>
              <a:t> </a:t>
            </a:r>
            <a:r>
              <a:rPr dirty="0" sz="2800" spc="-10">
                <a:latin typeface="Calibri"/>
                <a:cs typeface="Calibri"/>
              </a:rPr>
              <a:t>hundratal</a:t>
            </a:r>
            <a:r>
              <a:rPr dirty="0" sz="2800" spc="-114">
                <a:latin typeface="Calibri"/>
                <a:cs typeface="Calibri"/>
              </a:rPr>
              <a:t> </a:t>
            </a:r>
            <a:r>
              <a:rPr dirty="0" sz="2800" spc="-10">
                <a:latin typeface="Calibri"/>
                <a:cs typeface="Calibri"/>
              </a:rPr>
              <a:t>delegater.”</a:t>
            </a:r>
            <a:endParaRPr sz="2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2125"/>
              </a:spcBef>
            </a:pPr>
            <a:r>
              <a:rPr dirty="0" sz="2800" spc="-35">
                <a:solidFill>
                  <a:srgbClr val="0000FF"/>
                </a:solidFill>
                <a:latin typeface="Calibri"/>
                <a:cs typeface="Calibri"/>
              </a:rPr>
              <a:t>Fullm+suppl</a:t>
            </a:r>
            <a:r>
              <a:rPr dirty="0" sz="2800" spc="-110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sz="2800" spc="-45">
                <a:solidFill>
                  <a:srgbClr val="0000FF"/>
                </a:solidFill>
                <a:latin typeface="Calibri"/>
                <a:cs typeface="Calibri"/>
              </a:rPr>
              <a:t>(Svetsaren)</a:t>
            </a:r>
            <a:r>
              <a:rPr dirty="0" sz="2800" spc="-95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sz="2800">
                <a:solidFill>
                  <a:srgbClr val="0000FF"/>
                </a:solidFill>
                <a:latin typeface="Calibri"/>
                <a:cs typeface="Calibri"/>
              </a:rPr>
              <a:t>i</a:t>
            </a:r>
            <a:r>
              <a:rPr dirty="0" sz="2800" spc="-105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sz="2800" spc="-30">
                <a:solidFill>
                  <a:srgbClr val="0000FF"/>
                </a:solidFill>
                <a:latin typeface="Calibri"/>
                <a:cs typeface="Calibri"/>
              </a:rPr>
              <a:t>motion</a:t>
            </a:r>
            <a:r>
              <a:rPr dirty="0" sz="2800" spc="-105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sz="2800">
                <a:solidFill>
                  <a:srgbClr val="0000FF"/>
                </a:solidFill>
                <a:latin typeface="Calibri"/>
                <a:cs typeface="Calibri"/>
              </a:rPr>
              <a:t>67</a:t>
            </a:r>
            <a:r>
              <a:rPr dirty="0" sz="2800" spc="-95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sz="2800" spc="-30">
                <a:latin typeface="Calibri"/>
                <a:cs typeface="Calibri"/>
              </a:rPr>
              <a:t>pekar</a:t>
            </a:r>
            <a:r>
              <a:rPr dirty="0" sz="2800" spc="-100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på</a:t>
            </a:r>
            <a:r>
              <a:rPr dirty="0" sz="2800" spc="-105">
                <a:latin typeface="Calibri"/>
                <a:cs typeface="Calibri"/>
              </a:rPr>
              <a:t> </a:t>
            </a:r>
            <a:r>
              <a:rPr dirty="0" sz="2800" spc="-40">
                <a:latin typeface="Calibri"/>
                <a:cs typeface="Calibri"/>
              </a:rPr>
              <a:t>”</a:t>
            </a:r>
            <a:r>
              <a:rPr dirty="0" sz="2800" spc="-40" b="1">
                <a:latin typeface="Calibri"/>
                <a:cs typeface="Calibri"/>
              </a:rPr>
              <a:t>risker</a:t>
            </a:r>
            <a:r>
              <a:rPr dirty="0" sz="2800" spc="-85" b="1">
                <a:latin typeface="Calibri"/>
                <a:cs typeface="Calibri"/>
              </a:rPr>
              <a:t> </a:t>
            </a:r>
            <a:r>
              <a:rPr dirty="0" sz="2800" b="1">
                <a:latin typeface="Calibri"/>
                <a:cs typeface="Calibri"/>
              </a:rPr>
              <a:t>och</a:t>
            </a:r>
            <a:r>
              <a:rPr dirty="0" sz="2800" spc="-110" b="1">
                <a:latin typeface="Calibri"/>
                <a:cs typeface="Calibri"/>
              </a:rPr>
              <a:t> </a:t>
            </a:r>
            <a:r>
              <a:rPr dirty="0" sz="2800" spc="-40" b="1">
                <a:latin typeface="Calibri"/>
                <a:cs typeface="Calibri"/>
              </a:rPr>
              <a:t>svagheter</a:t>
            </a:r>
            <a:r>
              <a:rPr dirty="0" sz="2800" spc="-40">
                <a:latin typeface="Calibri"/>
                <a:cs typeface="Calibri"/>
              </a:rPr>
              <a:t>”.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3" name="object 3" descr=""/>
          <p:cNvSpPr txBox="1"/>
          <p:nvPr/>
        </p:nvSpPr>
        <p:spPr>
          <a:xfrm>
            <a:off x="569213" y="5381371"/>
            <a:ext cx="8676005" cy="1223010"/>
          </a:xfrm>
          <a:prstGeom prst="rect">
            <a:avLst/>
          </a:prstGeom>
          <a:ln w="38100">
            <a:solidFill>
              <a:srgbClr val="0000FF"/>
            </a:solidFill>
          </a:ln>
        </p:spPr>
        <p:txBody>
          <a:bodyPr wrap="square" lIns="0" tIns="30480" rIns="0" bIns="0" rtlCol="0" vert="horz">
            <a:spAutoFit/>
          </a:bodyPr>
          <a:lstStyle/>
          <a:p>
            <a:pPr marL="151130" marR="254000">
              <a:lnSpc>
                <a:spcPts val="4029"/>
              </a:lnSpc>
              <a:spcBef>
                <a:spcPts val="240"/>
              </a:spcBef>
            </a:pPr>
            <a:r>
              <a:rPr dirty="0" sz="2800" spc="-45">
                <a:latin typeface="Calibri"/>
                <a:cs typeface="Calibri"/>
              </a:rPr>
              <a:t>Demokrati</a:t>
            </a:r>
            <a:r>
              <a:rPr dirty="0" sz="2800" spc="-110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är</a:t>
            </a:r>
            <a:r>
              <a:rPr dirty="0" sz="2800" spc="-105">
                <a:latin typeface="Calibri"/>
                <a:cs typeface="Calibri"/>
              </a:rPr>
              <a:t> </a:t>
            </a:r>
            <a:r>
              <a:rPr dirty="0" sz="2800" spc="-40">
                <a:latin typeface="Calibri"/>
                <a:cs typeface="Calibri"/>
              </a:rPr>
              <a:t>personligt</a:t>
            </a:r>
            <a:r>
              <a:rPr dirty="0" sz="2800" spc="-100">
                <a:latin typeface="Calibri"/>
                <a:cs typeface="Calibri"/>
              </a:rPr>
              <a:t> </a:t>
            </a:r>
            <a:r>
              <a:rPr dirty="0" sz="2800" spc="-35">
                <a:latin typeface="Calibri"/>
                <a:cs typeface="Calibri"/>
              </a:rPr>
              <a:t>engagemang</a:t>
            </a:r>
            <a:r>
              <a:rPr dirty="0" sz="2800" spc="-105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och</a:t>
            </a:r>
            <a:r>
              <a:rPr dirty="0" sz="2800" spc="-105">
                <a:latin typeface="Calibri"/>
                <a:cs typeface="Calibri"/>
              </a:rPr>
              <a:t> </a:t>
            </a:r>
            <a:r>
              <a:rPr dirty="0" sz="2800" spc="-20">
                <a:latin typeface="Calibri"/>
                <a:cs typeface="Calibri"/>
              </a:rPr>
              <a:t>meningsutbyten. </a:t>
            </a:r>
            <a:r>
              <a:rPr dirty="0" sz="2800">
                <a:latin typeface="Calibri"/>
                <a:cs typeface="Calibri"/>
              </a:rPr>
              <a:t>Jag</a:t>
            </a:r>
            <a:r>
              <a:rPr dirty="0" sz="2800" spc="-65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yrkar</a:t>
            </a:r>
            <a:r>
              <a:rPr dirty="0" sz="2800" spc="-55">
                <a:latin typeface="Calibri"/>
                <a:cs typeface="Calibri"/>
              </a:rPr>
              <a:t> </a:t>
            </a:r>
            <a:r>
              <a:rPr dirty="0" sz="2800" b="1">
                <a:solidFill>
                  <a:srgbClr val="FF0000"/>
                </a:solidFill>
                <a:latin typeface="Calibri"/>
                <a:cs typeface="Calibri"/>
              </a:rPr>
              <a:t>bifall</a:t>
            </a:r>
            <a:r>
              <a:rPr dirty="0" sz="2800" spc="-60" b="1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till</a:t>
            </a:r>
            <a:r>
              <a:rPr dirty="0" sz="2800" spc="-60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motionerna</a:t>
            </a:r>
            <a:r>
              <a:rPr dirty="0" sz="2800" spc="-50">
                <a:latin typeface="Calibri"/>
                <a:cs typeface="Calibri"/>
              </a:rPr>
              <a:t> </a:t>
            </a:r>
            <a:r>
              <a:rPr dirty="0" sz="2800" b="1">
                <a:solidFill>
                  <a:srgbClr val="0000FF"/>
                </a:solidFill>
                <a:latin typeface="Calibri"/>
                <a:cs typeface="Calibri"/>
              </a:rPr>
              <a:t>65,</a:t>
            </a:r>
            <a:r>
              <a:rPr dirty="0" sz="2800" spc="-60" b="1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sz="2800" b="1">
                <a:solidFill>
                  <a:srgbClr val="0000FF"/>
                </a:solidFill>
                <a:latin typeface="Calibri"/>
                <a:cs typeface="Calibri"/>
              </a:rPr>
              <a:t>67</a:t>
            </a:r>
            <a:r>
              <a:rPr dirty="0" sz="2800" spc="-60" b="1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sz="2800" b="1">
                <a:solidFill>
                  <a:srgbClr val="0000FF"/>
                </a:solidFill>
                <a:latin typeface="Calibri"/>
                <a:cs typeface="Calibri"/>
              </a:rPr>
              <a:t>och</a:t>
            </a:r>
            <a:r>
              <a:rPr dirty="0" sz="2800" spc="-40" b="1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sz="2800" spc="-25" b="1">
                <a:solidFill>
                  <a:srgbClr val="0000FF"/>
                </a:solidFill>
                <a:latin typeface="Calibri"/>
                <a:cs typeface="Calibri"/>
              </a:rPr>
              <a:t>70</a:t>
            </a:r>
            <a:r>
              <a:rPr dirty="0" sz="2800" spc="-25">
                <a:latin typeface="Calibri"/>
                <a:cs typeface="Calibri"/>
              </a:rPr>
              <a:t>.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12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"/>
              </a:spcBef>
            </a:pPr>
            <a:r>
              <a:rPr dirty="0" spc="-25"/>
              <a:t>3</a:t>
            </a:r>
            <a:r>
              <a:rPr dirty="0" spc="-25"/>
              <a:t>1</a:t>
            </a: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28319" y="688594"/>
            <a:ext cx="3147060" cy="57404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>
                <a:solidFill>
                  <a:srgbClr val="0000FF"/>
                </a:solidFill>
              </a:rPr>
              <a:t>§</a:t>
            </a:r>
            <a:r>
              <a:rPr dirty="0" spc="-40">
                <a:solidFill>
                  <a:srgbClr val="0000FF"/>
                </a:solidFill>
              </a:rPr>
              <a:t> </a:t>
            </a:r>
            <a:r>
              <a:rPr dirty="0">
                <a:solidFill>
                  <a:srgbClr val="0000FF"/>
                </a:solidFill>
              </a:rPr>
              <a:t>8.19</a:t>
            </a:r>
            <a:r>
              <a:rPr dirty="0" spc="-30">
                <a:solidFill>
                  <a:srgbClr val="0000FF"/>
                </a:solidFill>
              </a:rPr>
              <a:t> </a:t>
            </a:r>
            <a:r>
              <a:rPr dirty="0" spc="-10">
                <a:solidFill>
                  <a:srgbClr val="0000FF"/>
                </a:solidFill>
              </a:rPr>
              <a:t>Röstlängd</a:t>
            </a:r>
          </a:p>
        </p:txBody>
      </p:sp>
      <p:graphicFrame>
        <p:nvGraphicFramePr>
          <p:cNvPr id="3" name="object 3" descr=""/>
          <p:cNvGraphicFramePr>
            <a:graphicFrameLocks noGrp="1"/>
          </p:cNvGraphicFramePr>
          <p:nvPr/>
        </p:nvGraphicFramePr>
        <p:xfrm>
          <a:off x="541019" y="1463294"/>
          <a:ext cx="9733915" cy="340487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497705"/>
                <a:gridCol w="5153025"/>
              </a:tblGrid>
              <a:tr h="420370">
                <a:tc>
                  <a:txBody>
                    <a:bodyPr/>
                    <a:lstStyle/>
                    <a:p>
                      <a:pPr marL="67945">
                        <a:lnSpc>
                          <a:spcPts val="2980"/>
                        </a:lnSpc>
                      </a:pPr>
                      <a:r>
                        <a:rPr dirty="0" sz="2600" b="1" i="1">
                          <a:solidFill>
                            <a:srgbClr val="528135"/>
                          </a:solidFill>
                          <a:latin typeface="Calibri"/>
                          <a:cs typeface="Calibri"/>
                        </a:rPr>
                        <a:t>Styrelsens</a:t>
                      </a:r>
                      <a:r>
                        <a:rPr dirty="0" sz="2600" spc="-55" b="1" i="1">
                          <a:solidFill>
                            <a:srgbClr val="528135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600" spc="-10" b="1" i="1">
                          <a:solidFill>
                            <a:srgbClr val="528135"/>
                          </a:solidFill>
                          <a:latin typeface="Calibri"/>
                          <a:cs typeface="Calibri"/>
                        </a:rPr>
                        <a:t>förslag</a:t>
                      </a:r>
                      <a:endParaRPr sz="26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2980"/>
                        </a:lnSpc>
                      </a:pPr>
                      <a:r>
                        <a:rPr dirty="0" sz="2600" b="1" i="1">
                          <a:solidFill>
                            <a:srgbClr val="528135"/>
                          </a:solidFill>
                          <a:latin typeface="Calibri"/>
                          <a:cs typeface="Calibri"/>
                        </a:rPr>
                        <a:t>Mitt</a:t>
                      </a:r>
                      <a:r>
                        <a:rPr dirty="0" sz="2600" spc="-110" b="1" i="1">
                          <a:solidFill>
                            <a:srgbClr val="528135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600" spc="-10" b="1" i="1">
                          <a:solidFill>
                            <a:srgbClr val="528135"/>
                          </a:solidFill>
                          <a:latin typeface="Calibri"/>
                          <a:cs typeface="Calibri"/>
                        </a:rPr>
                        <a:t>förslag</a:t>
                      </a:r>
                      <a:endParaRPr sz="26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984500">
                <a:tc>
                  <a:txBody>
                    <a:bodyPr/>
                    <a:lstStyle/>
                    <a:p>
                      <a:pPr marL="67945">
                        <a:lnSpc>
                          <a:spcPts val="2945"/>
                        </a:lnSpc>
                      </a:pPr>
                      <a:r>
                        <a:rPr dirty="0" sz="2600" b="1" i="1">
                          <a:latin typeface="Calibri"/>
                          <a:cs typeface="Calibri"/>
                        </a:rPr>
                        <a:t>§</a:t>
                      </a:r>
                      <a:r>
                        <a:rPr dirty="0" sz="2600" spc="-90" b="1" i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600" spc="-50" b="1" i="1">
                          <a:latin typeface="Calibri"/>
                          <a:cs typeface="Calibri"/>
                        </a:rPr>
                        <a:t>8.19</a:t>
                      </a:r>
                      <a:r>
                        <a:rPr dirty="0" sz="2600" spc="-90" b="1" i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600" spc="-10" b="1" i="1">
                          <a:latin typeface="Calibri"/>
                          <a:cs typeface="Calibri"/>
                        </a:rPr>
                        <a:t>Röstlängd</a:t>
                      </a:r>
                      <a:endParaRPr sz="2600">
                        <a:latin typeface="Calibri"/>
                        <a:cs typeface="Calibri"/>
                      </a:endParaRPr>
                    </a:p>
                    <a:p>
                      <a:pPr marL="67945" marR="306070">
                        <a:lnSpc>
                          <a:spcPts val="2860"/>
                        </a:lnSpc>
                        <a:spcBef>
                          <a:spcPts val="275"/>
                        </a:spcBef>
                      </a:pPr>
                      <a:r>
                        <a:rPr dirty="0" sz="2600" spc="-60">
                          <a:latin typeface="Calibri"/>
                          <a:cs typeface="Calibri"/>
                        </a:rPr>
                        <a:t>Inför</a:t>
                      </a:r>
                      <a:r>
                        <a:rPr dirty="0" sz="2600" spc="-8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600" spc="-60">
                          <a:latin typeface="Calibri"/>
                          <a:cs typeface="Calibri"/>
                        </a:rPr>
                        <a:t>medlemsmöte</a:t>
                      </a:r>
                      <a:r>
                        <a:rPr dirty="0" sz="2600" spc="-7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600" spc="-65">
                          <a:latin typeface="Calibri"/>
                          <a:cs typeface="Calibri"/>
                        </a:rPr>
                        <a:t>ska</a:t>
                      </a:r>
                      <a:r>
                        <a:rPr dirty="0" sz="2600" spc="-8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600" spc="-25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det </a:t>
                      </a:r>
                      <a:r>
                        <a:rPr dirty="0" sz="2600" spc="-75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upprättas</a:t>
                      </a:r>
                      <a:r>
                        <a:rPr dirty="0" sz="2600" spc="-9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600" spc="-20">
                          <a:latin typeface="Calibri"/>
                          <a:cs typeface="Calibri"/>
                        </a:rPr>
                        <a:t>en</a:t>
                      </a:r>
                      <a:r>
                        <a:rPr dirty="0" sz="2600" spc="-8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600" spc="-65">
                          <a:latin typeface="Calibri"/>
                          <a:cs typeface="Calibri"/>
                        </a:rPr>
                        <a:t>förteckning</a:t>
                      </a:r>
                      <a:r>
                        <a:rPr dirty="0" sz="2600" spc="-8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600" spc="-20">
                          <a:latin typeface="Calibri"/>
                          <a:cs typeface="Calibri"/>
                        </a:rPr>
                        <a:t>över </a:t>
                      </a:r>
                      <a:r>
                        <a:rPr dirty="0" sz="2600" spc="-75">
                          <a:latin typeface="Calibri"/>
                          <a:cs typeface="Calibri"/>
                        </a:rPr>
                        <a:t>röstberättigade</a:t>
                      </a:r>
                      <a:r>
                        <a:rPr dirty="0" sz="2600" spc="-6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600" spc="-55">
                          <a:latin typeface="Calibri"/>
                          <a:cs typeface="Calibri"/>
                        </a:rPr>
                        <a:t>medlemmar</a:t>
                      </a:r>
                      <a:r>
                        <a:rPr dirty="0" sz="2600" spc="-6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600" spc="-50">
                          <a:latin typeface="Calibri"/>
                          <a:cs typeface="Calibri"/>
                        </a:rPr>
                        <a:t>i </a:t>
                      </a:r>
                      <a:r>
                        <a:rPr dirty="0" sz="2600" spc="-65">
                          <a:latin typeface="Calibri"/>
                          <a:cs typeface="Calibri"/>
                        </a:rPr>
                        <a:t>förvaltningsenheten</a:t>
                      </a:r>
                      <a:r>
                        <a:rPr dirty="0" sz="26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600" spc="-50">
                          <a:latin typeface="Calibri"/>
                          <a:cs typeface="Calibri"/>
                        </a:rPr>
                        <a:t>(röstlängd).</a:t>
                      </a:r>
                      <a:endParaRPr sz="2600">
                        <a:latin typeface="Calibri"/>
                        <a:cs typeface="Calibri"/>
                      </a:endParaRPr>
                    </a:p>
                    <a:p>
                      <a:pPr marL="67945" marR="346710" indent="205740">
                        <a:lnSpc>
                          <a:spcPts val="2860"/>
                        </a:lnSpc>
                        <a:spcBef>
                          <a:spcPts val="190"/>
                        </a:spcBef>
                      </a:pPr>
                      <a:r>
                        <a:rPr dirty="0" sz="2600" spc="-65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Röstlängden</a:t>
                      </a:r>
                      <a:r>
                        <a:rPr dirty="0" sz="2600" spc="-7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600" spc="-65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ska</a:t>
                      </a:r>
                      <a:r>
                        <a:rPr dirty="0" sz="2600" spc="-8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600" spc="-75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upprättas</a:t>
                      </a:r>
                      <a:r>
                        <a:rPr dirty="0" sz="2600" spc="-8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600" spc="-25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per </a:t>
                      </a:r>
                      <a:r>
                        <a:rPr dirty="0" sz="2600" spc="-4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den</a:t>
                      </a:r>
                      <a:r>
                        <a:rPr dirty="0" sz="2600" spc="-105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60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1</a:t>
                      </a:r>
                      <a:r>
                        <a:rPr dirty="0" sz="2600" spc="-85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600" spc="-1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april.</a:t>
                      </a:r>
                      <a:endParaRPr sz="26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2945"/>
                        </a:lnSpc>
                      </a:pPr>
                      <a:r>
                        <a:rPr dirty="0" sz="2600" b="1" i="1">
                          <a:latin typeface="Calibri"/>
                          <a:cs typeface="Calibri"/>
                        </a:rPr>
                        <a:t>§</a:t>
                      </a:r>
                      <a:r>
                        <a:rPr dirty="0" sz="2600" spc="-90" b="1" i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600" spc="-50" b="1" i="1">
                          <a:latin typeface="Calibri"/>
                          <a:cs typeface="Calibri"/>
                        </a:rPr>
                        <a:t>8.19</a:t>
                      </a:r>
                      <a:r>
                        <a:rPr dirty="0" sz="2600" spc="-90" b="1" i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600" spc="-10" b="1" i="1">
                          <a:latin typeface="Calibri"/>
                          <a:cs typeface="Calibri"/>
                        </a:rPr>
                        <a:t>Röstlängd</a:t>
                      </a:r>
                      <a:endParaRPr sz="2600">
                        <a:latin typeface="Calibri"/>
                        <a:cs typeface="Calibri"/>
                      </a:endParaRPr>
                    </a:p>
                    <a:p>
                      <a:pPr marL="67945" marR="83185">
                        <a:lnSpc>
                          <a:spcPct val="91500"/>
                        </a:lnSpc>
                        <a:spcBef>
                          <a:spcPts val="229"/>
                        </a:spcBef>
                      </a:pPr>
                      <a:r>
                        <a:rPr dirty="0" sz="2600" spc="-65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Tidigast</a:t>
                      </a:r>
                      <a:r>
                        <a:rPr dirty="0" sz="2600" spc="-95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600" spc="-55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tre</a:t>
                      </a:r>
                      <a:r>
                        <a:rPr dirty="0" sz="2600" spc="-11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600" spc="-7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veckor</a:t>
                      </a:r>
                      <a:r>
                        <a:rPr dirty="0" sz="2600" spc="-95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600" spc="-65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före</a:t>
                      </a:r>
                      <a:r>
                        <a:rPr dirty="0" sz="2600" spc="-10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600" spc="-4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och</a:t>
                      </a:r>
                      <a:r>
                        <a:rPr dirty="0" sz="2600" spc="-85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600" spc="-55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senast</a:t>
                      </a:r>
                      <a:r>
                        <a:rPr dirty="0" sz="2600" spc="-95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600" spc="-25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en </a:t>
                      </a:r>
                      <a:r>
                        <a:rPr dirty="0" sz="2600" spc="-7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vecka</a:t>
                      </a:r>
                      <a:r>
                        <a:rPr dirty="0" sz="2600" spc="-8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600" spc="-75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före </a:t>
                      </a:r>
                      <a:r>
                        <a:rPr dirty="0" sz="2600" spc="-60">
                          <a:latin typeface="Calibri"/>
                          <a:cs typeface="Calibri"/>
                        </a:rPr>
                        <a:t>medlemsmöte</a:t>
                      </a:r>
                      <a:r>
                        <a:rPr dirty="0" sz="2600" spc="-6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600" spc="-60">
                          <a:latin typeface="Calibri"/>
                          <a:cs typeface="Calibri"/>
                        </a:rPr>
                        <a:t>ska </a:t>
                      </a:r>
                      <a:r>
                        <a:rPr dirty="0" sz="2600" spc="-1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genom </a:t>
                      </a:r>
                      <a:r>
                        <a:rPr dirty="0" sz="2600" spc="-6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styrelsens</a:t>
                      </a:r>
                      <a:r>
                        <a:rPr dirty="0" sz="2600" spc="-75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600" spc="-8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försorg</a:t>
                      </a:r>
                      <a:r>
                        <a:rPr dirty="0" sz="2600" spc="-7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600" spc="-20">
                          <a:latin typeface="Calibri"/>
                          <a:cs typeface="Calibri"/>
                        </a:rPr>
                        <a:t>en</a:t>
                      </a:r>
                      <a:r>
                        <a:rPr dirty="0" sz="2600" spc="-7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600" spc="-65">
                          <a:latin typeface="Calibri"/>
                          <a:cs typeface="Calibri"/>
                        </a:rPr>
                        <a:t>förteckning</a:t>
                      </a:r>
                      <a:r>
                        <a:rPr dirty="0" sz="2600" spc="-7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600" spc="-20">
                          <a:latin typeface="Calibri"/>
                          <a:cs typeface="Calibri"/>
                        </a:rPr>
                        <a:t>över </a:t>
                      </a:r>
                      <a:r>
                        <a:rPr dirty="0" sz="2600" spc="-75">
                          <a:latin typeface="Calibri"/>
                          <a:cs typeface="Calibri"/>
                        </a:rPr>
                        <a:t>röstberättigade </a:t>
                      </a:r>
                      <a:r>
                        <a:rPr dirty="0" sz="2600" spc="-55">
                          <a:latin typeface="Calibri"/>
                          <a:cs typeface="Calibri"/>
                        </a:rPr>
                        <a:t>medlemmar</a:t>
                      </a:r>
                      <a:r>
                        <a:rPr dirty="0" sz="2600" spc="-8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600">
                          <a:latin typeface="Calibri"/>
                          <a:cs typeface="Calibri"/>
                        </a:rPr>
                        <a:t>i</a:t>
                      </a:r>
                      <a:r>
                        <a:rPr dirty="0" sz="2600" spc="-8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600" spc="-10">
                          <a:latin typeface="Calibri"/>
                          <a:cs typeface="Calibri"/>
                        </a:rPr>
                        <a:t>förvalt- </a:t>
                      </a:r>
                      <a:r>
                        <a:rPr dirty="0" sz="2600" spc="-55">
                          <a:latin typeface="Calibri"/>
                          <a:cs typeface="Calibri"/>
                        </a:rPr>
                        <a:t>ningsenheten</a:t>
                      </a:r>
                      <a:r>
                        <a:rPr dirty="0" sz="2600" spc="-7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600" spc="-65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respektive </a:t>
                      </a:r>
                      <a:r>
                        <a:rPr dirty="0" sz="2600" spc="-55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bland</a:t>
                      </a:r>
                      <a:r>
                        <a:rPr dirty="0" sz="2600" spc="-75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600" spc="-1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boende </a:t>
                      </a:r>
                      <a:r>
                        <a:rPr dirty="0" sz="2600" spc="-65">
                          <a:latin typeface="Calibri"/>
                          <a:cs typeface="Calibri"/>
                        </a:rPr>
                        <a:t>(röstlängd)</a:t>
                      </a:r>
                      <a:r>
                        <a:rPr dirty="0" sz="2600" spc="-9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600" spc="-7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upprättas</a:t>
                      </a:r>
                      <a:r>
                        <a:rPr dirty="0" sz="2600" spc="-85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600" spc="-45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och</a:t>
                      </a:r>
                      <a:r>
                        <a:rPr dirty="0" sz="2600" spc="-85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600" spc="-6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skickas</a:t>
                      </a:r>
                      <a:r>
                        <a:rPr dirty="0" sz="2600" spc="-95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600" spc="-2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till </a:t>
                      </a:r>
                      <a:r>
                        <a:rPr dirty="0" sz="2600" spc="-75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kvartersrådet</a:t>
                      </a:r>
                      <a:r>
                        <a:rPr dirty="0" sz="2600" spc="-65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600" spc="-6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respektive </a:t>
                      </a:r>
                      <a:r>
                        <a:rPr dirty="0" sz="2600" spc="-1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köanderådet</a:t>
                      </a:r>
                      <a:r>
                        <a:rPr dirty="0" sz="2600" spc="-10">
                          <a:latin typeface="Calibri"/>
                          <a:cs typeface="Calibri"/>
                        </a:rPr>
                        <a:t>.</a:t>
                      </a:r>
                      <a:endParaRPr sz="26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4" name="object 4" descr=""/>
          <p:cNvSpPr txBox="1"/>
          <p:nvPr/>
        </p:nvSpPr>
        <p:spPr>
          <a:xfrm>
            <a:off x="528319" y="5043297"/>
            <a:ext cx="9661525" cy="114808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ts val="2990"/>
              </a:lnSpc>
              <a:spcBef>
                <a:spcPts val="100"/>
              </a:spcBef>
            </a:pPr>
            <a:r>
              <a:rPr dirty="0" sz="2600">
                <a:solidFill>
                  <a:srgbClr val="0000FF"/>
                </a:solidFill>
                <a:latin typeface="Calibri"/>
                <a:cs typeface="Calibri"/>
              </a:rPr>
              <a:t>Vem</a:t>
            </a:r>
            <a:r>
              <a:rPr dirty="0" sz="2600" spc="-90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sz="2600">
                <a:solidFill>
                  <a:srgbClr val="0000FF"/>
                </a:solidFill>
                <a:latin typeface="Calibri"/>
                <a:cs typeface="Calibri"/>
              </a:rPr>
              <a:t>som</a:t>
            </a:r>
            <a:r>
              <a:rPr dirty="0" sz="2600" spc="-85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sz="2600" spc="-20">
                <a:solidFill>
                  <a:srgbClr val="0000FF"/>
                </a:solidFill>
                <a:latin typeface="Calibri"/>
                <a:cs typeface="Calibri"/>
              </a:rPr>
              <a:t>upprättar</a:t>
            </a:r>
            <a:r>
              <a:rPr dirty="0" sz="2600" spc="-85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sz="2600" spc="-10">
                <a:solidFill>
                  <a:srgbClr val="0000FF"/>
                </a:solidFill>
                <a:latin typeface="Calibri"/>
                <a:cs typeface="Calibri"/>
              </a:rPr>
              <a:t>röstlängden</a:t>
            </a:r>
            <a:r>
              <a:rPr dirty="0" sz="2600" spc="-95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sz="2600">
                <a:solidFill>
                  <a:srgbClr val="0000FF"/>
                </a:solidFill>
                <a:latin typeface="Calibri"/>
                <a:cs typeface="Calibri"/>
              </a:rPr>
              <a:t>måste</a:t>
            </a:r>
            <a:r>
              <a:rPr dirty="0" sz="2600" spc="-85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sz="2600" spc="-10">
                <a:solidFill>
                  <a:srgbClr val="0000FF"/>
                </a:solidFill>
                <a:latin typeface="Calibri"/>
                <a:cs typeface="Calibri"/>
              </a:rPr>
              <a:t>anges.</a:t>
            </a:r>
            <a:endParaRPr sz="2600">
              <a:latin typeface="Calibri"/>
              <a:cs typeface="Calibri"/>
            </a:endParaRPr>
          </a:p>
          <a:p>
            <a:pPr marL="12700" marR="5080">
              <a:lnSpc>
                <a:spcPts val="2860"/>
              </a:lnSpc>
              <a:spcBef>
                <a:spcPts val="185"/>
              </a:spcBef>
            </a:pPr>
            <a:r>
              <a:rPr dirty="0" sz="2600" spc="-10">
                <a:solidFill>
                  <a:srgbClr val="0000FF"/>
                </a:solidFill>
                <a:latin typeface="Calibri"/>
                <a:cs typeface="Calibri"/>
              </a:rPr>
              <a:t>Röstlängd</a:t>
            </a:r>
            <a:r>
              <a:rPr dirty="0" sz="2600" spc="-105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sz="2600">
                <a:solidFill>
                  <a:srgbClr val="0000FF"/>
                </a:solidFill>
                <a:latin typeface="Calibri"/>
                <a:cs typeface="Calibri"/>
              </a:rPr>
              <a:t>ska</a:t>
            </a:r>
            <a:r>
              <a:rPr dirty="0" sz="2600" spc="-95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sz="2600" spc="-20">
                <a:solidFill>
                  <a:srgbClr val="0000FF"/>
                </a:solidFill>
                <a:latin typeface="Calibri"/>
                <a:cs typeface="Calibri"/>
              </a:rPr>
              <a:t>upprättas</a:t>
            </a:r>
            <a:r>
              <a:rPr dirty="0" sz="2600" spc="-95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sz="2600">
                <a:solidFill>
                  <a:srgbClr val="0000FF"/>
                </a:solidFill>
                <a:latin typeface="Calibri"/>
                <a:cs typeface="Calibri"/>
              </a:rPr>
              <a:t>också</a:t>
            </a:r>
            <a:r>
              <a:rPr dirty="0" sz="2600" spc="-105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sz="2600">
                <a:solidFill>
                  <a:srgbClr val="0000FF"/>
                </a:solidFill>
                <a:latin typeface="Calibri"/>
                <a:cs typeface="Calibri"/>
              </a:rPr>
              <a:t>inför</a:t>
            </a:r>
            <a:r>
              <a:rPr dirty="0" sz="2600" spc="-95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sz="2600">
                <a:solidFill>
                  <a:srgbClr val="0000FF"/>
                </a:solidFill>
                <a:latin typeface="Calibri"/>
                <a:cs typeface="Calibri"/>
              </a:rPr>
              <a:t>extra</a:t>
            </a:r>
            <a:r>
              <a:rPr dirty="0" sz="2600" spc="-105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sz="2600">
                <a:solidFill>
                  <a:srgbClr val="0000FF"/>
                </a:solidFill>
                <a:latin typeface="Calibri"/>
                <a:cs typeface="Calibri"/>
              </a:rPr>
              <a:t>medlemsmöte.</a:t>
            </a:r>
            <a:r>
              <a:rPr dirty="0" sz="2600" spc="-105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sz="2600">
                <a:solidFill>
                  <a:srgbClr val="0000FF"/>
                </a:solidFill>
                <a:latin typeface="Calibri"/>
                <a:cs typeface="Calibri"/>
              </a:rPr>
              <a:t>Därför</a:t>
            </a:r>
            <a:r>
              <a:rPr dirty="0" sz="2600" spc="-100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sz="2600">
                <a:solidFill>
                  <a:srgbClr val="0000FF"/>
                </a:solidFill>
                <a:latin typeface="Calibri"/>
                <a:cs typeface="Calibri"/>
              </a:rPr>
              <a:t>kan</a:t>
            </a:r>
            <a:r>
              <a:rPr dirty="0" sz="2600" spc="-105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sz="2600" spc="-20">
                <a:solidFill>
                  <a:srgbClr val="0000FF"/>
                </a:solidFill>
                <a:latin typeface="Calibri"/>
                <a:cs typeface="Calibri"/>
              </a:rPr>
              <a:t>inte </a:t>
            </a:r>
            <a:r>
              <a:rPr dirty="0" sz="2600">
                <a:solidFill>
                  <a:srgbClr val="0000FF"/>
                </a:solidFill>
                <a:latin typeface="Calibri"/>
                <a:cs typeface="Calibri"/>
              </a:rPr>
              <a:t>datum</a:t>
            </a:r>
            <a:r>
              <a:rPr dirty="0" sz="2600" spc="-25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sz="2600">
                <a:solidFill>
                  <a:srgbClr val="0000FF"/>
                </a:solidFill>
                <a:latin typeface="Calibri"/>
                <a:cs typeface="Calibri"/>
              </a:rPr>
              <a:t>anges</a:t>
            </a:r>
            <a:r>
              <a:rPr dirty="0" sz="2600" spc="-25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sz="2600">
                <a:solidFill>
                  <a:srgbClr val="0000FF"/>
                </a:solidFill>
                <a:latin typeface="Calibri"/>
                <a:cs typeface="Calibri"/>
              </a:rPr>
              <a:t>till</a:t>
            </a:r>
            <a:r>
              <a:rPr dirty="0" sz="2600" spc="-25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sz="2600">
                <a:solidFill>
                  <a:srgbClr val="0000FF"/>
                </a:solidFill>
                <a:latin typeface="Calibri"/>
                <a:cs typeface="Calibri"/>
              </a:rPr>
              <a:t>den</a:t>
            </a:r>
            <a:r>
              <a:rPr dirty="0" sz="2600" spc="-30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sz="2600">
                <a:solidFill>
                  <a:srgbClr val="0000FF"/>
                </a:solidFill>
                <a:latin typeface="Calibri"/>
                <a:cs typeface="Calibri"/>
              </a:rPr>
              <a:t>1</a:t>
            </a:r>
            <a:r>
              <a:rPr dirty="0" sz="2600" spc="-40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sz="2600" spc="-10">
                <a:solidFill>
                  <a:srgbClr val="0000FF"/>
                </a:solidFill>
                <a:latin typeface="Calibri"/>
                <a:cs typeface="Calibri"/>
              </a:rPr>
              <a:t>april.</a:t>
            </a:r>
            <a:endParaRPr sz="26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12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"/>
              </a:spcBef>
            </a:pPr>
            <a:r>
              <a:rPr dirty="0" spc="-25"/>
              <a:t>3</a:t>
            </a:r>
            <a:r>
              <a:rPr dirty="0" spc="-25"/>
              <a:t>2</a:t>
            </a: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>
                <a:solidFill>
                  <a:srgbClr val="0000FF"/>
                </a:solidFill>
              </a:rPr>
              <a:t>§</a:t>
            </a:r>
            <a:r>
              <a:rPr dirty="0" spc="-60">
                <a:solidFill>
                  <a:srgbClr val="0000FF"/>
                </a:solidFill>
              </a:rPr>
              <a:t> </a:t>
            </a:r>
            <a:r>
              <a:rPr dirty="0">
                <a:solidFill>
                  <a:srgbClr val="0000FF"/>
                </a:solidFill>
              </a:rPr>
              <a:t>17.5</a:t>
            </a:r>
            <a:r>
              <a:rPr dirty="0" spc="-55">
                <a:solidFill>
                  <a:srgbClr val="0000FF"/>
                </a:solidFill>
              </a:rPr>
              <a:t> </a:t>
            </a:r>
            <a:r>
              <a:rPr dirty="0">
                <a:solidFill>
                  <a:srgbClr val="0000FF"/>
                </a:solidFill>
              </a:rPr>
              <a:t>Övrig</a:t>
            </a:r>
            <a:r>
              <a:rPr dirty="0" spc="-60">
                <a:solidFill>
                  <a:srgbClr val="0000FF"/>
                </a:solidFill>
              </a:rPr>
              <a:t> </a:t>
            </a:r>
            <a:r>
              <a:rPr dirty="0" spc="-10">
                <a:solidFill>
                  <a:srgbClr val="0000FF"/>
                </a:solidFill>
              </a:rPr>
              <a:t>lagstiftning</a:t>
            </a:r>
          </a:p>
        </p:txBody>
      </p:sp>
      <p:graphicFrame>
        <p:nvGraphicFramePr>
          <p:cNvPr id="3" name="object 3" descr=""/>
          <p:cNvGraphicFramePr>
            <a:graphicFrameLocks noGrp="1"/>
          </p:cNvGraphicFramePr>
          <p:nvPr/>
        </p:nvGraphicFramePr>
        <p:xfrm>
          <a:off x="541019" y="1281938"/>
          <a:ext cx="9733915" cy="48082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826000"/>
                <a:gridCol w="4826000"/>
              </a:tblGrid>
              <a:tr h="714375">
                <a:tc>
                  <a:txBody>
                    <a:bodyPr/>
                    <a:lstStyle/>
                    <a:p>
                      <a:pPr marL="67945">
                        <a:lnSpc>
                          <a:spcPct val="100000"/>
                        </a:lnSpc>
                        <a:spcBef>
                          <a:spcPts val="840"/>
                        </a:spcBef>
                      </a:pPr>
                      <a:r>
                        <a:rPr dirty="0" sz="3000" b="1" i="1">
                          <a:solidFill>
                            <a:srgbClr val="528135"/>
                          </a:solidFill>
                          <a:latin typeface="Calibri"/>
                          <a:cs typeface="Calibri"/>
                        </a:rPr>
                        <a:t>Styrelsens</a:t>
                      </a:r>
                      <a:r>
                        <a:rPr dirty="0" sz="3000" spc="-105" b="1" i="1">
                          <a:solidFill>
                            <a:srgbClr val="528135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3000" spc="-10" b="1" i="1">
                          <a:solidFill>
                            <a:srgbClr val="528135"/>
                          </a:solidFill>
                          <a:latin typeface="Calibri"/>
                          <a:cs typeface="Calibri"/>
                        </a:rPr>
                        <a:t>förslag</a:t>
                      </a:r>
                      <a:endParaRPr sz="3000">
                        <a:latin typeface="Calibri"/>
                        <a:cs typeface="Calibri"/>
                      </a:endParaRPr>
                    </a:p>
                  </a:txBody>
                  <a:tcPr marL="0" marR="0" marB="0" marT="10668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675">
                        <a:lnSpc>
                          <a:spcPct val="100000"/>
                        </a:lnSpc>
                        <a:spcBef>
                          <a:spcPts val="840"/>
                        </a:spcBef>
                      </a:pPr>
                      <a:r>
                        <a:rPr dirty="0" sz="3000" spc="-10" b="1" i="1">
                          <a:solidFill>
                            <a:srgbClr val="528135"/>
                          </a:solidFill>
                          <a:latin typeface="Calibri"/>
                          <a:cs typeface="Calibri"/>
                        </a:rPr>
                        <a:t>Mitt</a:t>
                      </a:r>
                      <a:r>
                        <a:rPr dirty="0" sz="3000" spc="-145" b="1" i="1">
                          <a:solidFill>
                            <a:srgbClr val="528135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3000" spc="-10" b="1" i="1">
                          <a:solidFill>
                            <a:srgbClr val="528135"/>
                          </a:solidFill>
                          <a:latin typeface="Calibri"/>
                          <a:cs typeface="Calibri"/>
                        </a:rPr>
                        <a:t>förslag</a:t>
                      </a:r>
                      <a:endParaRPr sz="3000">
                        <a:latin typeface="Calibri"/>
                        <a:cs typeface="Calibri"/>
                      </a:endParaRPr>
                    </a:p>
                  </a:txBody>
                  <a:tcPr marL="0" marR="0" marB="0" marT="10668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093845">
                <a:tc>
                  <a:txBody>
                    <a:bodyPr/>
                    <a:lstStyle/>
                    <a:p>
                      <a:pPr marL="67945">
                        <a:lnSpc>
                          <a:spcPct val="100000"/>
                        </a:lnSpc>
                        <a:spcBef>
                          <a:spcPts val="840"/>
                        </a:spcBef>
                      </a:pPr>
                      <a:r>
                        <a:rPr dirty="0" sz="3000" b="1" i="1">
                          <a:latin typeface="Calibri"/>
                          <a:cs typeface="Calibri"/>
                        </a:rPr>
                        <a:t>§</a:t>
                      </a:r>
                      <a:r>
                        <a:rPr dirty="0" sz="3000" spc="-105" b="1" i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3000" spc="-50" b="1" i="1">
                          <a:latin typeface="Calibri"/>
                          <a:cs typeface="Calibri"/>
                        </a:rPr>
                        <a:t>17.5</a:t>
                      </a:r>
                      <a:r>
                        <a:rPr dirty="0" sz="3000" spc="-100" b="1" i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3000" spc="-55" b="1" i="1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Övrig</a:t>
                      </a:r>
                      <a:r>
                        <a:rPr dirty="0" sz="3000" spc="-90" b="1" i="1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3000" spc="-10" b="1" i="1">
                          <a:latin typeface="Calibri"/>
                          <a:cs typeface="Calibri"/>
                        </a:rPr>
                        <a:t>lagstiftning</a:t>
                      </a:r>
                      <a:endParaRPr sz="3000">
                        <a:latin typeface="Calibri"/>
                        <a:cs typeface="Calibri"/>
                      </a:endParaRPr>
                    </a:p>
                    <a:p>
                      <a:pPr marL="67945" marR="494030">
                        <a:lnSpc>
                          <a:spcPct val="101899"/>
                        </a:lnSpc>
                        <a:spcBef>
                          <a:spcPts val="955"/>
                        </a:spcBef>
                      </a:pPr>
                      <a:r>
                        <a:rPr dirty="0" sz="3000" spc="-5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För</a:t>
                      </a:r>
                      <a:r>
                        <a:rPr dirty="0" sz="3000" spc="-95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3000" spc="-75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frågor</a:t>
                      </a:r>
                      <a:r>
                        <a:rPr dirty="0" sz="3000" spc="-10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3000" spc="-45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som</a:t>
                      </a:r>
                      <a:r>
                        <a:rPr dirty="0" sz="3000" spc="-10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3000" spc="-6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inte</a:t>
                      </a:r>
                      <a:r>
                        <a:rPr dirty="0" sz="3000" spc="-105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3000" spc="-65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regleras</a:t>
                      </a:r>
                      <a:r>
                        <a:rPr dirty="0" sz="3000" spc="-85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3000" spc="-5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i </a:t>
                      </a:r>
                      <a:r>
                        <a:rPr dirty="0" sz="3000" spc="-45">
                          <a:latin typeface="Calibri"/>
                          <a:cs typeface="Calibri"/>
                        </a:rPr>
                        <a:t>dessa</a:t>
                      </a:r>
                      <a:r>
                        <a:rPr dirty="0" sz="3000" spc="-80">
                          <a:latin typeface="Calibri"/>
                          <a:cs typeface="Calibri"/>
                        </a:rPr>
                        <a:t> stadgar</a:t>
                      </a:r>
                      <a:r>
                        <a:rPr dirty="0" sz="3000" spc="-7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3000" spc="-65">
                          <a:latin typeface="Calibri"/>
                          <a:cs typeface="Calibri"/>
                        </a:rPr>
                        <a:t>gäller</a:t>
                      </a:r>
                      <a:r>
                        <a:rPr dirty="0" sz="3000" spc="-7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3000" spc="-10">
                          <a:latin typeface="Calibri"/>
                          <a:cs typeface="Calibri"/>
                        </a:rPr>
                        <a:t>lagen </a:t>
                      </a:r>
                      <a:r>
                        <a:rPr dirty="0" sz="3000" spc="-60">
                          <a:latin typeface="Calibri"/>
                          <a:cs typeface="Calibri"/>
                        </a:rPr>
                        <a:t>(2002:93)</a:t>
                      </a:r>
                      <a:r>
                        <a:rPr dirty="0" sz="3000" spc="-1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3000" spc="-20">
                          <a:latin typeface="Calibri"/>
                          <a:cs typeface="Calibri"/>
                        </a:rPr>
                        <a:t>om</a:t>
                      </a:r>
                      <a:r>
                        <a:rPr dirty="0" sz="3000" spc="-1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3000" spc="-10">
                          <a:latin typeface="Calibri"/>
                          <a:cs typeface="Calibri"/>
                        </a:rPr>
                        <a:t>kooperativ</a:t>
                      </a:r>
                      <a:endParaRPr sz="3000">
                        <a:latin typeface="Calibri"/>
                        <a:cs typeface="Calibri"/>
                      </a:endParaRPr>
                    </a:p>
                    <a:p>
                      <a:pPr marL="67945" marR="206375">
                        <a:lnSpc>
                          <a:spcPts val="3660"/>
                        </a:lnSpc>
                        <a:spcBef>
                          <a:spcPts val="130"/>
                        </a:spcBef>
                      </a:pPr>
                      <a:r>
                        <a:rPr dirty="0" sz="3000" spc="-80">
                          <a:latin typeface="Calibri"/>
                          <a:cs typeface="Calibri"/>
                        </a:rPr>
                        <a:t>hyresrätt</a:t>
                      </a:r>
                      <a:r>
                        <a:rPr dirty="0" sz="3000" spc="-1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3000" spc="-2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och</a:t>
                      </a:r>
                      <a:r>
                        <a:rPr dirty="0" sz="3000" spc="-9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3000" spc="-60">
                          <a:latin typeface="Calibri"/>
                          <a:cs typeface="Calibri"/>
                        </a:rPr>
                        <a:t>lagen</a:t>
                      </a:r>
                      <a:r>
                        <a:rPr dirty="0" sz="3000" spc="-10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3000" spc="-45">
                          <a:latin typeface="Calibri"/>
                          <a:cs typeface="Calibri"/>
                        </a:rPr>
                        <a:t>(2018:672) </a:t>
                      </a:r>
                      <a:r>
                        <a:rPr dirty="0" sz="3000" spc="-20">
                          <a:latin typeface="Calibri"/>
                          <a:cs typeface="Calibri"/>
                        </a:rPr>
                        <a:t>om</a:t>
                      </a:r>
                      <a:r>
                        <a:rPr dirty="0" sz="3000" spc="-114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3000" spc="-75">
                          <a:latin typeface="Calibri"/>
                          <a:cs typeface="Calibri"/>
                        </a:rPr>
                        <a:t>ekonomiska</a:t>
                      </a:r>
                      <a:r>
                        <a:rPr dirty="0" sz="3000" spc="-10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3000" spc="-10">
                          <a:latin typeface="Calibri"/>
                          <a:cs typeface="Calibri"/>
                        </a:rPr>
                        <a:t>föreningar </a:t>
                      </a:r>
                      <a:r>
                        <a:rPr dirty="0" sz="3000" spc="-6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samt</a:t>
                      </a:r>
                      <a:r>
                        <a:rPr dirty="0" sz="3000" spc="-85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3000" spc="-55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övrig</a:t>
                      </a:r>
                      <a:r>
                        <a:rPr dirty="0" sz="3000" spc="-85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3000" spc="-55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tillämplig</a:t>
                      </a:r>
                      <a:r>
                        <a:rPr dirty="0" sz="3000" spc="-9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3000" spc="-10">
                          <a:latin typeface="Calibri"/>
                          <a:cs typeface="Calibri"/>
                        </a:rPr>
                        <a:t>lag</a:t>
                      </a:r>
                      <a:r>
                        <a:rPr dirty="0" sz="3000" spc="-1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stift-</a:t>
                      </a:r>
                      <a:endParaRPr sz="3000">
                        <a:latin typeface="Calibri"/>
                        <a:cs typeface="Calibri"/>
                      </a:endParaRPr>
                    </a:p>
                    <a:p>
                      <a:pPr marL="67945">
                        <a:lnSpc>
                          <a:spcPts val="3529"/>
                        </a:lnSpc>
                      </a:pPr>
                      <a:r>
                        <a:rPr dirty="0" sz="3000" spc="-1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ning</a:t>
                      </a:r>
                      <a:r>
                        <a:rPr dirty="0" sz="3000" spc="-10">
                          <a:latin typeface="Calibri"/>
                          <a:cs typeface="Calibri"/>
                        </a:rPr>
                        <a:t>.</a:t>
                      </a:r>
                      <a:endParaRPr sz="3000">
                        <a:latin typeface="Calibri"/>
                        <a:cs typeface="Calibri"/>
                      </a:endParaRPr>
                    </a:p>
                  </a:txBody>
                  <a:tcPr marL="0" marR="0" marB="0" marT="10668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675">
                        <a:lnSpc>
                          <a:spcPct val="100000"/>
                        </a:lnSpc>
                        <a:spcBef>
                          <a:spcPts val="840"/>
                        </a:spcBef>
                      </a:pPr>
                      <a:r>
                        <a:rPr dirty="0" sz="3000" b="1" i="1">
                          <a:latin typeface="Calibri"/>
                          <a:cs typeface="Calibri"/>
                        </a:rPr>
                        <a:t>§</a:t>
                      </a:r>
                      <a:r>
                        <a:rPr dirty="0" sz="3000" spc="-110" b="1" i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3000" spc="-50" b="1" i="1">
                          <a:latin typeface="Calibri"/>
                          <a:cs typeface="Calibri"/>
                        </a:rPr>
                        <a:t>17.5</a:t>
                      </a:r>
                      <a:r>
                        <a:rPr dirty="0" sz="3000" spc="-110" b="1" i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3000" spc="-10" b="1" i="1">
                          <a:latin typeface="Calibri"/>
                          <a:cs typeface="Calibri"/>
                        </a:rPr>
                        <a:t>Lagstiftning</a:t>
                      </a:r>
                      <a:endParaRPr sz="3000">
                        <a:latin typeface="Calibri"/>
                        <a:cs typeface="Calibri"/>
                      </a:endParaRPr>
                    </a:p>
                    <a:p>
                      <a:pPr marL="66675" marR="62865">
                        <a:lnSpc>
                          <a:spcPct val="101699"/>
                        </a:lnSpc>
                        <a:spcBef>
                          <a:spcPts val="960"/>
                        </a:spcBef>
                      </a:pPr>
                      <a:r>
                        <a:rPr dirty="0" sz="3000" spc="-95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Vad</a:t>
                      </a:r>
                      <a:r>
                        <a:rPr dirty="0" sz="3000" spc="-9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3000" spc="-5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som</a:t>
                      </a:r>
                      <a:r>
                        <a:rPr dirty="0" sz="3000" spc="-95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3000" spc="-6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anges</a:t>
                      </a:r>
                      <a:r>
                        <a:rPr dirty="0" sz="3000" spc="-8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300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i</a:t>
                      </a:r>
                      <a:r>
                        <a:rPr dirty="0" sz="3000" spc="-10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3000" spc="-55">
                          <a:latin typeface="Calibri"/>
                          <a:cs typeface="Calibri"/>
                        </a:rPr>
                        <a:t>dessa</a:t>
                      </a:r>
                      <a:r>
                        <a:rPr dirty="0" sz="3000" spc="-9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3000" spc="-10">
                          <a:latin typeface="Calibri"/>
                          <a:cs typeface="Calibri"/>
                        </a:rPr>
                        <a:t>stadgar </a:t>
                      </a:r>
                      <a:r>
                        <a:rPr dirty="0" sz="3000" spc="-65">
                          <a:latin typeface="Calibri"/>
                          <a:cs typeface="Calibri"/>
                        </a:rPr>
                        <a:t>gäller</a:t>
                      </a:r>
                      <a:r>
                        <a:rPr dirty="0" sz="3000" spc="-9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3000" spc="-4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under</a:t>
                      </a:r>
                      <a:r>
                        <a:rPr dirty="0" sz="3000" spc="-9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3000" spc="-65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förutsättning</a:t>
                      </a:r>
                      <a:r>
                        <a:rPr dirty="0" sz="3000" spc="-85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3000" spc="-25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att </a:t>
                      </a:r>
                      <a:r>
                        <a:rPr dirty="0" sz="3000" spc="-55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något</a:t>
                      </a:r>
                      <a:r>
                        <a:rPr dirty="0" sz="3000" spc="-95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3000" spc="-5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annat</a:t>
                      </a:r>
                      <a:r>
                        <a:rPr dirty="0" sz="3000" spc="-85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3000" spc="-55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inte</a:t>
                      </a:r>
                      <a:r>
                        <a:rPr dirty="0" sz="3000" spc="-9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3000" spc="-8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stadgas</a:t>
                      </a:r>
                      <a:r>
                        <a:rPr dirty="0" sz="3000" spc="-85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300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i</a:t>
                      </a:r>
                      <a:r>
                        <a:rPr dirty="0" sz="3000" spc="-95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3000" spc="-10">
                          <a:latin typeface="Calibri"/>
                          <a:cs typeface="Calibri"/>
                        </a:rPr>
                        <a:t>lagen </a:t>
                      </a:r>
                      <a:r>
                        <a:rPr dirty="0" sz="3000" spc="-60">
                          <a:latin typeface="Calibri"/>
                          <a:cs typeface="Calibri"/>
                        </a:rPr>
                        <a:t>(2002:93)</a:t>
                      </a:r>
                      <a:r>
                        <a:rPr dirty="0" sz="3000" spc="-1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3000" spc="-20">
                          <a:latin typeface="Calibri"/>
                          <a:cs typeface="Calibri"/>
                        </a:rPr>
                        <a:t>om</a:t>
                      </a:r>
                      <a:r>
                        <a:rPr dirty="0" sz="3000" spc="-9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3000" spc="-75">
                          <a:latin typeface="Calibri"/>
                          <a:cs typeface="Calibri"/>
                        </a:rPr>
                        <a:t>kooperativ</a:t>
                      </a:r>
                      <a:r>
                        <a:rPr dirty="0" sz="3000" spc="-9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3000" spc="-10">
                          <a:latin typeface="Calibri"/>
                          <a:cs typeface="Calibri"/>
                        </a:rPr>
                        <a:t>hyres- </a:t>
                      </a:r>
                      <a:r>
                        <a:rPr dirty="0" sz="3000" spc="-75">
                          <a:latin typeface="Calibri"/>
                          <a:cs typeface="Calibri"/>
                        </a:rPr>
                        <a:t>rätt</a:t>
                      </a:r>
                      <a:r>
                        <a:rPr dirty="0" sz="3000" spc="-75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,</a:t>
                      </a:r>
                      <a:r>
                        <a:rPr dirty="0" sz="3000" spc="-85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3000" spc="-55">
                          <a:latin typeface="Calibri"/>
                          <a:cs typeface="Calibri"/>
                        </a:rPr>
                        <a:t>lagen</a:t>
                      </a:r>
                      <a:r>
                        <a:rPr dirty="0" sz="3000" spc="-10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3000" spc="-60">
                          <a:latin typeface="Calibri"/>
                          <a:cs typeface="Calibri"/>
                        </a:rPr>
                        <a:t>(2018:672)</a:t>
                      </a:r>
                      <a:r>
                        <a:rPr dirty="0" sz="3000" spc="-9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3000" spc="-25">
                          <a:latin typeface="Calibri"/>
                          <a:cs typeface="Calibri"/>
                        </a:rPr>
                        <a:t>om </a:t>
                      </a:r>
                      <a:r>
                        <a:rPr dirty="0" sz="3000" spc="-80">
                          <a:latin typeface="Calibri"/>
                          <a:cs typeface="Calibri"/>
                        </a:rPr>
                        <a:t>ekonomiska</a:t>
                      </a:r>
                      <a:r>
                        <a:rPr dirty="0" sz="3000" spc="-5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3000" spc="-70">
                          <a:latin typeface="Calibri"/>
                          <a:cs typeface="Calibri"/>
                        </a:rPr>
                        <a:t>föreningar</a:t>
                      </a:r>
                      <a:r>
                        <a:rPr dirty="0" sz="3000" spc="-4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3000" spc="-1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eller </a:t>
                      </a:r>
                      <a:r>
                        <a:rPr dirty="0" sz="3000" spc="-6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någon</a:t>
                      </a:r>
                      <a:r>
                        <a:rPr dirty="0" sz="3000" spc="-9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3000" spc="-45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annan</a:t>
                      </a:r>
                      <a:r>
                        <a:rPr dirty="0" sz="3000" spc="-75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3000" spc="-20">
                          <a:latin typeface="Calibri"/>
                          <a:cs typeface="Calibri"/>
                        </a:rPr>
                        <a:t>lag.</a:t>
                      </a:r>
                      <a:endParaRPr sz="3000">
                        <a:latin typeface="Calibri"/>
                        <a:cs typeface="Calibri"/>
                      </a:endParaRPr>
                    </a:p>
                  </a:txBody>
                  <a:tcPr marL="0" marR="0" marB="0" marT="10668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28319" y="443230"/>
            <a:ext cx="7398384" cy="1250950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 marR="5080">
              <a:lnSpc>
                <a:spcPct val="111700"/>
              </a:lnSpc>
              <a:spcBef>
                <a:spcPts val="95"/>
              </a:spcBef>
            </a:pPr>
            <a:r>
              <a:rPr dirty="0">
                <a:solidFill>
                  <a:srgbClr val="0000FF"/>
                </a:solidFill>
              </a:rPr>
              <a:t>Motion</a:t>
            </a:r>
            <a:r>
              <a:rPr dirty="0" spc="-120">
                <a:solidFill>
                  <a:srgbClr val="0000FF"/>
                </a:solidFill>
              </a:rPr>
              <a:t> </a:t>
            </a:r>
            <a:r>
              <a:rPr dirty="0">
                <a:solidFill>
                  <a:srgbClr val="0000FF"/>
                </a:solidFill>
              </a:rPr>
              <a:t>81</a:t>
            </a:r>
            <a:r>
              <a:rPr dirty="0"/>
              <a:t>.</a:t>
            </a:r>
            <a:r>
              <a:rPr dirty="0" spc="-114"/>
              <a:t> </a:t>
            </a:r>
            <a:r>
              <a:rPr dirty="0"/>
              <a:t>Tiden</a:t>
            </a:r>
            <a:r>
              <a:rPr dirty="0" spc="-110"/>
              <a:t> </a:t>
            </a:r>
            <a:r>
              <a:rPr dirty="0"/>
              <a:t>för</a:t>
            </a:r>
            <a:r>
              <a:rPr dirty="0" spc="-114"/>
              <a:t> </a:t>
            </a:r>
            <a:r>
              <a:rPr dirty="0"/>
              <a:t>att</a:t>
            </a:r>
            <a:r>
              <a:rPr dirty="0" spc="-114"/>
              <a:t> </a:t>
            </a:r>
            <a:r>
              <a:rPr dirty="0" spc="-10"/>
              <a:t>motionera</a:t>
            </a:r>
            <a:r>
              <a:rPr dirty="0" spc="-110"/>
              <a:t> </a:t>
            </a:r>
            <a:r>
              <a:rPr dirty="0" spc="-25"/>
              <a:t>bör </a:t>
            </a:r>
            <a:r>
              <a:rPr dirty="0" spc="-10"/>
              <a:t>förlängas</a:t>
            </a:r>
            <a:r>
              <a:rPr dirty="0" spc="-95"/>
              <a:t> </a:t>
            </a:r>
            <a:r>
              <a:rPr dirty="0"/>
              <a:t>–</a:t>
            </a:r>
            <a:r>
              <a:rPr dirty="0" spc="-100"/>
              <a:t> </a:t>
            </a:r>
            <a:r>
              <a:rPr dirty="0"/>
              <a:t>inte</a:t>
            </a:r>
            <a:r>
              <a:rPr dirty="0" spc="-105"/>
              <a:t> </a:t>
            </a:r>
            <a:r>
              <a:rPr dirty="0" spc="-10"/>
              <a:t>förkortas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528319" y="1825498"/>
            <a:ext cx="9561195" cy="1559560"/>
          </a:xfrm>
          <a:prstGeom prst="rect">
            <a:avLst/>
          </a:prstGeom>
        </p:spPr>
        <p:txBody>
          <a:bodyPr wrap="square" lIns="0" tIns="61594" rIns="0" bIns="0" rtlCol="0" vert="horz">
            <a:spAutoFit/>
          </a:bodyPr>
          <a:lstStyle/>
          <a:p>
            <a:pPr marL="12700" marR="5080">
              <a:lnSpc>
                <a:spcPts val="3520"/>
              </a:lnSpc>
              <a:spcBef>
                <a:spcPts val="484"/>
              </a:spcBef>
            </a:pPr>
            <a:r>
              <a:rPr dirty="0" sz="3200">
                <a:latin typeface="Calibri"/>
                <a:cs typeface="Calibri"/>
              </a:rPr>
              <a:t>Sista</a:t>
            </a:r>
            <a:r>
              <a:rPr dirty="0" sz="3200" spc="-60">
                <a:latin typeface="Calibri"/>
                <a:cs typeface="Calibri"/>
              </a:rPr>
              <a:t> </a:t>
            </a:r>
            <a:r>
              <a:rPr dirty="0" sz="3200">
                <a:latin typeface="Calibri"/>
                <a:cs typeface="Calibri"/>
              </a:rPr>
              <a:t>dag</a:t>
            </a:r>
            <a:r>
              <a:rPr dirty="0" sz="3200" spc="-60">
                <a:latin typeface="Calibri"/>
                <a:cs typeface="Calibri"/>
              </a:rPr>
              <a:t> </a:t>
            </a:r>
            <a:r>
              <a:rPr dirty="0" sz="3200">
                <a:latin typeface="Calibri"/>
                <a:cs typeface="Calibri"/>
              </a:rPr>
              <a:t>för</a:t>
            </a:r>
            <a:r>
              <a:rPr dirty="0" sz="3200" spc="-60">
                <a:latin typeface="Calibri"/>
                <a:cs typeface="Calibri"/>
              </a:rPr>
              <a:t> </a:t>
            </a:r>
            <a:r>
              <a:rPr dirty="0" sz="3200">
                <a:latin typeface="Calibri"/>
                <a:cs typeface="Calibri"/>
              </a:rPr>
              <a:t>motioner</a:t>
            </a:r>
            <a:r>
              <a:rPr dirty="0" sz="3200" spc="-60">
                <a:latin typeface="Calibri"/>
                <a:cs typeface="Calibri"/>
              </a:rPr>
              <a:t> </a:t>
            </a:r>
            <a:r>
              <a:rPr dirty="0" sz="3200" b="1">
                <a:solidFill>
                  <a:srgbClr val="FF0000"/>
                </a:solidFill>
                <a:latin typeface="Calibri"/>
                <a:cs typeface="Calibri"/>
              </a:rPr>
              <a:t>15</a:t>
            </a:r>
            <a:r>
              <a:rPr dirty="0" sz="3200" spc="-75" b="1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dirty="0" sz="3200" b="1">
                <a:solidFill>
                  <a:srgbClr val="FF0000"/>
                </a:solidFill>
                <a:latin typeface="Calibri"/>
                <a:cs typeface="Calibri"/>
              </a:rPr>
              <a:t>januari</a:t>
            </a:r>
            <a:r>
              <a:rPr dirty="0" sz="3200" spc="-70" b="1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dirty="0" sz="3200">
                <a:latin typeface="Calibri"/>
                <a:cs typeface="Calibri"/>
              </a:rPr>
              <a:t>är</a:t>
            </a:r>
            <a:r>
              <a:rPr dirty="0" sz="3200" spc="-75">
                <a:latin typeface="Calibri"/>
                <a:cs typeface="Calibri"/>
              </a:rPr>
              <a:t> </a:t>
            </a:r>
            <a:r>
              <a:rPr dirty="0" sz="3200">
                <a:latin typeface="Calibri"/>
                <a:cs typeface="Calibri"/>
              </a:rPr>
              <a:t>en</a:t>
            </a:r>
            <a:r>
              <a:rPr dirty="0" sz="3200" spc="-65">
                <a:latin typeface="Calibri"/>
                <a:cs typeface="Calibri"/>
              </a:rPr>
              <a:t> </a:t>
            </a:r>
            <a:r>
              <a:rPr dirty="0" sz="3200" b="1">
                <a:latin typeface="Calibri"/>
                <a:cs typeface="Calibri"/>
              </a:rPr>
              <a:t>orimlig</a:t>
            </a:r>
            <a:r>
              <a:rPr dirty="0" sz="3200" spc="-55" b="1">
                <a:latin typeface="Calibri"/>
                <a:cs typeface="Calibri"/>
              </a:rPr>
              <a:t> </a:t>
            </a:r>
            <a:r>
              <a:rPr dirty="0" sz="3200" spc="-10" b="1">
                <a:latin typeface="Calibri"/>
                <a:cs typeface="Calibri"/>
              </a:rPr>
              <a:t>avkortning </a:t>
            </a:r>
            <a:r>
              <a:rPr dirty="0" sz="3200" b="1">
                <a:latin typeface="Calibri"/>
                <a:cs typeface="Calibri"/>
              </a:rPr>
              <a:t>av</a:t>
            </a:r>
            <a:r>
              <a:rPr dirty="0" sz="3200" spc="-75" b="1">
                <a:latin typeface="Calibri"/>
                <a:cs typeface="Calibri"/>
              </a:rPr>
              <a:t> </a:t>
            </a:r>
            <a:r>
              <a:rPr dirty="0" sz="3200" b="1">
                <a:latin typeface="Calibri"/>
                <a:cs typeface="Calibri"/>
              </a:rPr>
              <a:t>slutspurten</a:t>
            </a:r>
            <a:r>
              <a:rPr dirty="0" sz="3200" spc="-85" b="1">
                <a:latin typeface="Calibri"/>
                <a:cs typeface="Calibri"/>
              </a:rPr>
              <a:t> </a:t>
            </a:r>
            <a:r>
              <a:rPr dirty="0" sz="3200">
                <a:latin typeface="Calibri"/>
                <a:cs typeface="Calibri"/>
              </a:rPr>
              <a:t>med</a:t>
            </a:r>
            <a:r>
              <a:rPr dirty="0" sz="3200" spc="-80">
                <a:latin typeface="Calibri"/>
                <a:cs typeface="Calibri"/>
              </a:rPr>
              <a:t> </a:t>
            </a:r>
            <a:r>
              <a:rPr dirty="0" sz="3200" spc="-30">
                <a:latin typeface="Calibri"/>
                <a:cs typeface="Calibri"/>
              </a:rPr>
              <a:t>motioner,</a:t>
            </a:r>
            <a:r>
              <a:rPr dirty="0" sz="3200" spc="-65">
                <a:latin typeface="Calibri"/>
                <a:cs typeface="Calibri"/>
              </a:rPr>
              <a:t> </a:t>
            </a:r>
            <a:r>
              <a:rPr dirty="0" sz="3200">
                <a:latin typeface="Calibri"/>
                <a:cs typeface="Calibri"/>
              </a:rPr>
              <a:t>från</a:t>
            </a:r>
            <a:r>
              <a:rPr dirty="0" sz="3200" spc="-75">
                <a:latin typeface="Calibri"/>
                <a:cs typeface="Calibri"/>
              </a:rPr>
              <a:t> </a:t>
            </a:r>
            <a:r>
              <a:rPr dirty="0" sz="3200" spc="-10">
                <a:latin typeface="Calibri"/>
                <a:cs typeface="Calibri"/>
              </a:rPr>
              <a:t>trettonhelgen.</a:t>
            </a:r>
            <a:endParaRPr sz="32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815"/>
              </a:spcBef>
            </a:pPr>
            <a:r>
              <a:rPr dirty="0" sz="3200" spc="-10">
                <a:latin typeface="Calibri"/>
                <a:cs typeface="Calibri"/>
              </a:rPr>
              <a:t>Resultat:</a:t>
            </a:r>
            <a:r>
              <a:rPr dirty="0" sz="3200" spc="-95">
                <a:latin typeface="Calibri"/>
                <a:cs typeface="Calibri"/>
              </a:rPr>
              <a:t> </a:t>
            </a:r>
            <a:r>
              <a:rPr dirty="0" sz="3200">
                <a:latin typeface="Calibri"/>
                <a:cs typeface="Calibri"/>
              </a:rPr>
              <a:t>färre</a:t>
            </a:r>
            <a:r>
              <a:rPr dirty="0" sz="3200" spc="-100">
                <a:latin typeface="Calibri"/>
                <a:cs typeface="Calibri"/>
              </a:rPr>
              <a:t> </a:t>
            </a:r>
            <a:r>
              <a:rPr dirty="0" sz="3200">
                <a:latin typeface="Calibri"/>
                <a:cs typeface="Calibri"/>
              </a:rPr>
              <a:t>och</a:t>
            </a:r>
            <a:r>
              <a:rPr dirty="0" sz="3200" spc="-100">
                <a:latin typeface="Calibri"/>
                <a:cs typeface="Calibri"/>
              </a:rPr>
              <a:t> </a:t>
            </a:r>
            <a:r>
              <a:rPr dirty="0" sz="3200">
                <a:latin typeface="Calibri"/>
                <a:cs typeface="Calibri"/>
              </a:rPr>
              <a:t>sämre</a:t>
            </a:r>
            <a:r>
              <a:rPr dirty="0" sz="3200" spc="-95">
                <a:latin typeface="Calibri"/>
                <a:cs typeface="Calibri"/>
              </a:rPr>
              <a:t> </a:t>
            </a:r>
            <a:r>
              <a:rPr dirty="0" sz="3200" spc="-30">
                <a:latin typeface="Calibri"/>
                <a:cs typeface="Calibri"/>
              </a:rPr>
              <a:t>motioner,</a:t>
            </a:r>
            <a:r>
              <a:rPr dirty="0" sz="3200" spc="-95">
                <a:latin typeface="Calibri"/>
                <a:cs typeface="Calibri"/>
              </a:rPr>
              <a:t> </a:t>
            </a:r>
            <a:r>
              <a:rPr dirty="0" sz="3200">
                <a:latin typeface="Calibri"/>
                <a:cs typeface="Calibri"/>
              </a:rPr>
              <a:t>minskat</a:t>
            </a:r>
            <a:r>
              <a:rPr dirty="0" sz="3200" spc="-95">
                <a:latin typeface="Calibri"/>
                <a:cs typeface="Calibri"/>
              </a:rPr>
              <a:t> </a:t>
            </a:r>
            <a:r>
              <a:rPr dirty="0" sz="3200" spc="-10">
                <a:latin typeface="Calibri"/>
                <a:cs typeface="Calibri"/>
              </a:rPr>
              <a:t>engagemang.</a:t>
            </a:r>
            <a:endParaRPr sz="3200">
              <a:latin typeface="Calibri"/>
              <a:cs typeface="Calibri"/>
            </a:endParaRPr>
          </a:p>
        </p:txBody>
      </p:sp>
      <p:grpSp>
        <p:nvGrpSpPr>
          <p:cNvPr id="4" name="object 4" descr=""/>
          <p:cNvGrpSpPr/>
          <p:nvPr/>
        </p:nvGrpSpPr>
        <p:grpSpPr>
          <a:xfrm>
            <a:off x="541019" y="3652139"/>
            <a:ext cx="9202420" cy="1870710"/>
            <a:chOff x="541019" y="3652139"/>
            <a:chExt cx="9202420" cy="1870710"/>
          </a:xfrm>
        </p:grpSpPr>
        <p:sp>
          <p:nvSpPr>
            <p:cNvPr id="5" name="object 5" descr=""/>
            <p:cNvSpPr/>
            <p:nvPr/>
          </p:nvSpPr>
          <p:spPr>
            <a:xfrm>
              <a:off x="541020" y="3652138"/>
              <a:ext cx="9202420" cy="1870710"/>
            </a:xfrm>
            <a:custGeom>
              <a:avLst/>
              <a:gdLst/>
              <a:ahLst/>
              <a:cxnLst/>
              <a:rect l="l" t="t" r="r" b="b"/>
              <a:pathLst>
                <a:path w="9202420" h="1870710">
                  <a:moveTo>
                    <a:pt x="9201912" y="0"/>
                  </a:moveTo>
                  <a:lnTo>
                    <a:pt x="9163812" y="0"/>
                  </a:lnTo>
                  <a:lnTo>
                    <a:pt x="9163812" y="38100"/>
                  </a:lnTo>
                  <a:lnTo>
                    <a:pt x="9163812" y="1832102"/>
                  </a:lnTo>
                  <a:lnTo>
                    <a:pt x="38100" y="1832102"/>
                  </a:lnTo>
                  <a:lnTo>
                    <a:pt x="38100" y="38100"/>
                  </a:lnTo>
                  <a:lnTo>
                    <a:pt x="9163812" y="38100"/>
                  </a:lnTo>
                  <a:lnTo>
                    <a:pt x="9163812" y="0"/>
                  </a:lnTo>
                  <a:lnTo>
                    <a:pt x="38100" y="0"/>
                  </a:lnTo>
                  <a:lnTo>
                    <a:pt x="0" y="0"/>
                  </a:lnTo>
                  <a:lnTo>
                    <a:pt x="0" y="38100"/>
                  </a:lnTo>
                  <a:lnTo>
                    <a:pt x="0" y="1832102"/>
                  </a:lnTo>
                  <a:lnTo>
                    <a:pt x="0" y="1870202"/>
                  </a:lnTo>
                  <a:lnTo>
                    <a:pt x="38100" y="1870202"/>
                  </a:lnTo>
                  <a:lnTo>
                    <a:pt x="9163812" y="1870202"/>
                  </a:lnTo>
                  <a:lnTo>
                    <a:pt x="9201912" y="1870202"/>
                  </a:lnTo>
                  <a:lnTo>
                    <a:pt x="9201912" y="1832102"/>
                  </a:lnTo>
                  <a:lnTo>
                    <a:pt x="9201912" y="38100"/>
                  </a:lnTo>
                  <a:lnTo>
                    <a:pt x="9201912" y="0"/>
                  </a:lnTo>
                  <a:close/>
                </a:path>
              </a:pathLst>
            </a:custGeom>
            <a:solidFill>
              <a:srgbClr val="0000FF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6" name="object 6" descr="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714906" y="3825393"/>
              <a:ext cx="8793922" cy="1490177"/>
            </a:xfrm>
            <a:prstGeom prst="rect">
              <a:avLst/>
            </a:prstGeom>
          </p:spPr>
        </p:pic>
      </p:grpSp>
      <p:sp>
        <p:nvSpPr>
          <p:cNvPr id="7" name="object 7" descr=""/>
          <p:cNvSpPr txBox="1"/>
          <p:nvPr/>
        </p:nvSpPr>
        <p:spPr>
          <a:xfrm>
            <a:off x="528319" y="5753861"/>
            <a:ext cx="9266555" cy="9607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ts val="3679"/>
              </a:lnSpc>
              <a:spcBef>
                <a:spcPts val="100"/>
              </a:spcBef>
            </a:pPr>
            <a:r>
              <a:rPr dirty="0" sz="3200">
                <a:latin typeface="Calibri"/>
                <a:cs typeface="Calibri"/>
              </a:rPr>
              <a:t>Vill</a:t>
            </a:r>
            <a:r>
              <a:rPr dirty="0" sz="3200" spc="-70">
                <a:latin typeface="Calibri"/>
                <a:cs typeface="Calibri"/>
              </a:rPr>
              <a:t> </a:t>
            </a:r>
            <a:r>
              <a:rPr dirty="0" sz="3200">
                <a:latin typeface="Calibri"/>
                <a:cs typeface="Calibri"/>
              </a:rPr>
              <a:t>SKB</a:t>
            </a:r>
            <a:r>
              <a:rPr dirty="0" sz="3200" spc="-55">
                <a:latin typeface="Calibri"/>
                <a:cs typeface="Calibri"/>
              </a:rPr>
              <a:t> </a:t>
            </a:r>
            <a:r>
              <a:rPr dirty="0" sz="3200">
                <a:latin typeface="Calibri"/>
                <a:cs typeface="Calibri"/>
              </a:rPr>
              <a:t>ha</a:t>
            </a:r>
            <a:r>
              <a:rPr dirty="0" sz="3200" spc="-60">
                <a:latin typeface="Calibri"/>
                <a:cs typeface="Calibri"/>
              </a:rPr>
              <a:t> </a:t>
            </a:r>
            <a:r>
              <a:rPr dirty="0" sz="3200" spc="-10" b="1">
                <a:latin typeface="Calibri"/>
                <a:cs typeface="Calibri"/>
              </a:rPr>
              <a:t>engagerade</a:t>
            </a:r>
            <a:r>
              <a:rPr dirty="0" sz="3200" spc="-60" b="1">
                <a:latin typeface="Calibri"/>
                <a:cs typeface="Calibri"/>
              </a:rPr>
              <a:t> </a:t>
            </a:r>
            <a:r>
              <a:rPr dirty="0" sz="3200">
                <a:latin typeface="Calibri"/>
                <a:cs typeface="Calibri"/>
              </a:rPr>
              <a:t>medlemmar</a:t>
            </a:r>
            <a:r>
              <a:rPr dirty="0" sz="3200" spc="-75">
                <a:latin typeface="Calibri"/>
                <a:cs typeface="Calibri"/>
              </a:rPr>
              <a:t> </a:t>
            </a:r>
            <a:r>
              <a:rPr dirty="0" sz="3200">
                <a:latin typeface="Calibri"/>
                <a:cs typeface="Calibri"/>
              </a:rPr>
              <a:t>behöver</a:t>
            </a:r>
            <a:r>
              <a:rPr dirty="0" sz="3200" spc="-75">
                <a:latin typeface="Calibri"/>
                <a:cs typeface="Calibri"/>
              </a:rPr>
              <a:t> </a:t>
            </a:r>
            <a:r>
              <a:rPr dirty="0" sz="3200" spc="-25">
                <a:latin typeface="Calibri"/>
                <a:cs typeface="Calibri"/>
              </a:rPr>
              <a:t>man</a:t>
            </a:r>
            <a:endParaRPr sz="3200">
              <a:latin typeface="Calibri"/>
              <a:cs typeface="Calibri"/>
            </a:endParaRPr>
          </a:p>
          <a:p>
            <a:pPr marL="12700">
              <a:lnSpc>
                <a:spcPts val="3679"/>
              </a:lnSpc>
            </a:pPr>
            <a:r>
              <a:rPr dirty="0" sz="3200" b="1">
                <a:latin typeface="Calibri"/>
                <a:cs typeface="Calibri"/>
              </a:rPr>
              <a:t>ge</a:t>
            </a:r>
            <a:r>
              <a:rPr dirty="0" sz="3200" spc="-75" b="1">
                <a:latin typeface="Calibri"/>
                <a:cs typeface="Calibri"/>
              </a:rPr>
              <a:t> </a:t>
            </a:r>
            <a:r>
              <a:rPr dirty="0" sz="3200" b="1">
                <a:latin typeface="Calibri"/>
                <a:cs typeface="Calibri"/>
              </a:rPr>
              <a:t>utrymme</a:t>
            </a:r>
            <a:r>
              <a:rPr dirty="0" sz="3200" spc="-75" b="1">
                <a:latin typeface="Calibri"/>
                <a:cs typeface="Calibri"/>
              </a:rPr>
              <a:t> </a:t>
            </a:r>
            <a:r>
              <a:rPr dirty="0" sz="3200">
                <a:latin typeface="Calibri"/>
                <a:cs typeface="Calibri"/>
              </a:rPr>
              <a:t>för</a:t>
            </a:r>
            <a:r>
              <a:rPr dirty="0" sz="3200" spc="-70">
                <a:latin typeface="Calibri"/>
                <a:cs typeface="Calibri"/>
              </a:rPr>
              <a:t> </a:t>
            </a:r>
            <a:r>
              <a:rPr dirty="0" sz="3200">
                <a:latin typeface="Calibri"/>
                <a:cs typeface="Calibri"/>
              </a:rPr>
              <a:t>det</a:t>
            </a:r>
            <a:r>
              <a:rPr dirty="0" sz="3200" spc="-65">
                <a:latin typeface="Calibri"/>
                <a:cs typeface="Calibri"/>
              </a:rPr>
              <a:t> </a:t>
            </a:r>
            <a:r>
              <a:rPr dirty="0" sz="3200" spc="-20">
                <a:latin typeface="Calibri"/>
                <a:cs typeface="Calibri"/>
              </a:rPr>
              <a:t>engagemanget</a:t>
            </a:r>
            <a:r>
              <a:rPr dirty="0" sz="3200" spc="-65">
                <a:latin typeface="Calibri"/>
                <a:cs typeface="Calibri"/>
              </a:rPr>
              <a:t> </a:t>
            </a:r>
            <a:r>
              <a:rPr dirty="0" sz="3200">
                <a:latin typeface="Calibri"/>
                <a:cs typeface="Calibri"/>
              </a:rPr>
              <a:t>–</a:t>
            </a:r>
            <a:r>
              <a:rPr dirty="0" sz="3200" spc="-75">
                <a:latin typeface="Calibri"/>
                <a:cs typeface="Calibri"/>
              </a:rPr>
              <a:t> </a:t>
            </a:r>
            <a:r>
              <a:rPr dirty="0" sz="3200">
                <a:latin typeface="Calibri"/>
                <a:cs typeface="Calibri"/>
              </a:rPr>
              <a:t>inte</a:t>
            </a:r>
            <a:r>
              <a:rPr dirty="0" sz="3200" spc="-65">
                <a:latin typeface="Calibri"/>
                <a:cs typeface="Calibri"/>
              </a:rPr>
              <a:t> </a:t>
            </a:r>
            <a:r>
              <a:rPr dirty="0" sz="3200" spc="-10">
                <a:latin typeface="Calibri"/>
                <a:cs typeface="Calibri"/>
              </a:rPr>
              <a:t>inskränka</a:t>
            </a:r>
            <a:r>
              <a:rPr dirty="0" sz="3200" spc="-70">
                <a:latin typeface="Calibri"/>
                <a:cs typeface="Calibri"/>
              </a:rPr>
              <a:t> </a:t>
            </a:r>
            <a:r>
              <a:rPr dirty="0" sz="3200" spc="-20">
                <a:latin typeface="Calibri"/>
                <a:cs typeface="Calibri"/>
              </a:rPr>
              <a:t>det!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8" name="object 8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12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"/>
              </a:spcBef>
            </a:pPr>
            <a:r>
              <a:rPr dirty="0" spc="-25"/>
              <a:t>3</a:t>
            </a:r>
            <a:r>
              <a:rPr dirty="0" spc="-25"/>
              <a:t>3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12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"/>
              </a:spcBef>
            </a:pPr>
            <a:r>
              <a:rPr dirty="0" spc="-25"/>
              <a:t>3</a:t>
            </a:r>
            <a:r>
              <a:rPr dirty="0" spc="-25"/>
              <a:t>4</a:t>
            </a:r>
          </a:p>
        </p:txBody>
      </p:sp>
      <p:sp>
        <p:nvSpPr>
          <p:cNvPr id="2" name="object 2" descr=""/>
          <p:cNvSpPr txBox="1"/>
          <p:nvPr/>
        </p:nvSpPr>
        <p:spPr>
          <a:xfrm>
            <a:off x="528319" y="470662"/>
            <a:ext cx="8876030" cy="455295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ts val="3679"/>
              </a:lnSpc>
              <a:spcBef>
                <a:spcPts val="100"/>
              </a:spcBef>
            </a:pPr>
            <a:r>
              <a:rPr dirty="0" sz="3200" b="1">
                <a:latin typeface="Calibri"/>
                <a:cs typeface="Calibri"/>
              </a:rPr>
              <a:t>Medlemmar</a:t>
            </a:r>
            <a:r>
              <a:rPr dirty="0" sz="3200" spc="-55" b="1">
                <a:latin typeface="Calibri"/>
                <a:cs typeface="Calibri"/>
              </a:rPr>
              <a:t> </a:t>
            </a:r>
            <a:r>
              <a:rPr dirty="0" sz="3200">
                <a:latin typeface="Calibri"/>
                <a:cs typeface="Calibri"/>
              </a:rPr>
              <a:t>och</a:t>
            </a:r>
            <a:r>
              <a:rPr dirty="0" sz="3200" spc="-65">
                <a:latin typeface="Calibri"/>
                <a:cs typeface="Calibri"/>
              </a:rPr>
              <a:t> </a:t>
            </a:r>
            <a:r>
              <a:rPr dirty="0" sz="3200" spc="-10">
                <a:latin typeface="Calibri"/>
                <a:cs typeface="Calibri"/>
              </a:rPr>
              <a:t>fullmäktige</a:t>
            </a:r>
            <a:r>
              <a:rPr dirty="0" sz="3200" spc="-50">
                <a:latin typeface="Calibri"/>
                <a:cs typeface="Calibri"/>
              </a:rPr>
              <a:t> </a:t>
            </a:r>
            <a:r>
              <a:rPr dirty="0" sz="3200">
                <a:latin typeface="Calibri"/>
                <a:cs typeface="Calibri"/>
              </a:rPr>
              <a:t>arbetar</a:t>
            </a:r>
            <a:r>
              <a:rPr dirty="0" sz="3200" spc="-50">
                <a:latin typeface="Calibri"/>
                <a:cs typeface="Calibri"/>
              </a:rPr>
              <a:t> </a:t>
            </a:r>
            <a:r>
              <a:rPr dirty="0" sz="3200">
                <a:latin typeface="Calibri"/>
                <a:cs typeface="Calibri"/>
              </a:rPr>
              <a:t>helt</a:t>
            </a:r>
            <a:r>
              <a:rPr dirty="0" sz="3200" spc="-70">
                <a:latin typeface="Calibri"/>
                <a:cs typeface="Calibri"/>
              </a:rPr>
              <a:t> </a:t>
            </a:r>
            <a:r>
              <a:rPr dirty="0" sz="3200" spc="-10" b="1">
                <a:latin typeface="Calibri"/>
                <a:cs typeface="Calibri"/>
              </a:rPr>
              <a:t>ideellt</a:t>
            </a:r>
            <a:endParaRPr sz="3200">
              <a:latin typeface="Calibri"/>
              <a:cs typeface="Calibri"/>
            </a:endParaRPr>
          </a:p>
          <a:p>
            <a:pPr marL="12700">
              <a:lnSpc>
                <a:spcPts val="3679"/>
              </a:lnSpc>
            </a:pPr>
            <a:r>
              <a:rPr dirty="0" sz="3200">
                <a:latin typeface="Calibri"/>
                <a:cs typeface="Calibri"/>
              </a:rPr>
              <a:t>och</a:t>
            </a:r>
            <a:r>
              <a:rPr dirty="0" sz="3200" spc="-65">
                <a:latin typeface="Calibri"/>
                <a:cs typeface="Calibri"/>
              </a:rPr>
              <a:t> </a:t>
            </a:r>
            <a:r>
              <a:rPr dirty="0" sz="3200">
                <a:latin typeface="Calibri"/>
                <a:cs typeface="Calibri"/>
              </a:rPr>
              <a:t>har</a:t>
            </a:r>
            <a:r>
              <a:rPr dirty="0" sz="3200" spc="-75">
                <a:latin typeface="Calibri"/>
                <a:cs typeface="Calibri"/>
              </a:rPr>
              <a:t> </a:t>
            </a:r>
            <a:r>
              <a:rPr dirty="0" sz="3200" b="1">
                <a:latin typeface="Calibri"/>
                <a:cs typeface="Calibri"/>
              </a:rPr>
              <a:t>begränsad</a:t>
            </a:r>
            <a:r>
              <a:rPr dirty="0" sz="3200" spc="-65" b="1">
                <a:latin typeface="Calibri"/>
                <a:cs typeface="Calibri"/>
              </a:rPr>
              <a:t> </a:t>
            </a:r>
            <a:r>
              <a:rPr dirty="0" sz="3200" b="1">
                <a:latin typeface="Calibri"/>
                <a:cs typeface="Calibri"/>
              </a:rPr>
              <a:t>tid</a:t>
            </a:r>
            <a:r>
              <a:rPr dirty="0" sz="3200" spc="-60" b="1">
                <a:latin typeface="Calibri"/>
                <a:cs typeface="Calibri"/>
              </a:rPr>
              <a:t> </a:t>
            </a:r>
            <a:r>
              <a:rPr dirty="0" sz="3200">
                <a:latin typeface="Calibri"/>
                <a:cs typeface="Calibri"/>
              </a:rPr>
              <a:t>till</a:t>
            </a:r>
            <a:r>
              <a:rPr dirty="0" sz="3200" spc="-75">
                <a:latin typeface="Calibri"/>
                <a:cs typeface="Calibri"/>
              </a:rPr>
              <a:t> </a:t>
            </a:r>
            <a:r>
              <a:rPr dirty="0" sz="3200">
                <a:latin typeface="Calibri"/>
                <a:cs typeface="Calibri"/>
              </a:rPr>
              <a:t>sitt</a:t>
            </a:r>
            <a:r>
              <a:rPr dirty="0" sz="3200" spc="-70">
                <a:latin typeface="Calibri"/>
                <a:cs typeface="Calibri"/>
              </a:rPr>
              <a:t> </a:t>
            </a:r>
            <a:r>
              <a:rPr dirty="0" sz="3200" spc="-10">
                <a:latin typeface="Calibri"/>
                <a:cs typeface="Calibri"/>
              </a:rPr>
              <a:t>förfogande.</a:t>
            </a:r>
            <a:endParaRPr sz="32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880"/>
              </a:spcBef>
            </a:pPr>
            <a:r>
              <a:rPr dirty="0" sz="3200" b="1">
                <a:latin typeface="Calibri"/>
                <a:cs typeface="Calibri"/>
              </a:rPr>
              <a:t>Styrelsen</a:t>
            </a:r>
            <a:r>
              <a:rPr dirty="0" sz="3200" spc="-100" b="1">
                <a:latin typeface="Calibri"/>
                <a:cs typeface="Calibri"/>
              </a:rPr>
              <a:t> </a:t>
            </a:r>
            <a:r>
              <a:rPr dirty="0" sz="3200">
                <a:latin typeface="Calibri"/>
                <a:cs typeface="Calibri"/>
              </a:rPr>
              <a:t>och</a:t>
            </a:r>
            <a:r>
              <a:rPr dirty="0" sz="3200" spc="-85">
                <a:latin typeface="Calibri"/>
                <a:cs typeface="Calibri"/>
              </a:rPr>
              <a:t> </a:t>
            </a:r>
            <a:r>
              <a:rPr dirty="0" sz="3200" spc="-10">
                <a:latin typeface="Calibri"/>
                <a:cs typeface="Calibri"/>
              </a:rPr>
              <a:t>förvaltningen</a:t>
            </a:r>
            <a:r>
              <a:rPr dirty="0" sz="3200" spc="-80">
                <a:latin typeface="Calibri"/>
                <a:cs typeface="Calibri"/>
              </a:rPr>
              <a:t> </a:t>
            </a:r>
            <a:r>
              <a:rPr dirty="0" sz="3200">
                <a:latin typeface="Calibri"/>
                <a:cs typeface="Calibri"/>
              </a:rPr>
              <a:t>har</a:t>
            </a:r>
            <a:r>
              <a:rPr dirty="0" sz="3200" spc="-75">
                <a:latin typeface="Calibri"/>
                <a:cs typeface="Calibri"/>
              </a:rPr>
              <a:t> </a:t>
            </a:r>
            <a:r>
              <a:rPr dirty="0" sz="3200">
                <a:latin typeface="Calibri"/>
                <a:cs typeface="Calibri"/>
              </a:rPr>
              <a:t>däremot</a:t>
            </a:r>
            <a:r>
              <a:rPr dirty="0" sz="3200" spc="-90">
                <a:latin typeface="Calibri"/>
                <a:cs typeface="Calibri"/>
              </a:rPr>
              <a:t> </a:t>
            </a:r>
            <a:r>
              <a:rPr dirty="0" sz="3200" spc="-10" b="1">
                <a:latin typeface="Calibri"/>
                <a:cs typeface="Calibri"/>
              </a:rPr>
              <a:t>resurser</a:t>
            </a:r>
            <a:r>
              <a:rPr dirty="0" sz="3200" spc="-10">
                <a:latin typeface="Calibri"/>
                <a:cs typeface="Calibri"/>
              </a:rPr>
              <a:t>.</a:t>
            </a:r>
            <a:endParaRPr sz="3200">
              <a:latin typeface="Calibri"/>
              <a:cs typeface="Calibri"/>
            </a:endParaRPr>
          </a:p>
          <a:p>
            <a:pPr marL="12700">
              <a:lnSpc>
                <a:spcPts val="3679"/>
              </a:lnSpc>
              <a:spcBef>
                <a:spcPts val="2065"/>
              </a:spcBef>
            </a:pPr>
            <a:r>
              <a:rPr dirty="0" sz="3200" b="1">
                <a:latin typeface="Calibri"/>
                <a:cs typeface="Calibri"/>
              </a:rPr>
              <a:t>Viktigt</a:t>
            </a:r>
            <a:r>
              <a:rPr dirty="0" sz="3200" spc="-40" b="1">
                <a:latin typeface="Calibri"/>
                <a:cs typeface="Calibri"/>
              </a:rPr>
              <a:t> </a:t>
            </a:r>
            <a:r>
              <a:rPr dirty="0" sz="3200">
                <a:latin typeface="Calibri"/>
                <a:cs typeface="Calibri"/>
              </a:rPr>
              <a:t>för</a:t>
            </a:r>
            <a:r>
              <a:rPr dirty="0" sz="3200" spc="-55">
                <a:latin typeface="Calibri"/>
                <a:cs typeface="Calibri"/>
              </a:rPr>
              <a:t> </a:t>
            </a:r>
            <a:r>
              <a:rPr dirty="0" sz="3200" spc="-20">
                <a:latin typeface="Calibri"/>
                <a:cs typeface="Calibri"/>
              </a:rPr>
              <a:t>medlemsengagemanget:</a:t>
            </a:r>
            <a:r>
              <a:rPr dirty="0" sz="3200" spc="-60">
                <a:latin typeface="Calibri"/>
                <a:cs typeface="Calibri"/>
              </a:rPr>
              <a:t> </a:t>
            </a:r>
            <a:r>
              <a:rPr dirty="0" sz="3200">
                <a:latin typeface="Calibri"/>
                <a:cs typeface="Calibri"/>
              </a:rPr>
              <a:t>Behåll</a:t>
            </a:r>
            <a:r>
              <a:rPr dirty="0" sz="3200" spc="-60">
                <a:latin typeface="Calibri"/>
                <a:cs typeface="Calibri"/>
              </a:rPr>
              <a:t> </a:t>
            </a:r>
            <a:r>
              <a:rPr dirty="0" sz="3200" b="1">
                <a:solidFill>
                  <a:srgbClr val="FF0000"/>
                </a:solidFill>
                <a:latin typeface="Calibri"/>
                <a:cs typeface="Calibri"/>
              </a:rPr>
              <a:t>31</a:t>
            </a:r>
            <a:r>
              <a:rPr dirty="0" sz="3200" spc="-45" b="1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dirty="0" sz="3200" spc="-10" b="1">
                <a:solidFill>
                  <a:srgbClr val="FF0000"/>
                </a:solidFill>
                <a:latin typeface="Calibri"/>
                <a:cs typeface="Calibri"/>
              </a:rPr>
              <a:t>januari!</a:t>
            </a:r>
            <a:endParaRPr sz="3200">
              <a:latin typeface="Calibri"/>
              <a:cs typeface="Calibri"/>
            </a:endParaRPr>
          </a:p>
          <a:p>
            <a:pPr marL="12700">
              <a:lnSpc>
                <a:spcPts val="3679"/>
              </a:lnSpc>
            </a:pPr>
            <a:r>
              <a:rPr dirty="0" sz="3200">
                <a:latin typeface="Calibri"/>
                <a:cs typeface="Calibri"/>
              </a:rPr>
              <a:t>Det</a:t>
            </a:r>
            <a:r>
              <a:rPr dirty="0" sz="3200" spc="-80">
                <a:latin typeface="Calibri"/>
                <a:cs typeface="Calibri"/>
              </a:rPr>
              <a:t> </a:t>
            </a:r>
            <a:r>
              <a:rPr dirty="0" sz="3200">
                <a:latin typeface="Calibri"/>
                <a:cs typeface="Calibri"/>
              </a:rPr>
              <a:t>föreslås</a:t>
            </a:r>
            <a:r>
              <a:rPr dirty="0" sz="3200" spc="-85">
                <a:latin typeface="Calibri"/>
                <a:cs typeface="Calibri"/>
              </a:rPr>
              <a:t> </a:t>
            </a:r>
            <a:r>
              <a:rPr dirty="0" sz="3200">
                <a:latin typeface="Calibri"/>
                <a:cs typeface="Calibri"/>
              </a:rPr>
              <a:t>även</a:t>
            </a:r>
            <a:r>
              <a:rPr dirty="0" sz="3200" spc="-70">
                <a:latin typeface="Calibri"/>
                <a:cs typeface="Calibri"/>
              </a:rPr>
              <a:t> </a:t>
            </a:r>
            <a:r>
              <a:rPr dirty="0" sz="3200">
                <a:latin typeface="Calibri"/>
                <a:cs typeface="Calibri"/>
              </a:rPr>
              <a:t>i</a:t>
            </a:r>
            <a:r>
              <a:rPr dirty="0" sz="3200" spc="-65">
                <a:latin typeface="Calibri"/>
                <a:cs typeface="Calibri"/>
              </a:rPr>
              <a:t> </a:t>
            </a:r>
            <a:r>
              <a:rPr dirty="0" sz="3200">
                <a:latin typeface="Calibri"/>
                <a:cs typeface="Calibri"/>
              </a:rPr>
              <a:t>motionerna</a:t>
            </a:r>
            <a:r>
              <a:rPr dirty="0" sz="3200" spc="-80">
                <a:latin typeface="Calibri"/>
                <a:cs typeface="Calibri"/>
              </a:rPr>
              <a:t> </a:t>
            </a:r>
            <a:r>
              <a:rPr dirty="0" sz="3200" b="1">
                <a:solidFill>
                  <a:srgbClr val="0000FF"/>
                </a:solidFill>
                <a:latin typeface="Calibri"/>
                <a:cs typeface="Calibri"/>
              </a:rPr>
              <a:t>77</a:t>
            </a:r>
            <a:r>
              <a:rPr dirty="0" sz="3200">
                <a:latin typeface="Calibri"/>
                <a:cs typeface="Calibri"/>
              </a:rPr>
              <a:t>,</a:t>
            </a:r>
            <a:r>
              <a:rPr dirty="0" sz="3200" spc="-70">
                <a:latin typeface="Calibri"/>
                <a:cs typeface="Calibri"/>
              </a:rPr>
              <a:t> </a:t>
            </a:r>
            <a:r>
              <a:rPr dirty="0" sz="3200" b="1">
                <a:solidFill>
                  <a:srgbClr val="0000FF"/>
                </a:solidFill>
                <a:latin typeface="Calibri"/>
                <a:cs typeface="Calibri"/>
              </a:rPr>
              <a:t>78</a:t>
            </a:r>
            <a:r>
              <a:rPr dirty="0" sz="3200">
                <a:latin typeface="Calibri"/>
                <a:cs typeface="Calibri"/>
              </a:rPr>
              <a:t>,</a:t>
            </a:r>
            <a:r>
              <a:rPr dirty="0" sz="3200" spc="-65">
                <a:latin typeface="Calibri"/>
                <a:cs typeface="Calibri"/>
              </a:rPr>
              <a:t> </a:t>
            </a:r>
            <a:r>
              <a:rPr dirty="0" sz="3200" b="1">
                <a:solidFill>
                  <a:srgbClr val="0000FF"/>
                </a:solidFill>
                <a:latin typeface="Calibri"/>
                <a:cs typeface="Calibri"/>
              </a:rPr>
              <a:t>79</a:t>
            </a:r>
            <a:r>
              <a:rPr dirty="0" sz="3200" spc="-70" b="1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sz="3200">
                <a:latin typeface="Calibri"/>
                <a:cs typeface="Calibri"/>
              </a:rPr>
              <a:t>och</a:t>
            </a:r>
            <a:r>
              <a:rPr dirty="0" sz="3200" spc="-75">
                <a:latin typeface="Calibri"/>
                <a:cs typeface="Calibri"/>
              </a:rPr>
              <a:t> </a:t>
            </a:r>
            <a:r>
              <a:rPr dirty="0" sz="3200" spc="-25" b="1">
                <a:solidFill>
                  <a:srgbClr val="0000FF"/>
                </a:solidFill>
                <a:latin typeface="Calibri"/>
                <a:cs typeface="Calibri"/>
              </a:rPr>
              <a:t>80</a:t>
            </a:r>
            <a:r>
              <a:rPr dirty="0" sz="3200" spc="-25">
                <a:latin typeface="Calibri"/>
                <a:cs typeface="Calibri"/>
              </a:rPr>
              <a:t>.</a:t>
            </a:r>
            <a:endParaRPr sz="3200">
              <a:latin typeface="Calibri"/>
              <a:cs typeface="Calibri"/>
            </a:endParaRPr>
          </a:p>
          <a:p>
            <a:pPr marL="12700">
              <a:lnSpc>
                <a:spcPts val="3679"/>
              </a:lnSpc>
              <a:spcBef>
                <a:spcPts val="2075"/>
              </a:spcBef>
            </a:pPr>
            <a:r>
              <a:rPr dirty="0" sz="3200" b="1">
                <a:solidFill>
                  <a:srgbClr val="FF0000"/>
                </a:solidFill>
                <a:latin typeface="Calibri"/>
                <a:cs typeface="Calibri"/>
              </a:rPr>
              <a:t>Men</a:t>
            </a:r>
            <a:r>
              <a:rPr dirty="0" sz="3200" spc="-95" b="1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dirty="0" sz="3200">
                <a:latin typeface="Calibri"/>
                <a:cs typeface="Calibri"/>
              </a:rPr>
              <a:t>egentligen</a:t>
            </a:r>
            <a:r>
              <a:rPr dirty="0" sz="3200" spc="-80">
                <a:latin typeface="Calibri"/>
                <a:cs typeface="Calibri"/>
              </a:rPr>
              <a:t> </a:t>
            </a:r>
            <a:r>
              <a:rPr dirty="0" sz="3200">
                <a:latin typeface="Calibri"/>
                <a:cs typeface="Calibri"/>
              </a:rPr>
              <a:t>borde</a:t>
            </a:r>
            <a:r>
              <a:rPr dirty="0" sz="3200" spc="-90">
                <a:latin typeface="Calibri"/>
                <a:cs typeface="Calibri"/>
              </a:rPr>
              <a:t> </a:t>
            </a:r>
            <a:r>
              <a:rPr dirty="0" sz="3200" spc="-20">
                <a:latin typeface="Calibri"/>
                <a:cs typeface="Calibri"/>
              </a:rPr>
              <a:t>motionsstoppet</a:t>
            </a:r>
            <a:r>
              <a:rPr dirty="0" sz="3200" spc="-95">
                <a:latin typeface="Calibri"/>
                <a:cs typeface="Calibri"/>
              </a:rPr>
              <a:t> </a:t>
            </a:r>
            <a:r>
              <a:rPr dirty="0" sz="3200" spc="-10" b="1">
                <a:latin typeface="Calibri"/>
                <a:cs typeface="Calibri"/>
              </a:rPr>
              <a:t>flyttas</a:t>
            </a:r>
            <a:r>
              <a:rPr dirty="0" sz="3200" spc="-85" b="1">
                <a:latin typeface="Calibri"/>
                <a:cs typeface="Calibri"/>
              </a:rPr>
              <a:t> </a:t>
            </a:r>
            <a:r>
              <a:rPr dirty="0" sz="3200" spc="-20" b="1">
                <a:latin typeface="Calibri"/>
                <a:cs typeface="Calibri"/>
              </a:rPr>
              <a:t>fram</a:t>
            </a:r>
            <a:endParaRPr sz="3200">
              <a:latin typeface="Calibri"/>
              <a:cs typeface="Calibri"/>
            </a:endParaRPr>
          </a:p>
          <a:p>
            <a:pPr marL="12700">
              <a:lnSpc>
                <a:spcPts val="3679"/>
              </a:lnSpc>
            </a:pPr>
            <a:r>
              <a:rPr dirty="0" sz="3200">
                <a:latin typeface="Calibri"/>
                <a:cs typeface="Calibri"/>
              </a:rPr>
              <a:t>två</a:t>
            </a:r>
            <a:r>
              <a:rPr dirty="0" sz="3200" spc="-110">
                <a:latin typeface="Calibri"/>
                <a:cs typeface="Calibri"/>
              </a:rPr>
              <a:t> </a:t>
            </a:r>
            <a:r>
              <a:rPr dirty="0" sz="3200" spc="-10">
                <a:latin typeface="Calibri"/>
                <a:cs typeface="Calibri"/>
              </a:rPr>
              <a:t>veckor</a:t>
            </a:r>
            <a:r>
              <a:rPr dirty="0" sz="3200" spc="-120">
                <a:latin typeface="Calibri"/>
                <a:cs typeface="Calibri"/>
              </a:rPr>
              <a:t> </a:t>
            </a:r>
            <a:r>
              <a:rPr dirty="0" sz="3200">
                <a:latin typeface="Calibri"/>
                <a:cs typeface="Calibri"/>
              </a:rPr>
              <a:t>–</a:t>
            </a:r>
            <a:r>
              <a:rPr dirty="0" sz="3200" spc="-110">
                <a:latin typeface="Calibri"/>
                <a:cs typeface="Calibri"/>
              </a:rPr>
              <a:t> </a:t>
            </a:r>
            <a:r>
              <a:rPr dirty="0" sz="3200">
                <a:latin typeface="Calibri"/>
                <a:cs typeface="Calibri"/>
              </a:rPr>
              <a:t>för</a:t>
            </a:r>
            <a:r>
              <a:rPr dirty="0" sz="3200" spc="-105">
                <a:latin typeface="Calibri"/>
                <a:cs typeface="Calibri"/>
              </a:rPr>
              <a:t> </a:t>
            </a:r>
            <a:r>
              <a:rPr dirty="0" sz="3200" spc="-20">
                <a:latin typeface="Calibri"/>
                <a:cs typeface="Calibri"/>
              </a:rPr>
              <a:t>bättre</a:t>
            </a:r>
            <a:r>
              <a:rPr dirty="0" sz="3200" spc="-105">
                <a:latin typeface="Calibri"/>
                <a:cs typeface="Calibri"/>
              </a:rPr>
              <a:t> </a:t>
            </a:r>
            <a:r>
              <a:rPr dirty="0" sz="3200">
                <a:latin typeface="Calibri"/>
                <a:cs typeface="Calibri"/>
              </a:rPr>
              <a:t>möjlighet</a:t>
            </a:r>
            <a:r>
              <a:rPr dirty="0" sz="3200" spc="-105">
                <a:latin typeface="Calibri"/>
                <a:cs typeface="Calibri"/>
              </a:rPr>
              <a:t> </a:t>
            </a:r>
            <a:r>
              <a:rPr dirty="0" sz="3200" spc="-10">
                <a:latin typeface="Calibri"/>
                <a:cs typeface="Calibri"/>
              </a:rPr>
              <a:t>att</a:t>
            </a:r>
            <a:r>
              <a:rPr dirty="0" sz="3200" spc="-105">
                <a:latin typeface="Calibri"/>
                <a:cs typeface="Calibri"/>
              </a:rPr>
              <a:t> </a:t>
            </a:r>
            <a:r>
              <a:rPr dirty="0" sz="3200">
                <a:latin typeface="Calibri"/>
                <a:cs typeface="Calibri"/>
              </a:rPr>
              <a:t>skriva</a:t>
            </a:r>
            <a:r>
              <a:rPr dirty="0" sz="3200" spc="-120">
                <a:latin typeface="Calibri"/>
                <a:cs typeface="Calibri"/>
              </a:rPr>
              <a:t> </a:t>
            </a:r>
            <a:r>
              <a:rPr dirty="0" sz="3200" spc="-10">
                <a:latin typeface="Calibri"/>
                <a:cs typeface="Calibri"/>
              </a:rPr>
              <a:t>motioner.</a:t>
            </a:r>
            <a:endParaRPr sz="32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880"/>
              </a:spcBef>
            </a:pPr>
            <a:r>
              <a:rPr dirty="0" sz="3200" spc="-20" b="1">
                <a:latin typeface="Calibri"/>
                <a:cs typeface="Calibri"/>
              </a:rPr>
              <a:t>Bättre</a:t>
            </a:r>
            <a:r>
              <a:rPr dirty="0" sz="3200" spc="-20">
                <a:latin typeface="Calibri"/>
                <a:cs typeface="Calibri"/>
              </a:rPr>
              <a:t>:</a:t>
            </a:r>
            <a:r>
              <a:rPr dirty="0" sz="3200" spc="-75">
                <a:latin typeface="Calibri"/>
                <a:cs typeface="Calibri"/>
              </a:rPr>
              <a:t> </a:t>
            </a:r>
            <a:r>
              <a:rPr dirty="0" sz="3200">
                <a:latin typeface="Calibri"/>
                <a:cs typeface="Calibri"/>
              </a:rPr>
              <a:t>Ändra</a:t>
            </a:r>
            <a:r>
              <a:rPr dirty="0" sz="3200" spc="-65">
                <a:latin typeface="Calibri"/>
                <a:cs typeface="Calibri"/>
              </a:rPr>
              <a:t> </a:t>
            </a:r>
            <a:r>
              <a:rPr dirty="0" sz="3200">
                <a:latin typeface="Calibri"/>
                <a:cs typeface="Calibri"/>
              </a:rPr>
              <a:t>till</a:t>
            </a:r>
            <a:r>
              <a:rPr dirty="0" sz="3200" spc="-80">
                <a:latin typeface="Calibri"/>
                <a:cs typeface="Calibri"/>
              </a:rPr>
              <a:t> </a:t>
            </a:r>
            <a:r>
              <a:rPr dirty="0" sz="3200" b="1">
                <a:solidFill>
                  <a:srgbClr val="FF0000"/>
                </a:solidFill>
                <a:latin typeface="Calibri"/>
                <a:cs typeface="Calibri"/>
              </a:rPr>
              <a:t>15</a:t>
            </a:r>
            <a:r>
              <a:rPr dirty="0" sz="3200" spc="-80" b="1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dirty="0" sz="3200" spc="-10" b="1">
                <a:solidFill>
                  <a:srgbClr val="FF0000"/>
                </a:solidFill>
                <a:latin typeface="Calibri"/>
                <a:cs typeface="Calibri"/>
              </a:rPr>
              <a:t>februari</a:t>
            </a:r>
            <a:r>
              <a:rPr dirty="0" sz="3200" spc="-10">
                <a:latin typeface="Calibri"/>
                <a:cs typeface="Calibri"/>
              </a:rPr>
              <a:t>.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3" name="object 3" descr=""/>
          <p:cNvSpPr txBox="1"/>
          <p:nvPr/>
        </p:nvSpPr>
        <p:spPr>
          <a:xfrm>
            <a:off x="560069" y="5512435"/>
            <a:ext cx="8964295" cy="1180465"/>
          </a:xfrm>
          <a:prstGeom prst="rect">
            <a:avLst/>
          </a:prstGeom>
          <a:ln w="56388">
            <a:solidFill>
              <a:srgbClr val="0000FF"/>
            </a:solidFill>
          </a:ln>
        </p:spPr>
        <p:txBody>
          <a:bodyPr wrap="square" lIns="0" tIns="132715" rIns="0" bIns="0" rtlCol="0" vert="horz">
            <a:spAutoFit/>
          </a:bodyPr>
          <a:lstStyle/>
          <a:p>
            <a:pPr marL="160655" marR="213360">
              <a:lnSpc>
                <a:spcPts val="3529"/>
              </a:lnSpc>
              <a:spcBef>
                <a:spcPts val="1045"/>
              </a:spcBef>
            </a:pPr>
            <a:r>
              <a:rPr dirty="0" sz="3200" spc="-35" b="1">
                <a:solidFill>
                  <a:srgbClr val="FF0000"/>
                </a:solidFill>
                <a:latin typeface="Calibri"/>
                <a:cs typeface="Calibri"/>
              </a:rPr>
              <a:t>Bifall</a:t>
            </a:r>
            <a:r>
              <a:rPr dirty="0" sz="3200" spc="-125" b="1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dirty="0" sz="3200" spc="-10">
                <a:latin typeface="Calibri"/>
                <a:cs typeface="Calibri"/>
              </a:rPr>
              <a:t>till</a:t>
            </a:r>
            <a:r>
              <a:rPr dirty="0" sz="3200" spc="-120">
                <a:latin typeface="Calibri"/>
                <a:cs typeface="Calibri"/>
              </a:rPr>
              <a:t> </a:t>
            </a:r>
            <a:r>
              <a:rPr dirty="0" sz="3200" spc="-35">
                <a:latin typeface="Calibri"/>
                <a:cs typeface="Calibri"/>
              </a:rPr>
              <a:t>motionerna</a:t>
            </a:r>
            <a:r>
              <a:rPr dirty="0" sz="3200" spc="-130">
                <a:latin typeface="Calibri"/>
                <a:cs typeface="Calibri"/>
              </a:rPr>
              <a:t> </a:t>
            </a:r>
            <a:r>
              <a:rPr dirty="0" sz="3200" spc="-25" b="1">
                <a:solidFill>
                  <a:srgbClr val="0000FF"/>
                </a:solidFill>
                <a:latin typeface="Calibri"/>
                <a:cs typeface="Calibri"/>
              </a:rPr>
              <a:t>77–80</a:t>
            </a:r>
            <a:r>
              <a:rPr dirty="0" sz="3200" spc="-130" b="1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sz="3200">
                <a:latin typeface="Calibri"/>
                <a:cs typeface="Calibri"/>
              </a:rPr>
              <a:t>och</a:t>
            </a:r>
            <a:r>
              <a:rPr dirty="0" sz="3200" spc="-130">
                <a:latin typeface="Calibri"/>
                <a:cs typeface="Calibri"/>
              </a:rPr>
              <a:t> </a:t>
            </a:r>
            <a:r>
              <a:rPr dirty="0" sz="3200" spc="-45" b="1">
                <a:latin typeface="Calibri"/>
                <a:cs typeface="Calibri"/>
              </a:rPr>
              <a:t>första</a:t>
            </a:r>
            <a:r>
              <a:rPr dirty="0" sz="3200" spc="-125" b="1">
                <a:latin typeface="Calibri"/>
                <a:cs typeface="Calibri"/>
              </a:rPr>
              <a:t> </a:t>
            </a:r>
            <a:r>
              <a:rPr dirty="0" sz="3200" spc="-95">
                <a:latin typeface="Calibri"/>
                <a:cs typeface="Calibri"/>
              </a:rPr>
              <a:t>att-</a:t>
            </a:r>
            <a:r>
              <a:rPr dirty="0" sz="3200" spc="-25">
                <a:latin typeface="Calibri"/>
                <a:cs typeface="Calibri"/>
              </a:rPr>
              <a:t>satsen</a:t>
            </a:r>
            <a:r>
              <a:rPr dirty="0" sz="3200" spc="-130">
                <a:latin typeface="Calibri"/>
                <a:cs typeface="Calibri"/>
              </a:rPr>
              <a:t> </a:t>
            </a:r>
            <a:r>
              <a:rPr dirty="0" sz="3200">
                <a:latin typeface="Calibri"/>
                <a:cs typeface="Calibri"/>
              </a:rPr>
              <a:t>i</a:t>
            </a:r>
            <a:r>
              <a:rPr dirty="0" sz="3200" spc="-125">
                <a:latin typeface="Calibri"/>
                <a:cs typeface="Calibri"/>
              </a:rPr>
              <a:t> </a:t>
            </a:r>
            <a:r>
              <a:rPr dirty="0" sz="3200" spc="-25" b="1">
                <a:solidFill>
                  <a:srgbClr val="0000FF"/>
                </a:solidFill>
                <a:latin typeface="Calibri"/>
                <a:cs typeface="Calibri"/>
              </a:rPr>
              <a:t>81</a:t>
            </a:r>
            <a:r>
              <a:rPr dirty="0" sz="3200" spc="-25">
                <a:latin typeface="Calibri"/>
                <a:cs typeface="Calibri"/>
              </a:rPr>
              <a:t>. </a:t>
            </a:r>
            <a:r>
              <a:rPr dirty="0" sz="3200">
                <a:latin typeface="Calibri"/>
                <a:cs typeface="Calibri"/>
              </a:rPr>
              <a:t>Ännu</a:t>
            </a:r>
            <a:r>
              <a:rPr dirty="0" sz="3200" spc="-90">
                <a:latin typeface="Calibri"/>
                <a:cs typeface="Calibri"/>
              </a:rPr>
              <a:t> </a:t>
            </a:r>
            <a:r>
              <a:rPr dirty="0" sz="3200" spc="-20">
                <a:latin typeface="Calibri"/>
                <a:cs typeface="Calibri"/>
              </a:rPr>
              <a:t>bättre:</a:t>
            </a:r>
            <a:r>
              <a:rPr dirty="0" sz="3200" spc="-85">
                <a:latin typeface="Calibri"/>
                <a:cs typeface="Calibri"/>
              </a:rPr>
              <a:t> </a:t>
            </a:r>
            <a:r>
              <a:rPr dirty="0" sz="3200" b="1">
                <a:solidFill>
                  <a:srgbClr val="FF0000"/>
                </a:solidFill>
                <a:latin typeface="Calibri"/>
                <a:cs typeface="Calibri"/>
              </a:rPr>
              <a:t>Bifall</a:t>
            </a:r>
            <a:r>
              <a:rPr dirty="0" sz="3200" spc="-85" b="1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dirty="0" sz="3200">
                <a:latin typeface="Calibri"/>
                <a:cs typeface="Calibri"/>
              </a:rPr>
              <a:t>till</a:t>
            </a:r>
            <a:r>
              <a:rPr dirty="0" sz="3200" spc="-95">
                <a:latin typeface="Calibri"/>
                <a:cs typeface="Calibri"/>
              </a:rPr>
              <a:t> </a:t>
            </a:r>
            <a:r>
              <a:rPr dirty="0" sz="3200" b="1">
                <a:latin typeface="Calibri"/>
                <a:cs typeface="Calibri"/>
              </a:rPr>
              <a:t>andra</a:t>
            </a:r>
            <a:r>
              <a:rPr dirty="0" sz="3200" spc="-80" b="1">
                <a:latin typeface="Calibri"/>
                <a:cs typeface="Calibri"/>
              </a:rPr>
              <a:t> </a:t>
            </a:r>
            <a:r>
              <a:rPr dirty="0" sz="3200" spc="-80">
                <a:latin typeface="Calibri"/>
                <a:cs typeface="Calibri"/>
              </a:rPr>
              <a:t>att-</a:t>
            </a:r>
            <a:r>
              <a:rPr dirty="0" sz="3200">
                <a:latin typeface="Calibri"/>
                <a:cs typeface="Calibri"/>
              </a:rPr>
              <a:t>satsen</a:t>
            </a:r>
            <a:r>
              <a:rPr dirty="0" sz="3200" spc="-85">
                <a:latin typeface="Calibri"/>
                <a:cs typeface="Calibri"/>
              </a:rPr>
              <a:t> </a:t>
            </a:r>
            <a:r>
              <a:rPr dirty="0" sz="3200">
                <a:latin typeface="Calibri"/>
                <a:cs typeface="Calibri"/>
              </a:rPr>
              <a:t>i</a:t>
            </a:r>
            <a:r>
              <a:rPr dirty="0" sz="3200" spc="-85">
                <a:latin typeface="Calibri"/>
                <a:cs typeface="Calibri"/>
              </a:rPr>
              <a:t> </a:t>
            </a:r>
            <a:r>
              <a:rPr dirty="0" sz="3200">
                <a:latin typeface="Calibri"/>
                <a:cs typeface="Calibri"/>
              </a:rPr>
              <a:t>motion</a:t>
            </a:r>
            <a:r>
              <a:rPr dirty="0" sz="3200" spc="-80">
                <a:latin typeface="Calibri"/>
                <a:cs typeface="Calibri"/>
              </a:rPr>
              <a:t> </a:t>
            </a:r>
            <a:r>
              <a:rPr dirty="0" sz="3200" spc="-25" b="1">
                <a:solidFill>
                  <a:srgbClr val="0000FF"/>
                </a:solidFill>
                <a:latin typeface="Calibri"/>
                <a:cs typeface="Calibri"/>
              </a:rPr>
              <a:t>81</a:t>
            </a:r>
            <a:r>
              <a:rPr dirty="0" sz="3200" spc="-25">
                <a:latin typeface="Calibri"/>
                <a:cs typeface="Calibri"/>
              </a:rPr>
              <a:t>.</a:t>
            </a:r>
            <a:endParaRPr sz="3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12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"/>
              </a:spcBef>
            </a:pPr>
            <a:r>
              <a:rPr dirty="0" spc="-25"/>
              <a:t>3</a:t>
            </a:r>
            <a:r>
              <a:rPr dirty="0" spc="-25"/>
              <a:t>5</a:t>
            </a:r>
          </a:p>
        </p:txBody>
      </p:sp>
      <p:graphicFrame>
        <p:nvGraphicFramePr>
          <p:cNvPr id="2" name="object 2" descr=""/>
          <p:cNvGraphicFramePr>
            <a:graphicFrameLocks noGrp="1"/>
          </p:cNvGraphicFramePr>
          <p:nvPr/>
        </p:nvGraphicFramePr>
        <p:xfrm>
          <a:off x="541019" y="541020"/>
          <a:ext cx="9733915" cy="652335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826000"/>
                <a:gridCol w="4826000"/>
              </a:tblGrid>
              <a:tr h="591185">
                <a:tc>
                  <a:txBody>
                    <a:bodyPr/>
                    <a:lstStyle/>
                    <a:p>
                      <a:pPr marL="67945">
                        <a:lnSpc>
                          <a:spcPct val="100000"/>
                        </a:lnSpc>
                        <a:spcBef>
                          <a:spcPts val="715"/>
                        </a:spcBef>
                      </a:pPr>
                      <a:r>
                        <a:rPr dirty="0" sz="2800" b="1" i="1">
                          <a:solidFill>
                            <a:srgbClr val="528135"/>
                          </a:solidFill>
                          <a:latin typeface="Calibri"/>
                          <a:cs typeface="Calibri"/>
                        </a:rPr>
                        <a:t>Styrelsens</a:t>
                      </a:r>
                      <a:r>
                        <a:rPr dirty="0" sz="2800" spc="-150" b="1" i="1">
                          <a:solidFill>
                            <a:srgbClr val="528135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800" spc="-10" b="1" i="1">
                          <a:solidFill>
                            <a:srgbClr val="528135"/>
                          </a:solidFill>
                          <a:latin typeface="Calibri"/>
                          <a:cs typeface="Calibri"/>
                        </a:rPr>
                        <a:t>förslag</a:t>
                      </a:r>
                      <a:endParaRPr sz="2800">
                        <a:latin typeface="Calibri"/>
                        <a:cs typeface="Calibri"/>
                      </a:endParaRPr>
                    </a:p>
                  </a:txBody>
                  <a:tcPr marL="0" marR="0" marB="0" marT="908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675">
                        <a:lnSpc>
                          <a:spcPct val="100000"/>
                        </a:lnSpc>
                        <a:spcBef>
                          <a:spcPts val="715"/>
                        </a:spcBef>
                      </a:pPr>
                      <a:r>
                        <a:rPr dirty="0" sz="2800" spc="-10" b="1" i="1">
                          <a:solidFill>
                            <a:srgbClr val="528135"/>
                          </a:solidFill>
                          <a:latin typeface="Calibri"/>
                          <a:cs typeface="Calibri"/>
                        </a:rPr>
                        <a:t>Mitt</a:t>
                      </a:r>
                      <a:r>
                        <a:rPr dirty="0" sz="2800" spc="-135" b="1" i="1">
                          <a:solidFill>
                            <a:srgbClr val="528135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800" spc="-10" b="1" i="1">
                          <a:solidFill>
                            <a:srgbClr val="528135"/>
                          </a:solidFill>
                          <a:latin typeface="Calibri"/>
                          <a:cs typeface="Calibri"/>
                        </a:rPr>
                        <a:t>förslag</a:t>
                      </a:r>
                      <a:endParaRPr sz="2800">
                        <a:latin typeface="Calibri"/>
                        <a:cs typeface="Calibri"/>
                      </a:endParaRPr>
                    </a:p>
                  </a:txBody>
                  <a:tcPr marL="0" marR="0" marB="0" marT="908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5932170">
                <a:tc>
                  <a:txBody>
                    <a:bodyPr/>
                    <a:lstStyle/>
                    <a:p>
                      <a:pPr marL="67945">
                        <a:lnSpc>
                          <a:spcPts val="3050"/>
                        </a:lnSpc>
                      </a:pPr>
                      <a:r>
                        <a:rPr dirty="0" sz="2800" b="1" i="1">
                          <a:latin typeface="Calibri"/>
                          <a:cs typeface="Calibri"/>
                        </a:rPr>
                        <a:t>§</a:t>
                      </a:r>
                      <a:r>
                        <a:rPr dirty="0" sz="2800" spc="-60" b="1" i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800" b="1" i="1">
                          <a:latin typeface="Calibri"/>
                          <a:cs typeface="Calibri"/>
                        </a:rPr>
                        <a:t>10.5</a:t>
                      </a:r>
                      <a:r>
                        <a:rPr dirty="0" sz="2800" spc="-55" b="1" i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800" b="1" i="1">
                          <a:latin typeface="Calibri"/>
                          <a:cs typeface="Calibri"/>
                        </a:rPr>
                        <a:t>Samråd</a:t>
                      </a:r>
                      <a:r>
                        <a:rPr dirty="0" sz="2800" spc="-45" b="1" i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800" b="1" i="1">
                          <a:latin typeface="Calibri"/>
                          <a:cs typeface="Calibri"/>
                        </a:rPr>
                        <a:t>inför</a:t>
                      </a:r>
                      <a:r>
                        <a:rPr dirty="0" sz="2800" spc="-55" b="1" i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800" spc="-10" b="1" i="1">
                          <a:latin typeface="Calibri"/>
                          <a:cs typeface="Calibri"/>
                        </a:rPr>
                        <a:t>hyres-</a:t>
                      </a:r>
                      <a:endParaRPr sz="2800">
                        <a:latin typeface="Calibri"/>
                        <a:cs typeface="Calibri"/>
                      </a:endParaRPr>
                    </a:p>
                    <a:p>
                      <a:pPr marL="67945">
                        <a:lnSpc>
                          <a:spcPts val="3250"/>
                        </a:lnSpc>
                      </a:pPr>
                      <a:r>
                        <a:rPr dirty="0" sz="2800" spc="-10" b="1" i="1">
                          <a:latin typeface="Calibri"/>
                          <a:cs typeface="Calibri"/>
                        </a:rPr>
                        <a:t>ändring</a:t>
                      </a:r>
                      <a:endParaRPr sz="2800">
                        <a:latin typeface="Calibri"/>
                        <a:cs typeface="Calibri"/>
                      </a:endParaRPr>
                    </a:p>
                    <a:p>
                      <a:pPr marL="67945" marR="495934">
                        <a:lnSpc>
                          <a:spcPts val="3240"/>
                        </a:lnSpc>
                        <a:spcBef>
                          <a:spcPts val="150"/>
                        </a:spcBef>
                      </a:pPr>
                      <a:r>
                        <a:rPr dirty="0" sz="2800">
                          <a:latin typeface="Calibri"/>
                          <a:cs typeface="Calibri"/>
                        </a:rPr>
                        <a:t>Innan</a:t>
                      </a:r>
                      <a:r>
                        <a:rPr dirty="0" sz="2800" spc="-1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800">
                          <a:latin typeface="Calibri"/>
                          <a:cs typeface="Calibri"/>
                        </a:rPr>
                        <a:t>styrelsen</a:t>
                      </a:r>
                      <a:r>
                        <a:rPr dirty="0" sz="2800" spc="-10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800" spc="-10">
                          <a:latin typeface="Calibri"/>
                          <a:cs typeface="Calibri"/>
                        </a:rPr>
                        <a:t>bestämmer</a:t>
                      </a:r>
                      <a:r>
                        <a:rPr dirty="0" sz="2800" spc="-1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800" spc="-50">
                          <a:latin typeface="Calibri"/>
                          <a:cs typeface="Calibri"/>
                        </a:rPr>
                        <a:t>… </a:t>
                      </a:r>
                      <a:r>
                        <a:rPr dirty="0" sz="2800">
                          <a:latin typeface="Calibri"/>
                          <a:cs typeface="Calibri"/>
                        </a:rPr>
                        <a:t>finns</a:t>
                      </a:r>
                      <a:r>
                        <a:rPr dirty="0" sz="2800" spc="-1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800">
                          <a:latin typeface="Calibri"/>
                          <a:cs typeface="Calibri"/>
                        </a:rPr>
                        <a:t>tillgängligt</a:t>
                      </a:r>
                      <a:r>
                        <a:rPr dirty="0" sz="2800" spc="-10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800">
                          <a:latin typeface="Calibri"/>
                          <a:cs typeface="Calibri"/>
                        </a:rPr>
                        <a:t>för</a:t>
                      </a:r>
                      <a:r>
                        <a:rPr dirty="0" sz="2800" spc="-10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800" spc="-10">
                          <a:latin typeface="Calibri"/>
                          <a:cs typeface="Calibri"/>
                        </a:rPr>
                        <a:t>styrelsen.</a:t>
                      </a:r>
                      <a:endParaRPr sz="2800">
                        <a:latin typeface="Calibri"/>
                        <a:cs typeface="Calibri"/>
                      </a:endParaRPr>
                    </a:p>
                    <a:p>
                      <a:pPr marL="67945" marR="380365" indent="241935">
                        <a:lnSpc>
                          <a:spcPts val="3240"/>
                        </a:lnSpc>
                        <a:spcBef>
                          <a:spcPts val="20"/>
                        </a:spcBef>
                      </a:pPr>
                      <a:r>
                        <a:rPr dirty="0" sz="2800">
                          <a:latin typeface="Calibri"/>
                          <a:cs typeface="Calibri"/>
                        </a:rPr>
                        <a:t>Om</a:t>
                      </a:r>
                      <a:r>
                        <a:rPr dirty="0" sz="280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,</a:t>
                      </a:r>
                      <a:r>
                        <a:rPr dirty="0" sz="2800" spc="-9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80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innan</a:t>
                      </a:r>
                      <a:r>
                        <a:rPr dirty="0" sz="2800" spc="-9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80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styrelsen</a:t>
                      </a:r>
                      <a:r>
                        <a:rPr dirty="0" sz="2800" spc="-9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800" spc="-1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beslutat </a:t>
                      </a:r>
                      <a:r>
                        <a:rPr dirty="0" sz="280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om</a:t>
                      </a:r>
                      <a:r>
                        <a:rPr dirty="0" sz="2800" spc="-75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80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sådan</a:t>
                      </a:r>
                      <a:r>
                        <a:rPr dirty="0" sz="2800" spc="-6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800" spc="-1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hyresändring</a:t>
                      </a:r>
                      <a:r>
                        <a:rPr dirty="0" sz="2800" spc="-7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800" spc="-25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som</a:t>
                      </a:r>
                      <a:endParaRPr sz="2800">
                        <a:latin typeface="Calibri"/>
                        <a:cs typeface="Calibri"/>
                      </a:endParaRPr>
                    </a:p>
                    <a:p>
                      <a:pPr marL="67945" marR="711200">
                        <a:lnSpc>
                          <a:spcPts val="3250"/>
                        </a:lnSpc>
                      </a:pPr>
                      <a:r>
                        <a:rPr dirty="0" sz="2800" spc="-10">
                          <a:latin typeface="Calibri"/>
                          <a:cs typeface="Calibri"/>
                        </a:rPr>
                        <a:t>avstyrk</a:t>
                      </a:r>
                      <a:r>
                        <a:rPr dirty="0" sz="2800" spc="-1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t</a:t>
                      </a:r>
                      <a:r>
                        <a:rPr dirty="0" sz="2800" spc="-10">
                          <a:latin typeface="Calibri"/>
                          <a:cs typeface="Calibri"/>
                        </a:rPr>
                        <a:t>s</a:t>
                      </a:r>
                      <a:r>
                        <a:rPr dirty="0" sz="2800" spc="-6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800">
                          <a:latin typeface="Calibri"/>
                          <a:cs typeface="Calibri"/>
                        </a:rPr>
                        <a:t>av</a:t>
                      </a:r>
                      <a:r>
                        <a:rPr dirty="0" sz="2800" spc="-6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800" spc="-10">
                          <a:latin typeface="Calibri"/>
                          <a:cs typeface="Calibri"/>
                        </a:rPr>
                        <a:t>hyresutskottet</a:t>
                      </a:r>
                      <a:r>
                        <a:rPr dirty="0" sz="2800" spc="-1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, </a:t>
                      </a:r>
                      <a:r>
                        <a:rPr dirty="0" sz="280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minst</a:t>
                      </a:r>
                      <a:r>
                        <a:rPr dirty="0" sz="2800" spc="-75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80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en</a:t>
                      </a:r>
                      <a:r>
                        <a:rPr dirty="0" sz="2800" spc="-7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80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tiondel</a:t>
                      </a:r>
                      <a:r>
                        <a:rPr dirty="0" sz="2800" spc="-7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80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av</a:t>
                      </a:r>
                      <a:r>
                        <a:rPr dirty="0" sz="2800" spc="-7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800" spc="-1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samtliga</a:t>
                      </a:r>
                      <a:endParaRPr sz="2800">
                        <a:latin typeface="Calibri"/>
                        <a:cs typeface="Calibri"/>
                      </a:endParaRPr>
                    </a:p>
                    <a:p>
                      <a:pPr marL="67945">
                        <a:lnSpc>
                          <a:spcPts val="3100"/>
                        </a:lnSpc>
                      </a:pPr>
                      <a:r>
                        <a:rPr dirty="0" sz="280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fullmäktige</a:t>
                      </a:r>
                      <a:r>
                        <a:rPr dirty="0" sz="2800" spc="-85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80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skriftligen</a:t>
                      </a:r>
                      <a:r>
                        <a:rPr dirty="0" sz="2800" spc="-9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80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begärt</a:t>
                      </a:r>
                      <a:r>
                        <a:rPr dirty="0" sz="2800" spc="-85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800" spc="-25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att</a:t>
                      </a:r>
                      <a:endParaRPr sz="2800">
                        <a:latin typeface="Calibri"/>
                        <a:cs typeface="Calibri"/>
                      </a:endParaRPr>
                    </a:p>
                    <a:p>
                      <a:pPr marL="67945">
                        <a:lnSpc>
                          <a:spcPts val="3245"/>
                        </a:lnSpc>
                      </a:pPr>
                      <a:r>
                        <a:rPr dirty="0" sz="2800">
                          <a:latin typeface="Calibri"/>
                          <a:cs typeface="Calibri"/>
                        </a:rPr>
                        <a:t>extra</a:t>
                      </a:r>
                      <a:r>
                        <a:rPr dirty="0" sz="2800" spc="-9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800" spc="-20">
                          <a:latin typeface="Calibri"/>
                          <a:cs typeface="Calibri"/>
                        </a:rPr>
                        <a:t>föreningsstämma</a:t>
                      </a:r>
                      <a:r>
                        <a:rPr dirty="0" sz="2800" spc="-8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800" spc="-25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ska</a:t>
                      </a:r>
                      <a:endParaRPr sz="2800">
                        <a:latin typeface="Calibri"/>
                        <a:cs typeface="Calibri"/>
                      </a:endParaRPr>
                    </a:p>
                    <a:p>
                      <a:pPr marL="67945" marR="323850">
                        <a:lnSpc>
                          <a:spcPct val="96600"/>
                        </a:lnSpc>
                        <a:spcBef>
                          <a:spcPts val="55"/>
                        </a:spcBef>
                      </a:pPr>
                      <a:r>
                        <a:rPr dirty="0" sz="2800" spc="-1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sammankallas</a:t>
                      </a:r>
                      <a:r>
                        <a:rPr dirty="0" sz="2800" spc="-105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800">
                          <a:latin typeface="Calibri"/>
                          <a:cs typeface="Calibri"/>
                        </a:rPr>
                        <a:t>för</a:t>
                      </a:r>
                      <a:r>
                        <a:rPr dirty="0" sz="2800" spc="-8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800">
                          <a:latin typeface="Calibri"/>
                          <a:cs typeface="Calibri"/>
                        </a:rPr>
                        <a:t>att</a:t>
                      </a:r>
                      <a:r>
                        <a:rPr dirty="0" sz="2800" spc="-10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800" spc="-10">
                          <a:latin typeface="Calibri"/>
                          <a:cs typeface="Calibri"/>
                        </a:rPr>
                        <a:t>behandla </a:t>
                      </a:r>
                      <a:r>
                        <a:rPr dirty="0" sz="2800">
                          <a:latin typeface="Calibri"/>
                          <a:cs typeface="Calibri"/>
                        </a:rPr>
                        <a:t>frågan,</a:t>
                      </a:r>
                      <a:r>
                        <a:rPr dirty="0" sz="2800" spc="-114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800">
                          <a:latin typeface="Calibri"/>
                          <a:cs typeface="Calibri"/>
                        </a:rPr>
                        <a:t>får</a:t>
                      </a:r>
                      <a:r>
                        <a:rPr dirty="0" sz="2800" spc="-114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800">
                          <a:latin typeface="Calibri"/>
                          <a:cs typeface="Calibri"/>
                        </a:rPr>
                        <a:t>styrelsen</a:t>
                      </a:r>
                      <a:r>
                        <a:rPr dirty="0" sz="2800" spc="-9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80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inte</a:t>
                      </a:r>
                      <a:r>
                        <a:rPr dirty="0" sz="2800" spc="-11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800" spc="-10">
                          <a:latin typeface="Calibri"/>
                          <a:cs typeface="Calibri"/>
                        </a:rPr>
                        <a:t>fatta </a:t>
                      </a:r>
                      <a:r>
                        <a:rPr dirty="0" sz="2800">
                          <a:latin typeface="Calibri"/>
                          <a:cs typeface="Calibri"/>
                        </a:rPr>
                        <a:t>slutligt</a:t>
                      </a:r>
                      <a:r>
                        <a:rPr dirty="0" sz="2800" spc="-7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800">
                          <a:latin typeface="Calibri"/>
                          <a:cs typeface="Calibri"/>
                        </a:rPr>
                        <a:t>beslut</a:t>
                      </a:r>
                      <a:r>
                        <a:rPr dirty="0" sz="2800" spc="-8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800" spc="-1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förrän</a:t>
                      </a:r>
                      <a:r>
                        <a:rPr dirty="0" sz="2800" spc="-8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800" spc="-1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sådan</a:t>
                      </a:r>
                      <a:endParaRPr sz="2800">
                        <a:latin typeface="Calibri"/>
                        <a:cs typeface="Calibri"/>
                      </a:endParaRPr>
                    </a:p>
                    <a:p>
                      <a:pPr marL="67945">
                        <a:lnSpc>
                          <a:spcPts val="3250"/>
                        </a:lnSpc>
                      </a:pPr>
                      <a:r>
                        <a:rPr dirty="0" sz="2800" spc="-2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föreningsstämma</a:t>
                      </a:r>
                      <a:r>
                        <a:rPr dirty="0" sz="2800" spc="-35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80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har</a:t>
                      </a:r>
                      <a:r>
                        <a:rPr dirty="0" sz="2800" spc="-35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800" spc="-1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hållits</a:t>
                      </a:r>
                      <a:r>
                        <a:rPr dirty="0" sz="2800" spc="-10">
                          <a:latin typeface="Calibri"/>
                          <a:cs typeface="Calibri"/>
                        </a:rPr>
                        <a:t>.</a:t>
                      </a:r>
                      <a:endParaRPr sz="28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675">
                        <a:lnSpc>
                          <a:spcPts val="3050"/>
                        </a:lnSpc>
                      </a:pPr>
                      <a:r>
                        <a:rPr dirty="0" sz="2800" b="1" i="1">
                          <a:latin typeface="Calibri"/>
                          <a:cs typeface="Calibri"/>
                        </a:rPr>
                        <a:t>§</a:t>
                      </a:r>
                      <a:r>
                        <a:rPr dirty="0" sz="2800" spc="-60" b="1" i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800" b="1" i="1">
                          <a:latin typeface="Calibri"/>
                          <a:cs typeface="Calibri"/>
                        </a:rPr>
                        <a:t>10.5</a:t>
                      </a:r>
                      <a:r>
                        <a:rPr dirty="0" sz="2800" spc="-55" b="1" i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800" b="1" i="1">
                          <a:latin typeface="Calibri"/>
                          <a:cs typeface="Calibri"/>
                        </a:rPr>
                        <a:t>Samråd</a:t>
                      </a:r>
                      <a:r>
                        <a:rPr dirty="0" sz="2800" spc="-55" b="1" i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800" b="1" i="1">
                          <a:latin typeface="Calibri"/>
                          <a:cs typeface="Calibri"/>
                        </a:rPr>
                        <a:t>inför</a:t>
                      </a:r>
                      <a:r>
                        <a:rPr dirty="0" sz="2800" spc="-55" b="1" i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800" spc="-10" b="1" i="1">
                          <a:latin typeface="Calibri"/>
                          <a:cs typeface="Calibri"/>
                        </a:rPr>
                        <a:t>hyres-</a:t>
                      </a:r>
                      <a:endParaRPr sz="2800">
                        <a:latin typeface="Calibri"/>
                        <a:cs typeface="Calibri"/>
                      </a:endParaRPr>
                    </a:p>
                    <a:p>
                      <a:pPr marL="66675">
                        <a:lnSpc>
                          <a:spcPts val="3250"/>
                        </a:lnSpc>
                      </a:pPr>
                      <a:r>
                        <a:rPr dirty="0" sz="2800" spc="-10" b="1" i="1">
                          <a:latin typeface="Calibri"/>
                          <a:cs typeface="Calibri"/>
                        </a:rPr>
                        <a:t>ändring</a:t>
                      </a:r>
                      <a:endParaRPr sz="2800">
                        <a:latin typeface="Calibri"/>
                        <a:cs typeface="Calibri"/>
                      </a:endParaRPr>
                    </a:p>
                    <a:p>
                      <a:pPr marL="66675" marR="497205">
                        <a:lnSpc>
                          <a:spcPts val="3240"/>
                        </a:lnSpc>
                        <a:spcBef>
                          <a:spcPts val="150"/>
                        </a:spcBef>
                      </a:pPr>
                      <a:r>
                        <a:rPr dirty="0" sz="2800">
                          <a:latin typeface="Calibri"/>
                          <a:cs typeface="Calibri"/>
                        </a:rPr>
                        <a:t>Innan</a:t>
                      </a:r>
                      <a:r>
                        <a:rPr dirty="0" sz="2800" spc="-1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800">
                          <a:latin typeface="Calibri"/>
                          <a:cs typeface="Calibri"/>
                        </a:rPr>
                        <a:t>styrelsen</a:t>
                      </a:r>
                      <a:r>
                        <a:rPr dirty="0" sz="2800" spc="-10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800" spc="-10">
                          <a:latin typeface="Calibri"/>
                          <a:cs typeface="Calibri"/>
                        </a:rPr>
                        <a:t>bestämmer</a:t>
                      </a:r>
                      <a:r>
                        <a:rPr dirty="0" sz="2800" spc="-1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800" spc="-50">
                          <a:latin typeface="Calibri"/>
                          <a:cs typeface="Calibri"/>
                        </a:rPr>
                        <a:t>… </a:t>
                      </a:r>
                      <a:r>
                        <a:rPr dirty="0" sz="2800">
                          <a:latin typeface="Calibri"/>
                          <a:cs typeface="Calibri"/>
                        </a:rPr>
                        <a:t>finns</a:t>
                      </a:r>
                      <a:r>
                        <a:rPr dirty="0" sz="2800" spc="-1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800">
                          <a:latin typeface="Calibri"/>
                          <a:cs typeface="Calibri"/>
                        </a:rPr>
                        <a:t>tillgängligt</a:t>
                      </a:r>
                      <a:r>
                        <a:rPr dirty="0" sz="2800" spc="-10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800">
                          <a:latin typeface="Calibri"/>
                          <a:cs typeface="Calibri"/>
                        </a:rPr>
                        <a:t>för</a:t>
                      </a:r>
                      <a:r>
                        <a:rPr dirty="0" sz="2800" spc="-10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800" spc="-10">
                          <a:latin typeface="Calibri"/>
                          <a:cs typeface="Calibri"/>
                        </a:rPr>
                        <a:t>styrelsen.</a:t>
                      </a:r>
                      <a:endParaRPr sz="2800">
                        <a:latin typeface="Calibri"/>
                        <a:cs typeface="Calibri"/>
                      </a:endParaRPr>
                    </a:p>
                    <a:p>
                      <a:pPr marL="309245">
                        <a:lnSpc>
                          <a:spcPts val="3105"/>
                        </a:lnSpc>
                      </a:pPr>
                      <a:r>
                        <a:rPr dirty="0" sz="2800">
                          <a:latin typeface="Calibri"/>
                          <a:cs typeface="Calibri"/>
                        </a:rPr>
                        <a:t>Om</a:t>
                      </a:r>
                      <a:r>
                        <a:rPr dirty="0" sz="2800" spc="-9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800" spc="-1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styrelsens</a:t>
                      </a:r>
                      <a:r>
                        <a:rPr dirty="0" sz="2800" spc="-9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80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förslag</a:t>
                      </a:r>
                      <a:r>
                        <a:rPr dirty="0" sz="2800" spc="-9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800" spc="-2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till</a:t>
                      </a:r>
                      <a:endParaRPr sz="2800">
                        <a:latin typeface="Calibri"/>
                        <a:cs typeface="Calibri"/>
                      </a:endParaRPr>
                    </a:p>
                    <a:p>
                      <a:pPr marL="66675" marR="203835">
                        <a:lnSpc>
                          <a:spcPct val="96700"/>
                        </a:lnSpc>
                        <a:spcBef>
                          <a:spcPts val="55"/>
                        </a:spcBef>
                      </a:pPr>
                      <a:r>
                        <a:rPr dirty="0" sz="2800" spc="-1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hyresändring</a:t>
                      </a:r>
                      <a:r>
                        <a:rPr dirty="0" sz="2800" spc="-65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800" spc="-10">
                          <a:latin typeface="Calibri"/>
                          <a:cs typeface="Calibri"/>
                        </a:rPr>
                        <a:t>avstyrks</a:t>
                      </a:r>
                      <a:r>
                        <a:rPr dirty="0" sz="2800" spc="-7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800">
                          <a:latin typeface="Calibri"/>
                          <a:cs typeface="Calibri"/>
                        </a:rPr>
                        <a:t>av</a:t>
                      </a:r>
                      <a:r>
                        <a:rPr dirty="0" sz="2800" spc="-7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800" spc="-10">
                          <a:latin typeface="Calibri"/>
                          <a:cs typeface="Calibri"/>
                        </a:rPr>
                        <a:t>hyres- </a:t>
                      </a:r>
                      <a:r>
                        <a:rPr dirty="0" sz="2800" spc="-25">
                          <a:latin typeface="Calibri"/>
                          <a:cs typeface="Calibri"/>
                        </a:rPr>
                        <a:t>utskottet</a:t>
                      </a:r>
                      <a:r>
                        <a:rPr dirty="0" sz="2800" spc="-9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80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ska</a:t>
                      </a:r>
                      <a:r>
                        <a:rPr dirty="0" sz="2800" spc="-9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80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styrelsen</a:t>
                      </a:r>
                      <a:r>
                        <a:rPr dirty="0" sz="2800" spc="-8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80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kalla</a:t>
                      </a:r>
                      <a:r>
                        <a:rPr dirty="0" sz="2800" spc="-9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800" spc="-2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till </a:t>
                      </a:r>
                      <a:r>
                        <a:rPr dirty="0" sz="2800">
                          <a:latin typeface="Calibri"/>
                          <a:cs typeface="Calibri"/>
                        </a:rPr>
                        <a:t>extra</a:t>
                      </a:r>
                      <a:r>
                        <a:rPr dirty="0" sz="2800" spc="-9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800" spc="-20">
                          <a:latin typeface="Calibri"/>
                          <a:cs typeface="Calibri"/>
                        </a:rPr>
                        <a:t>föreningsstämma</a:t>
                      </a:r>
                      <a:r>
                        <a:rPr dirty="0" sz="2800" spc="-9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800">
                          <a:latin typeface="Calibri"/>
                          <a:cs typeface="Calibri"/>
                        </a:rPr>
                        <a:t>för</a:t>
                      </a:r>
                      <a:r>
                        <a:rPr dirty="0" sz="2800" spc="-10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800" spc="-25">
                          <a:latin typeface="Calibri"/>
                          <a:cs typeface="Calibri"/>
                        </a:rPr>
                        <a:t>att </a:t>
                      </a:r>
                      <a:r>
                        <a:rPr dirty="0" sz="2800">
                          <a:latin typeface="Calibri"/>
                          <a:cs typeface="Calibri"/>
                        </a:rPr>
                        <a:t>behandla</a:t>
                      </a:r>
                      <a:r>
                        <a:rPr dirty="0" sz="2800" spc="-1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800">
                          <a:latin typeface="Calibri"/>
                          <a:cs typeface="Calibri"/>
                        </a:rPr>
                        <a:t>frågan,</a:t>
                      </a:r>
                      <a:r>
                        <a:rPr dirty="0" sz="2800" spc="-10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80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och</a:t>
                      </a:r>
                      <a:r>
                        <a:rPr dirty="0" sz="2800" spc="-95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800" spc="-1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först</a:t>
                      </a:r>
                      <a:r>
                        <a:rPr dirty="0" sz="2800" spc="-105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800" spc="-1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efter </a:t>
                      </a:r>
                      <a:r>
                        <a:rPr dirty="0" sz="280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denna</a:t>
                      </a:r>
                      <a:r>
                        <a:rPr dirty="0" sz="2800" spc="-95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80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stämma</a:t>
                      </a:r>
                      <a:r>
                        <a:rPr dirty="0" sz="2800" spc="-85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800">
                          <a:latin typeface="Calibri"/>
                          <a:cs typeface="Calibri"/>
                        </a:rPr>
                        <a:t>får</a:t>
                      </a:r>
                      <a:r>
                        <a:rPr dirty="0" sz="2800" spc="-10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800" spc="-10">
                          <a:latin typeface="Calibri"/>
                          <a:cs typeface="Calibri"/>
                        </a:rPr>
                        <a:t>styrelsen </a:t>
                      </a:r>
                      <a:r>
                        <a:rPr dirty="0" sz="2800" spc="-20">
                          <a:latin typeface="Calibri"/>
                          <a:cs typeface="Calibri"/>
                        </a:rPr>
                        <a:t>fatta</a:t>
                      </a:r>
                      <a:r>
                        <a:rPr dirty="0" sz="2800" spc="-1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800">
                          <a:latin typeface="Calibri"/>
                          <a:cs typeface="Calibri"/>
                        </a:rPr>
                        <a:t>slutligt</a:t>
                      </a:r>
                      <a:r>
                        <a:rPr dirty="0" sz="2800" spc="-1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800" spc="-10">
                          <a:latin typeface="Calibri"/>
                          <a:cs typeface="Calibri"/>
                        </a:rPr>
                        <a:t>beslut.</a:t>
                      </a:r>
                      <a:endParaRPr sz="2800">
                        <a:latin typeface="Calibri"/>
                        <a:cs typeface="Calibri"/>
                      </a:endParaRPr>
                    </a:p>
                    <a:p>
                      <a:pPr marL="470534">
                        <a:lnSpc>
                          <a:spcPts val="3300"/>
                        </a:lnSpc>
                        <a:spcBef>
                          <a:spcPts val="1095"/>
                        </a:spcBef>
                      </a:pPr>
                      <a:r>
                        <a:rPr dirty="0" sz="280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Jämför</a:t>
                      </a:r>
                      <a:r>
                        <a:rPr dirty="0" sz="2800" spc="-125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80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motion</a:t>
                      </a:r>
                      <a:r>
                        <a:rPr dirty="0" sz="2800" spc="-12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800" spc="-25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51,</a:t>
                      </a:r>
                      <a:endParaRPr sz="2800">
                        <a:latin typeface="Calibri"/>
                        <a:cs typeface="Calibri"/>
                      </a:endParaRPr>
                    </a:p>
                    <a:p>
                      <a:pPr marL="470534">
                        <a:lnSpc>
                          <a:spcPts val="3300"/>
                        </a:lnSpc>
                      </a:pPr>
                      <a:r>
                        <a:rPr dirty="0" sz="2800" spc="-1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förslaget</a:t>
                      </a:r>
                      <a:r>
                        <a:rPr dirty="0" sz="2800" spc="-9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80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under</a:t>
                      </a:r>
                      <a:r>
                        <a:rPr dirty="0" sz="2800" spc="-85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800" spc="-25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3.</a:t>
                      </a:r>
                      <a:endParaRPr sz="28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12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"/>
              </a:spcBef>
            </a:pPr>
            <a:r>
              <a:rPr dirty="0" spc="-25"/>
              <a:t>3</a:t>
            </a:r>
            <a:r>
              <a:rPr dirty="0" spc="-25"/>
              <a:t>6</a:t>
            </a:r>
          </a:p>
        </p:txBody>
      </p:sp>
      <p:graphicFrame>
        <p:nvGraphicFramePr>
          <p:cNvPr id="2" name="object 2" descr=""/>
          <p:cNvGraphicFramePr>
            <a:graphicFrameLocks noGrp="1"/>
          </p:cNvGraphicFramePr>
          <p:nvPr/>
        </p:nvGraphicFramePr>
        <p:xfrm>
          <a:off x="541019" y="940562"/>
          <a:ext cx="9733915" cy="565023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826000"/>
                <a:gridCol w="4826000"/>
              </a:tblGrid>
              <a:tr h="5650230">
                <a:tc>
                  <a:txBody>
                    <a:bodyPr/>
                    <a:lstStyle/>
                    <a:p>
                      <a:pPr marL="310515">
                        <a:lnSpc>
                          <a:spcPts val="3250"/>
                        </a:lnSpc>
                      </a:pPr>
                      <a:r>
                        <a:rPr dirty="0" sz="280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Av</a:t>
                      </a:r>
                      <a:r>
                        <a:rPr dirty="0" sz="2800" spc="-6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800" spc="-2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underrättelse</a:t>
                      </a:r>
                      <a:r>
                        <a:rPr dirty="0" sz="2800" spc="-45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800">
                          <a:latin typeface="Calibri"/>
                          <a:cs typeface="Calibri"/>
                        </a:rPr>
                        <a:t>till</a:t>
                      </a:r>
                      <a:r>
                        <a:rPr dirty="0" sz="2800" spc="-4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800" spc="-10">
                          <a:latin typeface="Calibri"/>
                          <a:cs typeface="Calibri"/>
                        </a:rPr>
                        <a:t>medlem-</a:t>
                      </a:r>
                      <a:endParaRPr sz="2800">
                        <a:latin typeface="Calibri"/>
                        <a:cs typeface="Calibri"/>
                      </a:endParaRPr>
                    </a:p>
                    <a:p>
                      <a:pPr marL="67945" marR="144145">
                        <a:lnSpc>
                          <a:spcPct val="101699"/>
                        </a:lnSpc>
                      </a:pPr>
                      <a:r>
                        <a:rPr dirty="0" sz="2800">
                          <a:latin typeface="Calibri"/>
                          <a:cs typeface="Calibri"/>
                        </a:rPr>
                        <a:t>marna</a:t>
                      </a:r>
                      <a:r>
                        <a:rPr dirty="0" sz="2800" spc="-8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800">
                          <a:latin typeface="Calibri"/>
                          <a:cs typeface="Calibri"/>
                        </a:rPr>
                        <a:t>om</a:t>
                      </a:r>
                      <a:r>
                        <a:rPr dirty="0" sz="2800" spc="-5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80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sådant</a:t>
                      </a:r>
                      <a:r>
                        <a:rPr dirty="0" sz="2800" spc="-8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80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beslut</a:t>
                      </a:r>
                      <a:r>
                        <a:rPr dirty="0" sz="2800" spc="-7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800" spc="-25">
                          <a:latin typeface="Calibri"/>
                          <a:cs typeface="Calibri"/>
                        </a:rPr>
                        <a:t>som </a:t>
                      </a:r>
                      <a:r>
                        <a:rPr dirty="0" sz="2800">
                          <a:latin typeface="Calibri"/>
                          <a:cs typeface="Calibri"/>
                        </a:rPr>
                        <a:t>avses</a:t>
                      </a:r>
                      <a:r>
                        <a:rPr dirty="0" sz="2800" spc="-7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800">
                          <a:latin typeface="Calibri"/>
                          <a:cs typeface="Calibri"/>
                        </a:rPr>
                        <a:t>i</a:t>
                      </a:r>
                      <a:r>
                        <a:rPr dirty="0" sz="2800" spc="-7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800" spc="-20">
                          <a:latin typeface="Calibri"/>
                          <a:cs typeface="Calibri"/>
                        </a:rPr>
                        <a:t>första</a:t>
                      </a:r>
                      <a:r>
                        <a:rPr dirty="0" sz="2800" spc="-6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800" spc="-20">
                          <a:latin typeface="Calibri"/>
                          <a:cs typeface="Calibri"/>
                        </a:rPr>
                        <a:t>stycket</a:t>
                      </a:r>
                      <a:r>
                        <a:rPr dirty="0" sz="2800" spc="-8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800">
                          <a:latin typeface="Calibri"/>
                          <a:cs typeface="Calibri"/>
                        </a:rPr>
                        <a:t>ska</a:t>
                      </a:r>
                      <a:r>
                        <a:rPr dirty="0" sz="2800" spc="-5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800" spc="-1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framgå </a:t>
                      </a:r>
                      <a:r>
                        <a:rPr dirty="0" sz="2800">
                          <a:latin typeface="Calibri"/>
                          <a:cs typeface="Calibri"/>
                        </a:rPr>
                        <a:t>om</a:t>
                      </a:r>
                      <a:r>
                        <a:rPr dirty="0" sz="2800" spc="-7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800" spc="-30">
                          <a:latin typeface="Calibri"/>
                          <a:cs typeface="Calibri"/>
                        </a:rPr>
                        <a:t>hyresutskottet</a:t>
                      </a:r>
                      <a:r>
                        <a:rPr dirty="0" sz="2800" spc="-7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800">
                          <a:latin typeface="Calibri"/>
                          <a:cs typeface="Calibri"/>
                        </a:rPr>
                        <a:t>tillstyrkt</a:t>
                      </a:r>
                      <a:r>
                        <a:rPr dirty="0" sz="2800" spc="-6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800" spc="-10">
                          <a:latin typeface="Calibri"/>
                          <a:cs typeface="Calibri"/>
                        </a:rPr>
                        <a:t>eller </a:t>
                      </a:r>
                      <a:r>
                        <a:rPr dirty="0" sz="2800">
                          <a:latin typeface="Calibri"/>
                          <a:cs typeface="Calibri"/>
                        </a:rPr>
                        <a:t>avstyrkt</a:t>
                      </a:r>
                      <a:r>
                        <a:rPr dirty="0" sz="2800" spc="-14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800" spc="-10">
                          <a:latin typeface="Calibri"/>
                          <a:cs typeface="Calibri"/>
                        </a:rPr>
                        <a:t>hyresändringen.</a:t>
                      </a:r>
                      <a:r>
                        <a:rPr dirty="0" sz="2800" spc="-14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800" spc="-25">
                          <a:latin typeface="Calibri"/>
                          <a:cs typeface="Calibri"/>
                        </a:rPr>
                        <a:t>Har</a:t>
                      </a:r>
                      <a:endParaRPr sz="2800">
                        <a:latin typeface="Calibri"/>
                        <a:cs typeface="Calibri"/>
                      </a:endParaRPr>
                    </a:p>
                    <a:p>
                      <a:pPr marL="67945" marR="86995">
                        <a:lnSpc>
                          <a:spcPct val="101800"/>
                        </a:lnSpc>
                      </a:pPr>
                      <a:r>
                        <a:rPr dirty="0" sz="2800" spc="-25">
                          <a:latin typeface="Calibri"/>
                          <a:cs typeface="Calibri"/>
                        </a:rPr>
                        <a:t>utskottet</a:t>
                      </a:r>
                      <a:r>
                        <a:rPr dirty="0" sz="2800" spc="-1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800">
                          <a:latin typeface="Calibri"/>
                          <a:cs typeface="Calibri"/>
                        </a:rPr>
                        <a:t>avstyrkt</a:t>
                      </a:r>
                      <a:r>
                        <a:rPr dirty="0" sz="2800" spc="-1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800" spc="-1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hyresändring </a:t>
                      </a:r>
                      <a:r>
                        <a:rPr dirty="0" sz="2800">
                          <a:latin typeface="Calibri"/>
                          <a:cs typeface="Calibri"/>
                        </a:rPr>
                        <a:t>ska</a:t>
                      </a:r>
                      <a:r>
                        <a:rPr dirty="0" sz="2800" spc="-9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800">
                          <a:latin typeface="Calibri"/>
                          <a:cs typeface="Calibri"/>
                        </a:rPr>
                        <a:t>skälen</a:t>
                      </a:r>
                      <a:r>
                        <a:rPr dirty="0" sz="2800" spc="-8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800">
                          <a:latin typeface="Calibri"/>
                          <a:cs typeface="Calibri"/>
                        </a:rPr>
                        <a:t>till</a:t>
                      </a:r>
                      <a:r>
                        <a:rPr dirty="0" sz="2800" spc="-9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800" spc="-10">
                          <a:latin typeface="Calibri"/>
                          <a:cs typeface="Calibri"/>
                        </a:rPr>
                        <a:t>detta</a:t>
                      </a:r>
                      <a:r>
                        <a:rPr dirty="0" sz="2800" spc="-8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800">
                          <a:latin typeface="Calibri"/>
                          <a:cs typeface="Calibri"/>
                        </a:rPr>
                        <a:t>anges.</a:t>
                      </a:r>
                      <a:r>
                        <a:rPr dirty="0" sz="2800" spc="-6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800" spc="-25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Om hyresutskottet</a:t>
                      </a:r>
                      <a:r>
                        <a:rPr dirty="0" sz="2800" spc="-9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800" spc="-1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avstyrkt</a:t>
                      </a:r>
                      <a:r>
                        <a:rPr dirty="0" sz="2800" spc="-9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800" spc="-1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hyres- </a:t>
                      </a:r>
                      <a:r>
                        <a:rPr dirty="0" sz="2800" spc="-2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ändring</a:t>
                      </a:r>
                      <a:r>
                        <a:rPr dirty="0" sz="2800" spc="-11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80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får</a:t>
                      </a:r>
                      <a:r>
                        <a:rPr dirty="0" sz="2800" spc="-11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800" spc="-1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beslut</a:t>
                      </a:r>
                      <a:r>
                        <a:rPr dirty="0" sz="2800" spc="-10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80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om</a:t>
                      </a:r>
                      <a:r>
                        <a:rPr dirty="0" sz="2800" spc="-105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800" spc="-25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verkställig- </a:t>
                      </a:r>
                      <a:r>
                        <a:rPr dirty="0" sz="280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het</a:t>
                      </a:r>
                      <a:r>
                        <a:rPr dirty="0" sz="2800" spc="-7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80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av</a:t>
                      </a:r>
                      <a:r>
                        <a:rPr dirty="0" sz="2800" spc="-7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80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sådan</a:t>
                      </a:r>
                      <a:r>
                        <a:rPr dirty="0" sz="2800" spc="-7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800" spc="-1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hyresändring</a:t>
                      </a:r>
                      <a:r>
                        <a:rPr dirty="0" sz="2800" spc="-7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800" spc="-1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fattas först</a:t>
                      </a:r>
                      <a:r>
                        <a:rPr dirty="0" sz="2800" spc="-8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80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när</a:t>
                      </a:r>
                      <a:r>
                        <a:rPr dirty="0" sz="2800" spc="-8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80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14</a:t>
                      </a:r>
                      <a:r>
                        <a:rPr dirty="0" sz="2800" spc="-8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80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dagar</a:t>
                      </a:r>
                      <a:r>
                        <a:rPr dirty="0" sz="2800" spc="-75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800" spc="-1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förflutit</a:t>
                      </a:r>
                      <a:r>
                        <a:rPr dirty="0" sz="2800" spc="-8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800" spc="-2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från </a:t>
                      </a:r>
                      <a:r>
                        <a:rPr dirty="0" sz="280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det</a:t>
                      </a:r>
                      <a:r>
                        <a:rPr dirty="0" sz="2800" spc="-11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80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att</a:t>
                      </a:r>
                      <a:r>
                        <a:rPr dirty="0" sz="2800" spc="-105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80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medlemmarna</a:t>
                      </a:r>
                      <a:r>
                        <a:rPr dirty="0" sz="2800" spc="-9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800" spc="-1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under- </a:t>
                      </a:r>
                      <a:r>
                        <a:rPr dirty="0" sz="2800" spc="-3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rättats</a:t>
                      </a:r>
                      <a:r>
                        <a:rPr dirty="0" sz="2800" spc="-95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800" spc="-1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därom.</a:t>
                      </a:r>
                      <a:endParaRPr sz="28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09245">
                        <a:lnSpc>
                          <a:spcPts val="3250"/>
                        </a:lnSpc>
                      </a:pPr>
                      <a:r>
                        <a:rPr dirty="0" sz="280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Meddelande</a:t>
                      </a:r>
                      <a:r>
                        <a:rPr dirty="0" sz="2800" spc="-75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800">
                          <a:latin typeface="Calibri"/>
                          <a:cs typeface="Calibri"/>
                        </a:rPr>
                        <a:t>till</a:t>
                      </a:r>
                      <a:r>
                        <a:rPr dirty="0" sz="2800" spc="-9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800" spc="-10">
                          <a:latin typeface="Calibri"/>
                          <a:cs typeface="Calibri"/>
                        </a:rPr>
                        <a:t>medlem-</a:t>
                      </a:r>
                      <a:endParaRPr sz="2800">
                        <a:latin typeface="Calibri"/>
                        <a:cs typeface="Calibri"/>
                      </a:endParaRPr>
                    </a:p>
                    <a:p>
                      <a:pPr marL="66675" marR="612140">
                        <a:lnSpc>
                          <a:spcPct val="101699"/>
                        </a:lnSpc>
                      </a:pPr>
                      <a:r>
                        <a:rPr dirty="0" sz="2800">
                          <a:latin typeface="Calibri"/>
                          <a:cs typeface="Calibri"/>
                        </a:rPr>
                        <a:t>marna</a:t>
                      </a:r>
                      <a:r>
                        <a:rPr dirty="0" sz="2800" spc="-7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800">
                          <a:latin typeface="Calibri"/>
                          <a:cs typeface="Calibri"/>
                        </a:rPr>
                        <a:t>om</a:t>
                      </a:r>
                      <a:r>
                        <a:rPr dirty="0" sz="2800" spc="-6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800" spc="-1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hyresändring</a:t>
                      </a:r>
                      <a:r>
                        <a:rPr dirty="0" sz="2800" spc="-55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800" spc="-25">
                          <a:latin typeface="Calibri"/>
                          <a:cs typeface="Calibri"/>
                        </a:rPr>
                        <a:t>som </a:t>
                      </a:r>
                      <a:r>
                        <a:rPr dirty="0" sz="2800">
                          <a:latin typeface="Calibri"/>
                          <a:cs typeface="Calibri"/>
                        </a:rPr>
                        <a:t>avses</a:t>
                      </a:r>
                      <a:r>
                        <a:rPr dirty="0" sz="2800" spc="-7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800">
                          <a:latin typeface="Calibri"/>
                          <a:cs typeface="Calibri"/>
                        </a:rPr>
                        <a:t>i</a:t>
                      </a:r>
                      <a:r>
                        <a:rPr dirty="0" sz="2800" spc="-7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800" spc="-20">
                          <a:latin typeface="Calibri"/>
                          <a:cs typeface="Calibri"/>
                        </a:rPr>
                        <a:t>första</a:t>
                      </a:r>
                      <a:r>
                        <a:rPr dirty="0" sz="2800" spc="-6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800" spc="-20">
                          <a:latin typeface="Calibri"/>
                          <a:cs typeface="Calibri"/>
                        </a:rPr>
                        <a:t>stycket</a:t>
                      </a:r>
                      <a:r>
                        <a:rPr dirty="0" sz="2800" spc="-8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800" spc="-25">
                          <a:latin typeface="Calibri"/>
                          <a:cs typeface="Calibri"/>
                        </a:rPr>
                        <a:t>ska </a:t>
                      </a:r>
                      <a:r>
                        <a:rPr dirty="0" sz="280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redovisa</a:t>
                      </a:r>
                      <a:r>
                        <a:rPr dirty="0" sz="2800" spc="-105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800">
                          <a:latin typeface="Calibri"/>
                          <a:cs typeface="Calibri"/>
                        </a:rPr>
                        <a:t>om</a:t>
                      </a:r>
                      <a:r>
                        <a:rPr dirty="0" sz="2800" spc="-9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800" spc="-10">
                          <a:latin typeface="Calibri"/>
                          <a:cs typeface="Calibri"/>
                        </a:rPr>
                        <a:t>hyresutskottet </a:t>
                      </a:r>
                      <a:r>
                        <a:rPr dirty="0" sz="280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har</a:t>
                      </a:r>
                      <a:r>
                        <a:rPr dirty="0" sz="2800" spc="-75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800">
                          <a:latin typeface="Calibri"/>
                          <a:cs typeface="Calibri"/>
                        </a:rPr>
                        <a:t>tillstyrkt</a:t>
                      </a:r>
                      <a:r>
                        <a:rPr dirty="0" sz="2800" spc="-7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800">
                          <a:latin typeface="Calibri"/>
                          <a:cs typeface="Calibri"/>
                        </a:rPr>
                        <a:t>eller</a:t>
                      </a:r>
                      <a:r>
                        <a:rPr dirty="0" sz="2800" spc="-7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800" spc="-10">
                          <a:latin typeface="Calibri"/>
                          <a:cs typeface="Calibri"/>
                        </a:rPr>
                        <a:t>avstyrkt</a:t>
                      </a:r>
                      <a:endParaRPr sz="2800">
                        <a:latin typeface="Calibri"/>
                        <a:cs typeface="Calibri"/>
                      </a:endParaRPr>
                    </a:p>
                    <a:p>
                      <a:pPr marL="66675" marR="447675">
                        <a:lnSpc>
                          <a:spcPct val="101800"/>
                        </a:lnSpc>
                      </a:pPr>
                      <a:r>
                        <a:rPr dirty="0" sz="2800" spc="-10">
                          <a:latin typeface="Calibri"/>
                          <a:cs typeface="Calibri"/>
                        </a:rPr>
                        <a:t>hyresändringen.</a:t>
                      </a:r>
                      <a:r>
                        <a:rPr dirty="0" sz="2800" spc="-10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800">
                          <a:latin typeface="Calibri"/>
                          <a:cs typeface="Calibri"/>
                        </a:rPr>
                        <a:t>Har</a:t>
                      </a:r>
                      <a:r>
                        <a:rPr dirty="0" sz="2800" spc="-7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800" spc="-10">
                          <a:latin typeface="Calibri"/>
                          <a:cs typeface="Calibri"/>
                        </a:rPr>
                        <a:t>utskottet </a:t>
                      </a:r>
                      <a:r>
                        <a:rPr dirty="0" sz="2800">
                          <a:latin typeface="Calibri"/>
                          <a:cs typeface="Calibri"/>
                        </a:rPr>
                        <a:t>avstyrkt</a:t>
                      </a:r>
                      <a:r>
                        <a:rPr dirty="0" sz="2800" spc="-9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800">
                          <a:latin typeface="Calibri"/>
                          <a:cs typeface="Calibri"/>
                        </a:rPr>
                        <a:t>ska</a:t>
                      </a:r>
                      <a:r>
                        <a:rPr dirty="0" sz="2800" spc="-8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800">
                          <a:latin typeface="Calibri"/>
                          <a:cs typeface="Calibri"/>
                        </a:rPr>
                        <a:t>skälen</a:t>
                      </a:r>
                      <a:r>
                        <a:rPr dirty="0" sz="2800" spc="-8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800">
                          <a:latin typeface="Calibri"/>
                          <a:cs typeface="Calibri"/>
                        </a:rPr>
                        <a:t>till</a:t>
                      </a:r>
                      <a:r>
                        <a:rPr dirty="0" sz="2800" spc="-8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800" spc="-10">
                          <a:latin typeface="Calibri"/>
                          <a:cs typeface="Calibri"/>
                        </a:rPr>
                        <a:t>detta</a:t>
                      </a:r>
                      <a:endParaRPr sz="2800">
                        <a:latin typeface="Calibri"/>
                        <a:cs typeface="Calibri"/>
                      </a:endParaRPr>
                    </a:p>
                    <a:p>
                      <a:pPr marL="66675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dirty="0" sz="2800" spc="-10">
                          <a:latin typeface="Calibri"/>
                          <a:cs typeface="Calibri"/>
                        </a:rPr>
                        <a:t>anges.</a:t>
                      </a:r>
                      <a:endParaRPr sz="2800">
                        <a:latin typeface="Calibri"/>
                        <a:cs typeface="Calibri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endParaRPr sz="2800">
                        <a:latin typeface="Times New Roman"/>
                        <a:cs typeface="Times New Roman"/>
                      </a:endParaRPr>
                    </a:p>
                    <a:p>
                      <a:pPr marL="66675" marR="884555">
                        <a:lnSpc>
                          <a:spcPct val="101899"/>
                        </a:lnSpc>
                      </a:pPr>
                      <a:r>
                        <a:rPr dirty="0" sz="280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Behövs</a:t>
                      </a:r>
                      <a:r>
                        <a:rPr dirty="0" sz="2800" spc="-114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80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inte</a:t>
                      </a:r>
                      <a:r>
                        <a:rPr dirty="0" sz="2800" spc="-114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800" spc="-1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eftersom</a:t>
                      </a:r>
                      <a:r>
                        <a:rPr dirty="0" sz="2800" spc="-95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800" spc="-1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extra </a:t>
                      </a:r>
                      <a:r>
                        <a:rPr dirty="0" sz="280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stämma</a:t>
                      </a:r>
                      <a:r>
                        <a:rPr dirty="0" sz="2800" spc="-114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80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ska</a:t>
                      </a:r>
                      <a:r>
                        <a:rPr dirty="0" sz="2800" spc="-12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800" spc="-1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hållas.</a:t>
                      </a:r>
                      <a:endParaRPr sz="28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>
                <a:solidFill>
                  <a:srgbClr val="0000FF"/>
                </a:solidFill>
              </a:rPr>
              <a:t>Motion</a:t>
            </a:r>
            <a:r>
              <a:rPr dirty="0" spc="-125">
                <a:solidFill>
                  <a:srgbClr val="0000FF"/>
                </a:solidFill>
              </a:rPr>
              <a:t> </a:t>
            </a:r>
            <a:r>
              <a:rPr dirty="0">
                <a:solidFill>
                  <a:srgbClr val="0000FF"/>
                </a:solidFill>
              </a:rPr>
              <a:t>88.</a:t>
            </a:r>
            <a:r>
              <a:rPr dirty="0" spc="-125">
                <a:solidFill>
                  <a:srgbClr val="0000FF"/>
                </a:solidFill>
              </a:rPr>
              <a:t> </a:t>
            </a:r>
            <a:r>
              <a:rPr dirty="0" spc="-10"/>
              <a:t>Avsluta</a:t>
            </a:r>
            <a:r>
              <a:rPr dirty="0" spc="-125"/>
              <a:t> </a:t>
            </a:r>
            <a:r>
              <a:rPr dirty="0" spc="-10"/>
              <a:t>hyrestillägg</a:t>
            </a:r>
            <a:r>
              <a:rPr dirty="0" spc="-125"/>
              <a:t> </a:t>
            </a:r>
            <a:r>
              <a:rPr dirty="0"/>
              <a:t>för</a:t>
            </a:r>
            <a:r>
              <a:rPr dirty="0" spc="-125"/>
              <a:t> </a:t>
            </a:r>
            <a:r>
              <a:rPr dirty="0" spc="-10"/>
              <a:t>bredband</a:t>
            </a:r>
          </a:p>
        </p:txBody>
      </p:sp>
      <p:sp>
        <p:nvSpPr>
          <p:cNvPr id="3" name="object 3" descr=""/>
          <p:cNvSpPr/>
          <p:nvPr/>
        </p:nvSpPr>
        <p:spPr>
          <a:xfrm>
            <a:off x="522731" y="2278634"/>
            <a:ext cx="9829800" cy="27940"/>
          </a:xfrm>
          <a:custGeom>
            <a:avLst/>
            <a:gdLst/>
            <a:ahLst/>
            <a:cxnLst/>
            <a:rect l="l" t="t" r="r" b="b"/>
            <a:pathLst>
              <a:path w="9829800" h="27939">
                <a:moveTo>
                  <a:pt x="9829800" y="0"/>
                </a:moveTo>
                <a:lnTo>
                  <a:pt x="0" y="0"/>
                </a:lnTo>
                <a:lnTo>
                  <a:pt x="0" y="27432"/>
                </a:lnTo>
                <a:lnTo>
                  <a:pt x="9829800" y="27432"/>
                </a:lnTo>
                <a:lnTo>
                  <a:pt x="9829800" y="0"/>
                </a:lnTo>
                <a:close/>
              </a:path>
            </a:pathLst>
          </a:custGeom>
          <a:solidFill>
            <a:srgbClr val="0000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 descr=""/>
          <p:cNvSpPr txBox="1"/>
          <p:nvPr/>
        </p:nvSpPr>
        <p:spPr>
          <a:xfrm>
            <a:off x="528319" y="1252474"/>
            <a:ext cx="9646920" cy="5443855"/>
          </a:xfrm>
          <a:prstGeom prst="rect">
            <a:avLst/>
          </a:prstGeom>
        </p:spPr>
        <p:txBody>
          <a:bodyPr wrap="square" lIns="0" tIns="4445" rIns="0" bIns="0" rtlCol="0" vert="horz">
            <a:spAutoFit/>
          </a:bodyPr>
          <a:lstStyle/>
          <a:p>
            <a:pPr marL="12700" marR="74295">
              <a:lnSpc>
                <a:spcPct val="101800"/>
              </a:lnSpc>
              <a:spcBef>
                <a:spcPts val="35"/>
              </a:spcBef>
            </a:pPr>
            <a:r>
              <a:rPr dirty="0" sz="2800" spc="-10" i="1">
                <a:latin typeface="Calibri"/>
                <a:cs typeface="Calibri"/>
              </a:rPr>
              <a:t>Christer</a:t>
            </a:r>
            <a:r>
              <a:rPr dirty="0" sz="2800" spc="-65" i="1">
                <a:latin typeface="Calibri"/>
                <a:cs typeface="Calibri"/>
              </a:rPr>
              <a:t> </a:t>
            </a:r>
            <a:r>
              <a:rPr dirty="0" sz="2800" i="1">
                <a:latin typeface="Calibri"/>
                <a:cs typeface="Calibri"/>
              </a:rPr>
              <a:t>Eklund,</a:t>
            </a:r>
            <a:r>
              <a:rPr dirty="0" sz="2800" spc="-55" i="1">
                <a:latin typeface="Calibri"/>
                <a:cs typeface="Calibri"/>
              </a:rPr>
              <a:t> </a:t>
            </a:r>
            <a:r>
              <a:rPr dirty="0" sz="2800" i="1">
                <a:latin typeface="Calibri"/>
                <a:cs typeface="Calibri"/>
              </a:rPr>
              <a:t>Tisaren,</a:t>
            </a:r>
            <a:r>
              <a:rPr dirty="0" sz="2800" spc="-55" i="1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yrkar</a:t>
            </a:r>
            <a:r>
              <a:rPr dirty="0" sz="2800" spc="-60">
                <a:latin typeface="Calibri"/>
                <a:cs typeface="Calibri"/>
              </a:rPr>
              <a:t> </a:t>
            </a:r>
            <a:r>
              <a:rPr dirty="0" sz="2800" spc="-70">
                <a:latin typeface="Calibri"/>
                <a:cs typeface="Calibri"/>
              </a:rPr>
              <a:t>”att</a:t>
            </a:r>
            <a:r>
              <a:rPr dirty="0" sz="2800" spc="-60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de</a:t>
            </a:r>
            <a:r>
              <a:rPr dirty="0" sz="2800" spc="-55">
                <a:latin typeface="Calibri"/>
                <a:cs typeface="Calibri"/>
              </a:rPr>
              <a:t> </a:t>
            </a:r>
            <a:r>
              <a:rPr dirty="0" sz="2800" spc="-10" b="1">
                <a:latin typeface="Calibri"/>
                <a:cs typeface="Calibri"/>
              </a:rPr>
              <a:t>månatliga</a:t>
            </a:r>
            <a:r>
              <a:rPr dirty="0" sz="2800" spc="-60" b="1">
                <a:latin typeface="Calibri"/>
                <a:cs typeface="Calibri"/>
              </a:rPr>
              <a:t> </a:t>
            </a:r>
            <a:r>
              <a:rPr dirty="0" sz="2800" spc="-20" b="1">
                <a:latin typeface="Calibri"/>
                <a:cs typeface="Calibri"/>
              </a:rPr>
              <a:t>hyrespåslagen</a:t>
            </a:r>
            <a:r>
              <a:rPr dirty="0" sz="2800" spc="-55" b="1">
                <a:latin typeface="Calibri"/>
                <a:cs typeface="Calibri"/>
              </a:rPr>
              <a:t> </a:t>
            </a:r>
            <a:r>
              <a:rPr dirty="0" sz="2800" spc="-25" b="1">
                <a:latin typeface="Calibri"/>
                <a:cs typeface="Calibri"/>
              </a:rPr>
              <a:t>för </a:t>
            </a:r>
            <a:r>
              <a:rPr dirty="0" sz="2800" spc="-10" b="1">
                <a:latin typeface="Calibri"/>
                <a:cs typeface="Calibri"/>
              </a:rPr>
              <a:t>bredbandsinstallationen</a:t>
            </a:r>
            <a:r>
              <a:rPr dirty="0" sz="2800" spc="-140" b="1">
                <a:latin typeface="Calibri"/>
                <a:cs typeface="Calibri"/>
              </a:rPr>
              <a:t> </a:t>
            </a:r>
            <a:r>
              <a:rPr dirty="0" sz="2800" b="1">
                <a:latin typeface="Calibri"/>
                <a:cs typeface="Calibri"/>
              </a:rPr>
              <a:t>omgående</a:t>
            </a:r>
            <a:r>
              <a:rPr dirty="0" sz="2800" spc="-145" b="1">
                <a:latin typeface="Calibri"/>
                <a:cs typeface="Calibri"/>
              </a:rPr>
              <a:t> </a:t>
            </a:r>
            <a:r>
              <a:rPr dirty="0" sz="2800" spc="-10" b="1">
                <a:latin typeface="Calibri"/>
                <a:cs typeface="Calibri"/>
              </a:rPr>
              <a:t>avslutas</a:t>
            </a:r>
            <a:r>
              <a:rPr dirty="0" sz="2800" spc="-10">
                <a:latin typeface="Calibri"/>
                <a:cs typeface="Calibri"/>
              </a:rPr>
              <a:t>”.</a:t>
            </a:r>
            <a:endParaRPr sz="2800">
              <a:latin typeface="Calibri"/>
              <a:cs typeface="Calibri"/>
            </a:endParaRPr>
          </a:p>
          <a:p>
            <a:pPr marL="12700" marR="295910">
              <a:lnSpc>
                <a:spcPct val="101800"/>
              </a:lnSpc>
              <a:spcBef>
                <a:spcPts val="2115"/>
              </a:spcBef>
            </a:pPr>
            <a:r>
              <a:rPr dirty="0" sz="2800" b="1">
                <a:solidFill>
                  <a:srgbClr val="0000FF"/>
                </a:solidFill>
                <a:latin typeface="Calibri"/>
                <a:cs typeface="Calibri"/>
              </a:rPr>
              <a:t>Stämman</a:t>
            </a:r>
            <a:r>
              <a:rPr dirty="0" sz="2800" spc="-80" b="1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sz="2800" b="1">
                <a:solidFill>
                  <a:srgbClr val="0000FF"/>
                </a:solidFill>
                <a:latin typeface="Calibri"/>
                <a:cs typeface="Calibri"/>
              </a:rPr>
              <a:t>2012</a:t>
            </a:r>
            <a:r>
              <a:rPr dirty="0" sz="2800" spc="-70" b="1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behandlade</a:t>
            </a:r>
            <a:r>
              <a:rPr dirty="0" sz="2800" spc="-85">
                <a:latin typeface="Calibri"/>
                <a:cs typeface="Calibri"/>
              </a:rPr>
              <a:t> </a:t>
            </a:r>
            <a:r>
              <a:rPr dirty="0" sz="2800" b="1">
                <a:latin typeface="Calibri"/>
                <a:cs typeface="Calibri"/>
              </a:rPr>
              <a:t>10</a:t>
            </a:r>
            <a:r>
              <a:rPr dirty="0" sz="2800" spc="-80" b="1">
                <a:latin typeface="Calibri"/>
                <a:cs typeface="Calibri"/>
              </a:rPr>
              <a:t> </a:t>
            </a:r>
            <a:r>
              <a:rPr dirty="0" sz="2800" b="1">
                <a:latin typeface="Calibri"/>
                <a:cs typeface="Calibri"/>
              </a:rPr>
              <a:t>(!)</a:t>
            </a:r>
            <a:r>
              <a:rPr dirty="0" sz="2800" spc="-70" b="1">
                <a:latin typeface="Calibri"/>
                <a:cs typeface="Calibri"/>
              </a:rPr>
              <a:t> </a:t>
            </a:r>
            <a:r>
              <a:rPr dirty="0" sz="2800" b="1">
                <a:latin typeface="Calibri"/>
                <a:cs typeface="Calibri"/>
              </a:rPr>
              <a:t>motioner</a:t>
            </a:r>
            <a:r>
              <a:rPr dirty="0" sz="2800" spc="-85" b="1">
                <a:latin typeface="Calibri"/>
                <a:cs typeface="Calibri"/>
              </a:rPr>
              <a:t> </a:t>
            </a:r>
            <a:r>
              <a:rPr dirty="0" sz="2800" b="1">
                <a:latin typeface="Calibri"/>
                <a:cs typeface="Calibri"/>
              </a:rPr>
              <a:t>om</a:t>
            </a:r>
            <a:r>
              <a:rPr dirty="0" sz="2800" spc="-70" b="1">
                <a:latin typeface="Calibri"/>
                <a:cs typeface="Calibri"/>
              </a:rPr>
              <a:t> </a:t>
            </a:r>
            <a:r>
              <a:rPr dirty="0" sz="2800" b="1">
                <a:latin typeface="Calibri"/>
                <a:cs typeface="Calibri"/>
              </a:rPr>
              <a:t>bredband</a:t>
            </a:r>
            <a:r>
              <a:rPr dirty="0" sz="2800" spc="-65" b="1">
                <a:latin typeface="Calibri"/>
                <a:cs typeface="Calibri"/>
              </a:rPr>
              <a:t> </a:t>
            </a:r>
            <a:r>
              <a:rPr dirty="0" sz="2800" spc="-10">
                <a:latin typeface="Calibri"/>
                <a:cs typeface="Calibri"/>
              </a:rPr>
              <a:t>sedan styrelsen</a:t>
            </a:r>
            <a:r>
              <a:rPr dirty="0" sz="2800" spc="-65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hade</a:t>
            </a:r>
            <a:r>
              <a:rPr dirty="0" sz="2800" spc="-70">
                <a:latin typeface="Calibri"/>
                <a:cs typeface="Calibri"/>
              </a:rPr>
              <a:t> </a:t>
            </a:r>
            <a:r>
              <a:rPr dirty="0" sz="2800" spc="-25">
                <a:latin typeface="Calibri"/>
                <a:cs typeface="Calibri"/>
              </a:rPr>
              <a:t>fattat</a:t>
            </a:r>
            <a:r>
              <a:rPr dirty="0" sz="2800" spc="-70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beslut</a:t>
            </a:r>
            <a:r>
              <a:rPr dirty="0" sz="2800" spc="-75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om</a:t>
            </a:r>
            <a:r>
              <a:rPr dirty="0" sz="2800" spc="-70">
                <a:latin typeface="Calibri"/>
                <a:cs typeface="Calibri"/>
              </a:rPr>
              <a:t> </a:t>
            </a:r>
            <a:r>
              <a:rPr dirty="0" sz="2800" spc="-10">
                <a:latin typeface="Calibri"/>
                <a:cs typeface="Calibri"/>
              </a:rPr>
              <a:t>installation</a:t>
            </a:r>
            <a:r>
              <a:rPr dirty="0" sz="2800" spc="-75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av</a:t>
            </a:r>
            <a:r>
              <a:rPr dirty="0" sz="2800" spc="-70">
                <a:latin typeface="Calibri"/>
                <a:cs typeface="Calibri"/>
              </a:rPr>
              <a:t> </a:t>
            </a:r>
            <a:r>
              <a:rPr dirty="0" sz="2800" spc="-10">
                <a:latin typeface="Calibri"/>
                <a:cs typeface="Calibri"/>
              </a:rPr>
              <a:t>bredband.</a:t>
            </a:r>
            <a:endParaRPr sz="2800">
              <a:latin typeface="Calibri"/>
              <a:cs typeface="Calibri"/>
            </a:endParaRPr>
          </a:p>
          <a:p>
            <a:pPr marL="12700" marR="5080">
              <a:lnSpc>
                <a:spcPct val="101800"/>
              </a:lnSpc>
              <a:spcBef>
                <a:spcPts val="994"/>
              </a:spcBef>
            </a:pPr>
            <a:r>
              <a:rPr dirty="0" sz="2800" spc="-20">
                <a:solidFill>
                  <a:srgbClr val="808080"/>
                </a:solidFill>
                <a:latin typeface="Calibri"/>
                <a:cs typeface="Calibri"/>
              </a:rPr>
              <a:t>Efter</a:t>
            </a:r>
            <a:r>
              <a:rPr dirty="0" sz="2800" spc="-60">
                <a:solidFill>
                  <a:srgbClr val="808080"/>
                </a:solidFill>
                <a:latin typeface="Calibri"/>
                <a:cs typeface="Calibri"/>
              </a:rPr>
              <a:t> </a:t>
            </a:r>
            <a:r>
              <a:rPr dirty="0" sz="2800">
                <a:solidFill>
                  <a:srgbClr val="808080"/>
                </a:solidFill>
                <a:latin typeface="Calibri"/>
                <a:cs typeface="Calibri"/>
              </a:rPr>
              <a:t>ett</a:t>
            </a:r>
            <a:r>
              <a:rPr dirty="0" sz="2800" spc="-55">
                <a:solidFill>
                  <a:srgbClr val="808080"/>
                </a:solidFill>
                <a:latin typeface="Calibri"/>
                <a:cs typeface="Calibri"/>
              </a:rPr>
              <a:t> </a:t>
            </a:r>
            <a:r>
              <a:rPr dirty="0" sz="2800" spc="-10" b="1">
                <a:solidFill>
                  <a:srgbClr val="808080"/>
                </a:solidFill>
                <a:latin typeface="Calibri"/>
                <a:cs typeface="Calibri"/>
              </a:rPr>
              <a:t>tilläggsyrkande</a:t>
            </a:r>
            <a:r>
              <a:rPr dirty="0" sz="2800" spc="-45" b="1">
                <a:solidFill>
                  <a:srgbClr val="808080"/>
                </a:solidFill>
                <a:latin typeface="Calibri"/>
                <a:cs typeface="Calibri"/>
              </a:rPr>
              <a:t> </a:t>
            </a:r>
            <a:r>
              <a:rPr dirty="0" sz="2800">
                <a:solidFill>
                  <a:srgbClr val="808080"/>
                </a:solidFill>
                <a:latin typeface="Calibri"/>
                <a:cs typeface="Calibri"/>
              </a:rPr>
              <a:t>i</a:t>
            </a:r>
            <a:r>
              <a:rPr dirty="0" sz="2800" spc="-50">
                <a:solidFill>
                  <a:srgbClr val="808080"/>
                </a:solidFill>
                <a:latin typeface="Calibri"/>
                <a:cs typeface="Calibri"/>
              </a:rPr>
              <a:t> </a:t>
            </a:r>
            <a:r>
              <a:rPr dirty="0" sz="2800" spc="-20">
                <a:solidFill>
                  <a:srgbClr val="808080"/>
                </a:solidFill>
                <a:latin typeface="Calibri"/>
                <a:cs typeface="Calibri"/>
              </a:rPr>
              <a:t>debatten</a:t>
            </a:r>
            <a:r>
              <a:rPr dirty="0" sz="2800" spc="-50">
                <a:solidFill>
                  <a:srgbClr val="808080"/>
                </a:solidFill>
                <a:latin typeface="Calibri"/>
                <a:cs typeface="Calibri"/>
              </a:rPr>
              <a:t> </a:t>
            </a:r>
            <a:r>
              <a:rPr dirty="0" sz="2800">
                <a:solidFill>
                  <a:srgbClr val="808080"/>
                </a:solidFill>
                <a:latin typeface="Calibri"/>
                <a:cs typeface="Calibri"/>
              </a:rPr>
              <a:t>lade</a:t>
            </a:r>
            <a:r>
              <a:rPr dirty="0" sz="2800" spc="-55">
                <a:solidFill>
                  <a:srgbClr val="808080"/>
                </a:solidFill>
                <a:latin typeface="Calibri"/>
                <a:cs typeface="Calibri"/>
              </a:rPr>
              <a:t> </a:t>
            </a:r>
            <a:r>
              <a:rPr dirty="0" sz="2800" spc="-20">
                <a:solidFill>
                  <a:srgbClr val="808080"/>
                </a:solidFill>
                <a:latin typeface="Calibri"/>
                <a:cs typeface="Calibri"/>
              </a:rPr>
              <a:t>styrelseordföranden</a:t>
            </a:r>
            <a:r>
              <a:rPr dirty="0" sz="2800" spc="-60">
                <a:solidFill>
                  <a:srgbClr val="808080"/>
                </a:solidFill>
                <a:latin typeface="Calibri"/>
                <a:cs typeface="Calibri"/>
              </a:rPr>
              <a:t> </a:t>
            </a:r>
            <a:r>
              <a:rPr dirty="0" sz="2800">
                <a:solidFill>
                  <a:srgbClr val="808080"/>
                </a:solidFill>
                <a:latin typeface="Calibri"/>
                <a:cs typeface="Calibri"/>
              </a:rPr>
              <a:t>till</a:t>
            </a:r>
            <a:r>
              <a:rPr dirty="0" sz="2800" spc="-70">
                <a:solidFill>
                  <a:srgbClr val="808080"/>
                </a:solidFill>
                <a:latin typeface="Calibri"/>
                <a:cs typeface="Calibri"/>
              </a:rPr>
              <a:t> </a:t>
            </a:r>
            <a:r>
              <a:rPr dirty="0" sz="2800" spc="-25">
                <a:solidFill>
                  <a:srgbClr val="808080"/>
                </a:solidFill>
                <a:latin typeface="Calibri"/>
                <a:cs typeface="Calibri"/>
              </a:rPr>
              <a:t>att </a:t>
            </a:r>
            <a:r>
              <a:rPr dirty="0" sz="2800" spc="-10">
                <a:solidFill>
                  <a:srgbClr val="808080"/>
                </a:solidFill>
                <a:latin typeface="Calibri"/>
                <a:cs typeface="Calibri"/>
              </a:rPr>
              <a:t>styrelsen</a:t>
            </a:r>
            <a:r>
              <a:rPr dirty="0" sz="2800" spc="-105">
                <a:solidFill>
                  <a:srgbClr val="808080"/>
                </a:solidFill>
                <a:latin typeface="Calibri"/>
                <a:cs typeface="Calibri"/>
              </a:rPr>
              <a:t> </a:t>
            </a:r>
            <a:r>
              <a:rPr dirty="0" sz="2800">
                <a:solidFill>
                  <a:srgbClr val="808080"/>
                </a:solidFill>
                <a:latin typeface="Calibri"/>
                <a:cs typeface="Calibri"/>
              </a:rPr>
              <a:t>kan</a:t>
            </a:r>
            <a:r>
              <a:rPr dirty="0" sz="2800" spc="-100">
                <a:solidFill>
                  <a:srgbClr val="808080"/>
                </a:solidFill>
                <a:latin typeface="Calibri"/>
                <a:cs typeface="Calibri"/>
              </a:rPr>
              <a:t> </a:t>
            </a:r>
            <a:r>
              <a:rPr dirty="0" sz="2800">
                <a:solidFill>
                  <a:srgbClr val="808080"/>
                </a:solidFill>
                <a:latin typeface="Calibri"/>
                <a:cs typeface="Calibri"/>
              </a:rPr>
              <a:t>medge</a:t>
            </a:r>
            <a:r>
              <a:rPr dirty="0" sz="2800" spc="-90">
                <a:solidFill>
                  <a:srgbClr val="808080"/>
                </a:solidFill>
                <a:latin typeface="Calibri"/>
                <a:cs typeface="Calibri"/>
              </a:rPr>
              <a:t> </a:t>
            </a:r>
            <a:r>
              <a:rPr dirty="0" sz="2800">
                <a:solidFill>
                  <a:srgbClr val="808080"/>
                </a:solidFill>
                <a:latin typeface="Calibri"/>
                <a:cs typeface="Calibri"/>
              </a:rPr>
              <a:t>undantag</a:t>
            </a:r>
            <a:r>
              <a:rPr dirty="0" sz="2800" spc="-80">
                <a:solidFill>
                  <a:srgbClr val="808080"/>
                </a:solidFill>
                <a:latin typeface="Calibri"/>
                <a:cs typeface="Calibri"/>
              </a:rPr>
              <a:t> </a:t>
            </a:r>
            <a:r>
              <a:rPr dirty="0" sz="2800">
                <a:solidFill>
                  <a:srgbClr val="808080"/>
                </a:solidFill>
                <a:latin typeface="Calibri"/>
                <a:cs typeface="Calibri"/>
              </a:rPr>
              <a:t>och</a:t>
            </a:r>
            <a:r>
              <a:rPr dirty="0" sz="2800" spc="-80">
                <a:solidFill>
                  <a:srgbClr val="808080"/>
                </a:solidFill>
                <a:latin typeface="Calibri"/>
                <a:cs typeface="Calibri"/>
              </a:rPr>
              <a:t> </a:t>
            </a:r>
            <a:r>
              <a:rPr dirty="0" sz="2800" b="1">
                <a:solidFill>
                  <a:srgbClr val="808080"/>
                </a:solidFill>
                <a:latin typeface="Calibri"/>
                <a:cs typeface="Calibri"/>
              </a:rPr>
              <a:t>plombera</a:t>
            </a:r>
            <a:r>
              <a:rPr dirty="0" sz="2800" spc="-95" b="1">
                <a:solidFill>
                  <a:srgbClr val="808080"/>
                </a:solidFill>
                <a:latin typeface="Calibri"/>
                <a:cs typeface="Calibri"/>
              </a:rPr>
              <a:t> </a:t>
            </a:r>
            <a:r>
              <a:rPr dirty="0" sz="2800">
                <a:solidFill>
                  <a:srgbClr val="808080"/>
                </a:solidFill>
                <a:latin typeface="Calibri"/>
                <a:cs typeface="Calibri"/>
              </a:rPr>
              <a:t>för</a:t>
            </a:r>
            <a:r>
              <a:rPr dirty="0" sz="2800" spc="-105">
                <a:solidFill>
                  <a:srgbClr val="808080"/>
                </a:solidFill>
                <a:latin typeface="Calibri"/>
                <a:cs typeface="Calibri"/>
              </a:rPr>
              <a:t> </a:t>
            </a:r>
            <a:r>
              <a:rPr dirty="0" sz="2800">
                <a:solidFill>
                  <a:srgbClr val="808080"/>
                </a:solidFill>
                <a:latin typeface="Calibri"/>
                <a:cs typeface="Calibri"/>
              </a:rPr>
              <a:t>personer</a:t>
            </a:r>
            <a:r>
              <a:rPr dirty="0" sz="2800" spc="-100">
                <a:solidFill>
                  <a:srgbClr val="808080"/>
                </a:solidFill>
                <a:latin typeface="Calibri"/>
                <a:cs typeface="Calibri"/>
              </a:rPr>
              <a:t> </a:t>
            </a:r>
            <a:r>
              <a:rPr dirty="0" sz="2800">
                <a:solidFill>
                  <a:srgbClr val="808080"/>
                </a:solidFill>
                <a:latin typeface="Calibri"/>
                <a:cs typeface="Calibri"/>
              </a:rPr>
              <a:t>som</a:t>
            </a:r>
            <a:r>
              <a:rPr dirty="0" sz="2800" spc="-90">
                <a:solidFill>
                  <a:srgbClr val="808080"/>
                </a:solidFill>
                <a:latin typeface="Calibri"/>
                <a:cs typeface="Calibri"/>
              </a:rPr>
              <a:t> </a:t>
            </a:r>
            <a:r>
              <a:rPr dirty="0" sz="2800" spc="-25">
                <a:solidFill>
                  <a:srgbClr val="808080"/>
                </a:solidFill>
                <a:latin typeface="Calibri"/>
                <a:cs typeface="Calibri"/>
              </a:rPr>
              <a:t>av </a:t>
            </a:r>
            <a:r>
              <a:rPr dirty="0" sz="2800">
                <a:solidFill>
                  <a:srgbClr val="808080"/>
                </a:solidFill>
                <a:latin typeface="Calibri"/>
                <a:cs typeface="Calibri"/>
              </a:rPr>
              <a:t>medicinska</a:t>
            </a:r>
            <a:r>
              <a:rPr dirty="0" sz="2800" spc="-90">
                <a:solidFill>
                  <a:srgbClr val="808080"/>
                </a:solidFill>
                <a:latin typeface="Calibri"/>
                <a:cs typeface="Calibri"/>
              </a:rPr>
              <a:t> </a:t>
            </a:r>
            <a:r>
              <a:rPr dirty="0" sz="2800">
                <a:solidFill>
                  <a:srgbClr val="808080"/>
                </a:solidFill>
                <a:latin typeface="Calibri"/>
                <a:cs typeface="Calibri"/>
              </a:rPr>
              <a:t>skäl</a:t>
            </a:r>
            <a:r>
              <a:rPr dirty="0" sz="2800" spc="-85">
                <a:solidFill>
                  <a:srgbClr val="808080"/>
                </a:solidFill>
                <a:latin typeface="Calibri"/>
                <a:cs typeface="Calibri"/>
              </a:rPr>
              <a:t> </a:t>
            </a:r>
            <a:r>
              <a:rPr dirty="0" sz="2800">
                <a:solidFill>
                  <a:srgbClr val="808080"/>
                </a:solidFill>
                <a:latin typeface="Calibri"/>
                <a:cs typeface="Calibri"/>
              </a:rPr>
              <a:t>inte</a:t>
            </a:r>
            <a:r>
              <a:rPr dirty="0" sz="2800" spc="-85">
                <a:solidFill>
                  <a:srgbClr val="808080"/>
                </a:solidFill>
                <a:latin typeface="Calibri"/>
                <a:cs typeface="Calibri"/>
              </a:rPr>
              <a:t> </a:t>
            </a:r>
            <a:r>
              <a:rPr dirty="0" sz="2800">
                <a:solidFill>
                  <a:srgbClr val="808080"/>
                </a:solidFill>
                <a:latin typeface="Calibri"/>
                <a:cs typeface="Calibri"/>
              </a:rPr>
              <a:t>kan</a:t>
            </a:r>
            <a:r>
              <a:rPr dirty="0" sz="2800" spc="-95">
                <a:solidFill>
                  <a:srgbClr val="808080"/>
                </a:solidFill>
                <a:latin typeface="Calibri"/>
                <a:cs typeface="Calibri"/>
              </a:rPr>
              <a:t> </a:t>
            </a:r>
            <a:r>
              <a:rPr dirty="0" sz="2800" spc="-10">
                <a:solidFill>
                  <a:srgbClr val="808080"/>
                </a:solidFill>
                <a:latin typeface="Calibri"/>
                <a:cs typeface="Calibri"/>
              </a:rPr>
              <a:t>utnyttja</a:t>
            </a:r>
            <a:r>
              <a:rPr dirty="0" sz="2800" spc="-85">
                <a:solidFill>
                  <a:srgbClr val="808080"/>
                </a:solidFill>
                <a:latin typeface="Calibri"/>
                <a:cs typeface="Calibri"/>
              </a:rPr>
              <a:t> </a:t>
            </a:r>
            <a:r>
              <a:rPr dirty="0" sz="2800">
                <a:solidFill>
                  <a:srgbClr val="808080"/>
                </a:solidFill>
                <a:latin typeface="Calibri"/>
                <a:cs typeface="Calibri"/>
              </a:rPr>
              <a:t>någon</a:t>
            </a:r>
            <a:r>
              <a:rPr dirty="0" sz="2800" spc="-90">
                <a:solidFill>
                  <a:srgbClr val="808080"/>
                </a:solidFill>
                <a:latin typeface="Calibri"/>
                <a:cs typeface="Calibri"/>
              </a:rPr>
              <a:t> </a:t>
            </a:r>
            <a:r>
              <a:rPr dirty="0" sz="2800">
                <a:solidFill>
                  <a:srgbClr val="808080"/>
                </a:solidFill>
                <a:latin typeface="Calibri"/>
                <a:cs typeface="Calibri"/>
              </a:rPr>
              <a:t>av</a:t>
            </a:r>
            <a:r>
              <a:rPr dirty="0" sz="2800" spc="-85">
                <a:solidFill>
                  <a:srgbClr val="808080"/>
                </a:solidFill>
                <a:latin typeface="Calibri"/>
                <a:cs typeface="Calibri"/>
              </a:rPr>
              <a:t> </a:t>
            </a:r>
            <a:r>
              <a:rPr dirty="0" sz="2800">
                <a:solidFill>
                  <a:srgbClr val="808080"/>
                </a:solidFill>
                <a:latin typeface="Calibri"/>
                <a:cs typeface="Calibri"/>
              </a:rPr>
              <a:t>de</a:t>
            </a:r>
            <a:r>
              <a:rPr dirty="0" sz="2800" spc="-85">
                <a:solidFill>
                  <a:srgbClr val="808080"/>
                </a:solidFill>
                <a:latin typeface="Calibri"/>
                <a:cs typeface="Calibri"/>
              </a:rPr>
              <a:t> </a:t>
            </a:r>
            <a:r>
              <a:rPr dirty="0" sz="2800">
                <a:solidFill>
                  <a:srgbClr val="808080"/>
                </a:solidFill>
                <a:latin typeface="Calibri"/>
                <a:cs typeface="Calibri"/>
              </a:rPr>
              <a:t>tre</a:t>
            </a:r>
            <a:r>
              <a:rPr dirty="0" sz="2800" spc="-85">
                <a:solidFill>
                  <a:srgbClr val="808080"/>
                </a:solidFill>
                <a:latin typeface="Calibri"/>
                <a:cs typeface="Calibri"/>
              </a:rPr>
              <a:t> </a:t>
            </a:r>
            <a:r>
              <a:rPr dirty="0" sz="2800" spc="-10">
                <a:solidFill>
                  <a:srgbClr val="808080"/>
                </a:solidFill>
                <a:latin typeface="Calibri"/>
                <a:cs typeface="Calibri"/>
              </a:rPr>
              <a:t>tjänsterna.</a:t>
            </a:r>
            <a:endParaRPr sz="2800">
              <a:latin typeface="Calibri"/>
              <a:cs typeface="Calibri"/>
            </a:endParaRPr>
          </a:p>
          <a:p>
            <a:pPr marL="12700" marR="155575">
              <a:lnSpc>
                <a:spcPct val="101899"/>
              </a:lnSpc>
              <a:spcBef>
                <a:spcPts val="990"/>
              </a:spcBef>
            </a:pPr>
            <a:r>
              <a:rPr dirty="0" sz="2800" spc="-10">
                <a:latin typeface="Calibri"/>
                <a:cs typeface="Calibri"/>
              </a:rPr>
              <a:t>Styrelsens</a:t>
            </a:r>
            <a:r>
              <a:rPr dirty="0" sz="2800" spc="-75">
                <a:latin typeface="Calibri"/>
                <a:cs typeface="Calibri"/>
              </a:rPr>
              <a:t> </a:t>
            </a:r>
            <a:r>
              <a:rPr dirty="0" sz="2800" spc="-30">
                <a:latin typeface="Calibri"/>
                <a:cs typeface="Calibri"/>
              </a:rPr>
              <a:t>kompletterade</a:t>
            </a:r>
            <a:r>
              <a:rPr dirty="0" sz="2800" spc="-80">
                <a:latin typeface="Calibri"/>
                <a:cs typeface="Calibri"/>
              </a:rPr>
              <a:t> </a:t>
            </a:r>
            <a:r>
              <a:rPr dirty="0" sz="2800" spc="-10">
                <a:latin typeface="Calibri"/>
                <a:cs typeface="Calibri"/>
              </a:rPr>
              <a:t>förslag</a:t>
            </a:r>
            <a:r>
              <a:rPr dirty="0" sz="2800" spc="-80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bifölls.</a:t>
            </a:r>
            <a:r>
              <a:rPr dirty="0" sz="2800" spc="-40">
                <a:latin typeface="Calibri"/>
                <a:cs typeface="Calibri"/>
              </a:rPr>
              <a:t> </a:t>
            </a:r>
            <a:r>
              <a:rPr dirty="0" sz="2800">
                <a:solidFill>
                  <a:srgbClr val="0000FF"/>
                </a:solidFill>
                <a:latin typeface="Calibri"/>
                <a:cs typeface="Calibri"/>
              </a:rPr>
              <a:t>Med</a:t>
            </a:r>
            <a:r>
              <a:rPr dirty="0" sz="2800" spc="-75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sz="2800" spc="-20">
                <a:solidFill>
                  <a:srgbClr val="0000FF"/>
                </a:solidFill>
                <a:latin typeface="Calibri"/>
                <a:cs typeface="Calibri"/>
              </a:rPr>
              <a:t>röstsiffrorna</a:t>
            </a:r>
            <a:r>
              <a:rPr dirty="0" sz="2800" spc="-85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sz="2800" spc="-10">
                <a:solidFill>
                  <a:srgbClr val="0000FF"/>
                </a:solidFill>
                <a:latin typeface="Calibri"/>
                <a:cs typeface="Calibri"/>
              </a:rPr>
              <a:t>37–31 </a:t>
            </a:r>
            <a:r>
              <a:rPr dirty="0" sz="2800">
                <a:latin typeface="Calibri"/>
                <a:cs typeface="Calibri"/>
              </a:rPr>
              <a:t>beslutade</a:t>
            </a:r>
            <a:r>
              <a:rPr dirty="0" sz="2800" spc="-114">
                <a:latin typeface="Calibri"/>
                <a:cs typeface="Calibri"/>
              </a:rPr>
              <a:t> </a:t>
            </a:r>
            <a:r>
              <a:rPr dirty="0" sz="2800" spc="-10">
                <a:latin typeface="Calibri"/>
                <a:cs typeface="Calibri"/>
              </a:rPr>
              <a:t>stämman</a:t>
            </a:r>
            <a:r>
              <a:rPr dirty="0" sz="2800" spc="-110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att</a:t>
            </a:r>
            <a:r>
              <a:rPr dirty="0" sz="2800" spc="-100">
                <a:latin typeface="Calibri"/>
                <a:cs typeface="Calibri"/>
              </a:rPr>
              <a:t> </a:t>
            </a:r>
            <a:r>
              <a:rPr dirty="0" sz="2800" b="1">
                <a:solidFill>
                  <a:srgbClr val="FF0000"/>
                </a:solidFill>
                <a:latin typeface="Calibri"/>
                <a:cs typeface="Calibri"/>
              </a:rPr>
              <a:t>bifalla</a:t>
            </a:r>
            <a:r>
              <a:rPr dirty="0" sz="2800" spc="-100" b="1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ett</a:t>
            </a:r>
            <a:r>
              <a:rPr dirty="0" sz="2800" spc="-125">
                <a:latin typeface="Calibri"/>
                <a:cs typeface="Calibri"/>
              </a:rPr>
              <a:t> </a:t>
            </a:r>
            <a:r>
              <a:rPr dirty="0" sz="2800" spc="-10">
                <a:latin typeface="Calibri"/>
                <a:cs typeface="Calibri"/>
              </a:rPr>
              <a:t>tilläggsyrkande</a:t>
            </a:r>
            <a:r>
              <a:rPr dirty="0" sz="2800" spc="-114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från</a:t>
            </a:r>
            <a:r>
              <a:rPr dirty="0" sz="2800" spc="-125">
                <a:latin typeface="Calibri"/>
                <a:cs typeface="Calibri"/>
              </a:rPr>
              <a:t> </a:t>
            </a:r>
            <a:r>
              <a:rPr dirty="0" sz="2800" spc="-10">
                <a:latin typeface="Calibri"/>
                <a:cs typeface="Calibri"/>
              </a:rPr>
              <a:t>Segelbåten:</a:t>
            </a:r>
            <a:endParaRPr sz="2800">
              <a:latin typeface="Calibri"/>
              <a:cs typeface="Calibri"/>
            </a:endParaRPr>
          </a:p>
          <a:p>
            <a:pPr marL="12700" marR="153670">
              <a:lnSpc>
                <a:spcPct val="101800"/>
              </a:lnSpc>
              <a:spcBef>
                <a:spcPts val="994"/>
              </a:spcBef>
            </a:pPr>
            <a:r>
              <a:rPr dirty="0" sz="2800" spc="-10" b="1">
                <a:latin typeface="Calibri"/>
                <a:cs typeface="Calibri"/>
              </a:rPr>
              <a:t>”Hyreshöjningen</a:t>
            </a:r>
            <a:r>
              <a:rPr dirty="0" sz="2800" spc="-65" b="1">
                <a:latin typeface="Calibri"/>
                <a:cs typeface="Calibri"/>
              </a:rPr>
              <a:t> </a:t>
            </a:r>
            <a:r>
              <a:rPr dirty="0" sz="2800" b="1">
                <a:latin typeface="Calibri"/>
                <a:cs typeface="Calibri"/>
              </a:rPr>
              <a:t>på</a:t>
            </a:r>
            <a:r>
              <a:rPr dirty="0" sz="2800" spc="-55" b="1">
                <a:latin typeface="Calibri"/>
                <a:cs typeface="Calibri"/>
              </a:rPr>
              <a:t> </a:t>
            </a:r>
            <a:r>
              <a:rPr dirty="0" sz="2800" b="1">
                <a:latin typeface="Calibri"/>
                <a:cs typeface="Calibri"/>
              </a:rPr>
              <a:t>grund</a:t>
            </a:r>
            <a:r>
              <a:rPr dirty="0" sz="2800" spc="-65" b="1">
                <a:latin typeface="Calibri"/>
                <a:cs typeface="Calibri"/>
              </a:rPr>
              <a:t> </a:t>
            </a:r>
            <a:r>
              <a:rPr dirty="0" sz="2800" b="1">
                <a:latin typeface="Calibri"/>
                <a:cs typeface="Calibri"/>
              </a:rPr>
              <a:t>av</a:t>
            </a:r>
            <a:r>
              <a:rPr dirty="0" sz="2800" spc="-70" b="1">
                <a:latin typeface="Calibri"/>
                <a:cs typeface="Calibri"/>
              </a:rPr>
              <a:t> </a:t>
            </a:r>
            <a:r>
              <a:rPr dirty="0" sz="2800" spc="-10" b="1">
                <a:latin typeface="Calibri"/>
                <a:cs typeface="Calibri"/>
              </a:rPr>
              <a:t>bredbandsinstallation</a:t>
            </a:r>
            <a:r>
              <a:rPr dirty="0" sz="2800" spc="-65" b="1">
                <a:latin typeface="Calibri"/>
                <a:cs typeface="Calibri"/>
              </a:rPr>
              <a:t> </a:t>
            </a:r>
            <a:r>
              <a:rPr dirty="0" sz="2800" b="1">
                <a:latin typeface="Calibri"/>
                <a:cs typeface="Calibri"/>
              </a:rPr>
              <a:t>ska</a:t>
            </a:r>
            <a:r>
              <a:rPr dirty="0" sz="2800" spc="-65" b="1">
                <a:latin typeface="Calibri"/>
                <a:cs typeface="Calibri"/>
              </a:rPr>
              <a:t> </a:t>
            </a:r>
            <a:r>
              <a:rPr dirty="0" sz="2800" spc="-10" b="1">
                <a:latin typeface="Calibri"/>
                <a:cs typeface="Calibri"/>
              </a:rPr>
              <a:t>upphöra </a:t>
            </a:r>
            <a:r>
              <a:rPr dirty="0" sz="2800" b="1">
                <a:latin typeface="Calibri"/>
                <a:cs typeface="Calibri"/>
              </a:rPr>
              <a:t>när</a:t>
            </a:r>
            <a:r>
              <a:rPr dirty="0" sz="2800" spc="-70" b="1">
                <a:latin typeface="Calibri"/>
                <a:cs typeface="Calibri"/>
              </a:rPr>
              <a:t> </a:t>
            </a:r>
            <a:r>
              <a:rPr dirty="0" sz="2800" spc="-20" b="1">
                <a:latin typeface="Calibri"/>
                <a:cs typeface="Calibri"/>
              </a:rPr>
              <a:t>investeringskostnaderna</a:t>
            </a:r>
            <a:r>
              <a:rPr dirty="0" sz="2800" spc="-60" b="1">
                <a:latin typeface="Calibri"/>
                <a:cs typeface="Calibri"/>
              </a:rPr>
              <a:t> </a:t>
            </a:r>
            <a:r>
              <a:rPr dirty="0" sz="2800" b="1">
                <a:latin typeface="Calibri"/>
                <a:cs typeface="Calibri"/>
              </a:rPr>
              <a:t>för</a:t>
            </a:r>
            <a:r>
              <a:rPr dirty="0" sz="2800" spc="-70" b="1">
                <a:latin typeface="Calibri"/>
                <a:cs typeface="Calibri"/>
              </a:rPr>
              <a:t> </a:t>
            </a:r>
            <a:r>
              <a:rPr dirty="0" sz="2800" spc="-10" b="1">
                <a:latin typeface="Calibri"/>
                <a:cs typeface="Calibri"/>
              </a:rPr>
              <a:t>respektive</a:t>
            </a:r>
            <a:r>
              <a:rPr dirty="0" sz="2800" spc="-70" b="1">
                <a:latin typeface="Calibri"/>
                <a:cs typeface="Calibri"/>
              </a:rPr>
              <a:t> </a:t>
            </a:r>
            <a:r>
              <a:rPr dirty="0" sz="2800" spc="-10" b="1">
                <a:latin typeface="Calibri"/>
                <a:cs typeface="Calibri"/>
              </a:rPr>
              <a:t>fastighet</a:t>
            </a:r>
            <a:r>
              <a:rPr dirty="0" sz="2800" spc="-65" b="1">
                <a:latin typeface="Calibri"/>
                <a:cs typeface="Calibri"/>
              </a:rPr>
              <a:t> </a:t>
            </a:r>
            <a:r>
              <a:rPr dirty="0" sz="2800" b="1">
                <a:latin typeface="Calibri"/>
                <a:cs typeface="Calibri"/>
              </a:rPr>
              <a:t>är</a:t>
            </a:r>
            <a:r>
              <a:rPr dirty="0" sz="2800" spc="-60" b="1">
                <a:latin typeface="Calibri"/>
                <a:cs typeface="Calibri"/>
              </a:rPr>
              <a:t> </a:t>
            </a:r>
            <a:r>
              <a:rPr dirty="0" sz="2800" spc="-10" b="1">
                <a:latin typeface="Calibri"/>
                <a:cs typeface="Calibri"/>
              </a:rPr>
              <a:t>betald.”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5" name="object 5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12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"/>
              </a:spcBef>
            </a:pPr>
            <a:r>
              <a:rPr dirty="0" spc="-25"/>
              <a:t>3</a:t>
            </a:r>
            <a:r>
              <a:rPr dirty="0" spc="-25"/>
              <a:t>7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12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"/>
              </a:spcBef>
            </a:pPr>
            <a:r>
              <a:rPr dirty="0" spc="-25"/>
              <a:t>3</a:t>
            </a:r>
            <a:r>
              <a:rPr dirty="0" spc="-25"/>
              <a:t>8</a:t>
            </a:r>
          </a:p>
        </p:txBody>
      </p:sp>
      <p:sp>
        <p:nvSpPr>
          <p:cNvPr id="2" name="object 2" descr=""/>
          <p:cNvSpPr txBox="1"/>
          <p:nvPr/>
        </p:nvSpPr>
        <p:spPr>
          <a:xfrm>
            <a:off x="528319" y="478281"/>
            <a:ext cx="9704070" cy="3957954"/>
          </a:xfrm>
          <a:prstGeom prst="rect">
            <a:avLst/>
          </a:prstGeom>
        </p:spPr>
        <p:txBody>
          <a:bodyPr wrap="square" lIns="0" tIns="54610" rIns="0" bIns="0" rtlCol="0" vert="horz">
            <a:spAutoFit/>
          </a:bodyPr>
          <a:lstStyle/>
          <a:p>
            <a:pPr marL="12700" marR="1471295">
              <a:lnSpc>
                <a:spcPts val="3080"/>
              </a:lnSpc>
              <a:spcBef>
                <a:spcPts val="430"/>
              </a:spcBef>
            </a:pPr>
            <a:r>
              <a:rPr dirty="0" sz="2800" spc="-25" b="1">
                <a:solidFill>
                  <a:srgbClr val="0000FF"/>
                </a:solidFill>
                <a:latin typeface="Calibri"/>
                <a:cs typeface="Calibri"/>
              </a:rPr>
              <a:t>Motion</a:t>
            </a:r>
            <a:r>
              <a:rPr dirty="0" sz="2800" spc="-135" b="1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sz="2800" spc="-35" b="1">
                <a:solidFill>
                  <a:srgbClr val="0000FF"/>
                </a:solidFill>
                <a:latin typeface="Calibri"/>
                <a:cs typeface="Calibri"/>
              </a:rPr>
              <a:t>2016:F19</a:t>
            </a:r>
            <a:r>
              <a:rPr dirty="0" sz="2800" spc="-35">
                <a:latin typeface="Calibri"/>
                <a:cs typeface="Calibri"/>
              </a:rPr>
              <a:t>:</a:t>
            </a:r>
            <a:r>
              <a:rPr dirty="0" sz="2800" spc="-110">
                <a:latin typeface="Calibri"/>
                <a:cs typeface="Calibri"/>
              </a:rPr>
              <a:t> </a:t>
            </a:r>
            <a:r>
              <a:rPr dirty="0" sz="2800" spc="-100">
                <a:latin typeface="Calibri"/>
                <a:cs typeface="Calibri"/>
              </a:rPr>
              <a:t>”att</a:t>
            </a:r>
            <a:r>
              <a:rPr dirty="0" sz="2800" spc="-70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ge</a:t>
            </a:r>
            <a:r>
              <a:rPr dirty="0" sz="2800" spc="-105">
                <a:latin typeface="Calibri"/>
                <a:cs typeface="Calibri"/>
              </a:rPr>
              <a:t> </a:t>
            </a:r>
            <a:r>
              <a:rPr dirty="0" sz="2800" spc="-35">
                <a:latin typeface="Calibri"/>
                <a:cs typeface="Calibri"/>
              </a:rPr>
              <a:t>styrelsen</a:t>
            </a:r>
            <a:r>
              <a:rPr dirty="0" sz="2800" spc="-100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i</a:t>
            </a:r>
            <a:r>
              <a:rPr dirty="0" sz="2800" spc="-105">
                <a:latin typeface="Calibri"/>
                <a:cs typeface="Calibri"/>
              </a:rPr>
              <a:t> </a:t>
            </a:r>
            <a:r>
              <a:rPr dirty="0" sz="2800" spc="-35">
                <a:latin typeface="Calibri"/>
                <a:cs typeface="Calibri"/>
              </a:rPr>
              <a:t>uppdrag</a:t>
            </a:r>
            <a:r>
              <a:rPr dirty="0" sz="2800" spc="-90">
                <a:latin typeface="Calibri"/>
                <a:cs typeface="Calibri"/>
              </a:rPr>
              <a:t> </a:t>
            </a:r>
            <a:r>
              <a:rPr dirty="0" sz="2800" spc="-25">
                <a:latin typeface="Calibri"/>
                <a:cs typeface="Calibri"/>
              </a:rPr>
              <a:t>att</a:t>
            </a:r>
            <a:r>
              <a:rPr dirty="0" sz="2800" spc="-90">
                <a:latin typeface="Calibri"/>
                <a:cs typeface="Calibri"/>
              </a:rPr>
              <a:t> </a:t>
            </a:r>
            <a:r>
              <a:rPr dirty="0" sz="2800" spc="-10" b="1">
                <a:latin typeface="Calibri"/>
                <a:cs typeface="Calibri"/>
              </a:rPr>
              <a:t>påskynda </a:t>
            </a:r>
            <a:r>
              <a:rPr dirty="0" sz="2800" spc="-50" b="1">
                <a:latin typeface="Calibri"/>
                <a:cs typeface="Calibri"/>
              </a:rPr>
              <a:t>verkställandet</a:t>
            </a:r>
            <a:r>
              <a:rPr dirty="0" sz="2800" spc="-95" b="1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av</a:t>
            </a:r>
            <a:r>
              <a:rPr dirty="0" sz="2800" spc="-100">
                <a:latin typeface="Calibri"/>
                <a:cs typeface="Calibri"/>
              </a:rPr>
              <a:t> </a:t>
            </a:r>
            <a:r>
              <a:rPr dirty="0" sz="2800" spc="-35">
                <a:latin typeface="Calibri"/>
                <a:cs typeface="Calibri"/>
              </a:rPr>
              <a:t>beslutet</a:t>
            </a:r>
            <a:r>
              <a:rPr dirty="0" sz="2800" spc="-100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vid</a:t>
            </a:r>
            <a:r>
              <a:rPr dirty="0" sz="2800" spc="-105">
                <a:latin typeface="Calibri"/>
                <a:cs typeface="Calibri"/>
              </a:rPr>
              <a:t> </a:t>
            </a:r>
            <a:r>
              <a:rPr dirty="0" sz="2800" spc="-40">
                <a:latin typeface="Calibri"/>
                <a:cs typeface="Calibri"/>
              </a:rPr>
              <a:t>stämman</a:t>
            </a:r>
            <a:r>
              <a:rPr dirty="0" sz="2800" spc="-105">
                <a:latin typeface="Calibri"/>
                <a:cs typeface="Calibri"/>
              </a:rPr>
              <a:t> </a:t>
            </a:r>
            <a:r>
              <a:rPr dirty="0" sz="2800" spc="-25">
                <a:latin typeface="Calibri"/>
                <a:cs typeface="Calibri"/>
              </a:rPr>
              <a:t>2010”</a:t>
            </a:r>
            <a:r>
              <a:rPr dirty="0" sz="2800" spc="-95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–</a:t>
            </a:r>
            <a:r>
              <a:rPr dirty="0" sz="2800" spc="-95">
                <a:latin typeface="Calibri"/>
                <a:cs typeface="Calibri"/>
              </a:rPr>
              <a:t> </a:t>
            </a:r>
            <a:r>
              <a:rPr dirty="0" sz="2800" spc="-10" b="1">
                <a:solidFill>
                  <a:srgbClr val="FF0000"/>
                </a:solidFill>
                <a:latin typeface="Calibri"/>
                <a:cs typeface="Calibri"/>
              </a:rPr>
              <a:t>avslag</a:t>
            </a:r>
            <a:r>
              <a:rPr dirty="0" sz="2800" spc="-10">
                <a:latin typeface="Calibri"/>
                <a:cs typeface="Calibri"/>
              </a:rPr>
              <a:t>.</a:t>
            </a:r>
            <a:endParaRPr sz="2800">
              <a:latin typeface="Calibri"/>
              <a:cs typeface="Calibri"/>
            </a:endParaRPr>
          </a:p>
          <a:p>
            <a:pPr marL="12700" marR="548005">
              <a:lnSpc>
                <a:spcPct val="91700"/>
              </a:lnSpc>
              <a:spcBef>
                <a:spcPts val="935"/>
              </a:spcBef>
              <a:tabLst>
                <a:tab pos="4918710" algn="l"/>
              </a:tabLst>
            </a:pPr>
            <a:r>
              <a:rPr dirty="0" sz="2800" spc="-25" b="1">
                <a:solidFill>
                  <a:srgbClr val="0000FF"/>
                </a:solidFill>
                <a:latin typeface="Calibri"/>
                <a:cs typeface="Calibri"/>
              </a:rPr>
              <a:t>Motion</a:t>
            </a:r>
            <a:r>
              <a:rPr dirty="0" sz="2800" spc="-130" b="1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sz="2800" spc="-35" b="1">
                <a:solidFill>
                  <a:srgbClr val="0000FF"/>
                </a:solidFill>
                <a:latin typeface="Calibri"/>
                <a:cs typeface="Calibri"/>
              </a:rPr>
              <a:t>2017:F11</a:t>
            </a:r>
            <a:r>
              <a:rPr dirty="0" sz="2800" spc="-35">
                <a:latin typeface="Calibri"/>
                <a:cs typeface="Calibri"/>
              </a:rPr>
              <a:t>:</a:t>
            </a:r>
            <a:r>
              <a:rPr dirty="0" sz="2800" spc="-105">
                <a:latin typeface="Calibri"/>
                <a:cs typeface="Calibri"/>
              </a:rPr>
              <a:t> </a:t>
            </a:r>
            <a:r>
              <a:rPr dirty="0" sz="2800" spc="-100">
                <a:latin typeface="Calibri"/>
                <a:cs typeface="Calibri"/>
              </a:rPr>
              <a:t>”att</a:t>
            </a:r>
            <a:r>
              <a:rPr dirty="0" sz="2800" spc="-70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ge</a:t>
            </a:r>
            <a:r>
              <a:rPr dirty="0" sz="2800" spc="-105">
                <a:latin typeface="Calibri"/>
                <a:cs typeface="Calibri"/>
              </a:rPr>
              <a:t> </a:t>
            </a:r>
            <a:r>
              <a:rPr dirty="0" sz="2800" spc="-35">
                <a:latin typeface="Calibri"/>
                <a:cs typeface="Calibri"/>
              </a:rPr>
              <a:t>styrelsen</a:t>
            </a:r>
            <a:r>
              <a:rPr dirty="0" sz="2800" spc="-95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i</a:t>
            </a:r>
            <a:r>
              <a:rPr dirty="0" sz="2800" spc="-100">
                <a:latin typeface="Calibri"/>
                <a:cs typeface="Calibri"/>
              </a:rPr>
              <a:t> </a:t>
            </a:r>
            <a:r>
              <a:rPr dirty="0" sz="2800" spc="-35">
                <a:latin typeface="Calibri"/>
                <a:cs typeface="Calibri"/>
              </a:rPr>
              <a:t>uppdrag</a:t>
            </a:r>
            <a:r>
              <a:rPr dirty="0" sz="2800" spc="-90">
                <a:latin typeface="Calibri"/>
                <a:cs typeface="Calibri"/>
              </a:rPr>
              <a:t> </a:t>
            </a:r>
            <a:r>
              <a:rPr dirty="0" sz="2800" spc="-35">
                <a:latin typeface="Calibri"/>
                <a:cs typeface="Calibri"/>
              </a:rPr>
              <a:t>att</a:t>
            </a:r>
            <a:r>
              <a:rPr dirty="0" sz="2800" spc="-95">
                <a:latin typeface="Calibri"/>
                <a:cs typeface="Calibri"/>
              </a:rPr>
              <a:t> </a:t>
            </a:r>
            <a:r>
              <a:rPr dirty="0" sz="2800" spc="-35">
                <a:latin typeface="Calibri"/>
                <a:cs typeface="Calibri"/>
              </a:rPr>
              <a:t>redovisa</a:t>
            </a:r>
            <a:r>
              <a:rPr dirty="0" sz="2800" spc="-85">
                <a:latin typeface="Calibri"/>
                <a:cs typeface="Calibri"/>
              </a:rPr>
              <a:t> </a:t>
            </a:r>
            <a:r>
              <a:rPr dirty="0" sz="2800" spc="-10">
                <a:latin typeface="Calibri"/>
                <a:cs typeface="Calibri"/>
              </a:rPr>
              <a:t>kostna- </a:t>
            </a:r>
            <a:r>
              <a:rPr dirty="0" sz="2800" spc="-20">
                <a:latin typeface="Calibri"/>
                <a:cs typeface="Calibri"/>
              </a:rPr>
              <a:t>derna</a:t>
            </a:r>
            <a:r>
              <a:rPr dirty="0" sz="2800" spc="-95">
                <a:latin typeface="Calibri"/>
                <a:cs typeface="Calibri"/>
              </a:rPr>
              <a:t> </a:t>
            </a:r>
            <a:r>
              <a:rPr dirty="0" sz="2800" spc="-20">
                <a:latin typeface="Calibri"/>
                <a:cs typeface="Calibri"/>
              </a:rPr>
              <a:t>för</a:t>
            </a:r>
            <a:r>
              <a:rPr dirty="0" sz="2800" spc="-85">
                <a:latin typeface="Calibri"/>
                <a:cs typeface="Calibri"/>
              </a:rPr>
              <a:t> </a:t>
            </a:r>
            <a:r>
              <a:rPr dirty="0" sz="2800" spc="-45">
                <a:latin typeface="Calibri"/>
                <a:cs typeface="Calibri"/>
              </a:rPr>
              <a:t>bredbandsinstallation</a:t>
            </a:r>
            <a:r>
              <a:rPr dirty="0" sz="2800" spc="-95">
                <a:latin typeface="Calibri"/>
                <a:cs typeface="Calibri"/>
              </a:rPr>
              <a:t> </a:t>
            </a:r>
            <a:r>
              <a:rPr dirty="0" sz="2800" spc="-50">
                <a:latin typeface="Calibri"/>
                <a:cs typeface="Calibri"/>
              </a:rPr>
              <a:t>…</a:t>
            </a:r>
            <a:r>
              <a:rPr dirty="0" sz="2800">
                <a:latin typeface="Calibri"/>
                <a:cs typeface="Calibri"/>
              </a:rPr>
              <a:t>	med</a:t>
            </a:r>
            <a:r>
              <a:rPr dirty="0" sz="2800" spc="-140">
                <a:latin typeface="Calibri"/>
                <a:cs typeface="Calibri"/>
              </a:rPr>
              <a:t> </a:t>
            </a:r>
            <a:r>
              <a:rPr dirty="0" sz="2800" spc="-20" b="1">
                <a:latin typeface="Calibri"/>
                <a:cs typeface="Calibri"/>
              </a:rPr>
              <a:t>uppgift</a:t>
            </a:r>
            <a:r>
              <a:rPr dirty="0" sz="2800" spc="-125" b="1">
                <a:latin typeface="Calibri"/>
                <a:cs typeface="Calibri"/>
              </a:rPr>
              <a:t> </a:t>
            </a:r>
            <a:r>
              <a:rPr dirty="0" sz="2800" b="1">
                <a:latin typeface="Calibri"/>
                <a:cs typeface="Calibri"/>
              </a:rPr>
              <a:t>om</a:t>
            </a:r>
            <a:r>
              <a:rPr dirty="0" sz="2800" spc="-125" b="1">
                <a:latin typeface="Calibri"/>
                <a:cs typeface="Calibri"/>
              </a:rPr>
              <a:t> </a:t>
            </a:r>
            <a:r>
              <a:rPr dirty="0" sz="2800" b="1">
                <a:latin typeface="Calibri"/>
                <a:cs typeface="Calibri"/>
              </a:rPr>
              <a:t>när</a:t>
            </a:r>
            <a:r>
              <a:rPr dirty="0" sz="2800" spc="-135" b="1">
                <a:latin typeface="Calibri"/>
                <a:cs typeface="Calibri"/>
              </a:rPr>
              <a:t> </a:t>
            </a:r>
            <a:r>
              <a:rPr dirty="0" sz="2800" spc="-10">
                <a:latin typeface="Calibri"/>
                <a:cs typeface="Calibri"/>
              </a:rPr>
              <a:t>hyres- </a:t>
            </a:r>
            <a:r>
              <a:rPr dirty="0" sz="2800" spc="-35">
                <a:latin typeface="Calibri"/>
                <a:cs typeface="Calibri"/>
              </a:rPr>
              <a:t>höjningen</a:t>
            </a:r>
            <a:r>
              <a:rPr dirty="0" sz="2800" spc="-85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…</a:t>
            </a:r>
            <a:r>
              <a:rPr dirty="0" sz="2800" spc="-90">
                <a:latin typeface="Calibri"/>
                <a:cs typeface="Calibri"/>
              </a:rPr>
              <a:t> </a:t>
            </a:r>
            <a:r>
              <a:rPr dirty="0" sz="2800" spc="-55">
                <a:latin typeface="Calibri"/>
                <a:cs typeface="Calibri"/>
              </a:rPr>
              <a:t>kommer</a:t>
            </a:r>
            <a:r>
              <a:rPr dirty="0" sz="2800" spc="-90">
                <a:latin typeface="Calibri"/>
                <a:cs typeface="Calibri"/>
              </a:rPr>
              <a:t> </a:t>
            </a:r>
            <a:r>
              <a:rPr dirty="0" sz="2800" spc="-30">
                <a:latin typeface="Calibri"/>
                <a:cs typeface="Calibri"/>
              </a:rPr>
              <a:t>att</a:t>
            </a:r>
            <a:r>
              <a:rPr dirty="0" sz="2800" spc="-80">
                <a:latin typeface="Calibri"/>
                <a:cs typeface="Calibri"/>
              </a:rPr>
              <a:t> </a:t>
            </a:r>
            <a:r>
              <a:rPr dirty="0" sz="2800" spc="-40">
                <a:latin typeface="Calibri"/>
                <a:cs typeface="Calibri"/>
              </a:rPr>
              <a:t>upphöra”</a:t>
            </a:r>
            <a:r>
              <a:rPr dirty="0" sz="2800" spc="-80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–</a:t>
            </a:r>
            <a:r>
              <a:rPr dirty="0" sz="2800" spc="-90">
                <a:latin typeface="Calibri"/>
                <a:cs typeface="Calibri"/>
              </a:rPr>
              <a:t> </a:t>
            </a:r>
            <a:r>
              <a:rPr dirty="0" sz="2800" spc="-10" b="1">
                <a:solidFill>
                  <a:srgbClr val="FF0000"/>
                </a:solidFill>
                <a:latin typeface="Calibri"/>
                <a:cs typeface="Calibri"/>
              </a:rPr>
              <a:t>avslag</a:t>
            </a:r>
            <a:r>
              <a:rPr dirty="0" sz="2800" spc="-10">
                <a:latin typeface="Calibri"/>
                <a:cs typeface="Calibri"/>
              </a:rPr>
              <a:t>.</a:t>
            </a:r>
            <a:endParaRPr sz="2800">
              <a:latin typeface="Calibri"/>
              <a:cs typeface="Calibri"/>
            </a:endParaRPr>
          </a:p>
          <a:p>
            <a:pPr marL="12700" marR="5080">
              <a:lnSpc>
                <a:spcPct val="91800"/>
              </a:lnSpc>
              <a:spcBef>
                <a:spcPts val="985"/>
              </a:spcBef>
              <a:tabLst>
                <a:tab pos="4016375" algn="l"/>
              </a:tabLst>
            </a:pPr>
            <a:r>
              <a:rPr dirty="0" sz="2800" spc="-25" b="1">
                <a:solidFill>
                  <a:srgbClr val="0000FF"/>
                </a:solidFill>
                <a:latin typeface="Calibri"/>
                <a:cs typeface="Calibri"/>
              </a:rPr>
              <a:t>Motion</a:t>
            </a:r>
            <a:r>
              <a:rPr dirty="0" sz="2800" spc="-125" b="1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sz="2800" spc="-35" b="1">
                <a:solidFill>
                  <a:srgbClr val="0000FF"/>
                </a:solidFill>
                <a:latin typeface="Calibri"/>
                <a:cs typeface="Calibri"/>
              </a:rPr>
              <a:t>2018:F9</a:t>
            </a:r>
            <a:r>
              <a:rPr dirty="0" sz="2800" spc="-35">
                <a:latin typeface="Calibri"/>
                <a:cs typeface="Calibri"/>
              </a:rPr>
              <a:t>:</a:t>
            </a:r>
            <a:r>
              <a:rPr dirty="0" sz="2800" spc="-110">
                <a:latin typeface="Calibri"/>
                <a:cs typeface="Calibri"/>
              </a:rPr>
              <a:t> </a:t>
            </a:r>
            <a:r>
              <a:rPr dirty="0" sz="2800" spc="-95">
                <a:latin typeface="Calibri"/>
                <a:cs typeface="Calibri"/>
              </a:rPr>
              <a:t>”att</a:t>
            </a:r>
            <a:r>
              <a:rPr dirty="0" sz="2800" spc="-65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ge</a:t>
            </a:r>
            <a:r>
              <a:rPr dirty="0" sz="2800" spc="-105">
                <a:latin typeface="Calibri"/>
                <a:cs typeface="Calibri"/>
              </a:rPr>
              <a:t> </a:t>
            </a:r>
            <a:r>
              <a:rPr dirty="0" sz="2800" spc="-35">
                <a:latin typeface="Calibri"/>
                <a:cs typeface="Calibri"/>
              </a:rPr>
              <a:t>styrelsen</a:t>
            </a:r>
            <a:r>
              <a:rPr dirty="0" sz="2800" spc="-100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i</a:t>
            </a:r>
            <a:r>
              <a:rPr dirty="0" sz="2800" spc="-90">
                <a:latin typeface="Calibri"/>
                <a:cs typeface="Calibri"/>
              </a:rPr>
              <a:t> </a:t>
            </a:r>
            <a:r>
              <a:rPr dirty="0" sz="2800" spc="-35">
                <a:latin typeface="Calibri"/>
                <a:cs typeface="Calibri"/>
              </a:rPr>
              <a:t>uppdrag</a:t>
            </a:r>
            <a:r>
              <a:rPr dirty="0" sz="2800" spc="-90">
                <a:latin typeface="Calibri"/>
                <a:cs typeface="Calibri"/>
              </a:rPr>
              <a:t> </a:t>
            </a:r>
            <a:r>
              <a:rPr dirty="0" sz="2800" spc="-35">
                <a:latin typeface="Calibri"/>
                <a:cs typeface="Calibri"/>
              </a:rPr>
              <a:t>att</a:t>
            </a:r>
            <a:r>
              <a:rPr dirty="0" sz="2800" spc="-100">
                <a:latin typeface="Calibri"/>
                <a:cs typeface="Calibri"/>
              </a:rPr>
              <a:t> </a:t>
            </a:r>
            <a:r>
              <a:rPr dirty="0" sz="2800" spc="-35">
                <a:latin typeface="Calibri"/>
                <a:cs typeface="Calibri"/>
              </a:rPr>
              <a:t>redovisa</a:t>
            </a:r>
            <a:r>
              <a:rPr dirty="0" sz="2800" spc="-90">
                <a:latin typeface="Calibri"/>
                <a:cs typeface="Calibri"/>
              </a:rPr>
              <a:t> </a:t>
            </a:r>
            <a:r>
              <a:rPr dirty="0" sz="2800" spc="-20">
                <a:latin typeface="Calibri"/>
                <a:cs typeface="Calibri"/>
              </a:rPr>
              <a:t>kostnaderna </a:t>
            </a:r>
            <a:r>
              <a:rPr dirty="0" sz="2800" spc="-35">
                <a:latin typeface="Calibri"/>
                <a:cs typeface="Calibri"/>
              </a:rPr>
              <a:t>för</a:t>
            </a:r>
            <a:r>
              <a:rPr dirty="0" sz="2800" spc="-65">
                <a:latin typeface="Calibri"/>
                <a:cs typeface="Calibri"/>
              </a:rPr>
              <a:t> </a:t>
            </a:r>
            <a:r>
              <a:rPr dirty="0" sz="2800" spc="-45">
                <a:latin typeface="Calibri"/>
                <a:cs typeface="Calibri"/>
              </a:rPr>
              <a:t>bredbandsinstallation</a:t>
            </a:r>
            <a:r>
              <a:rPr dirty="0" sz="2800" spc="-60">
                <a:latin typeface="Calibri"/>
                <a:cs typeface="Calibri"/>
              </a:rPr>
              <a:t> </a:t>
            </a:r>
            <a:r>
              <a:rPr dirty="0" sz="2800" spc="-50">
                <a:latin typeface="Calibri"/>
                <a:cs typeface="Calibri"/>
              </a:rPr>
              <a:t>…</a:t>
            </a:r>
            <a:r>
              <a:rPr dirty="0" sz="2800">
                <a:latin typeface="Calibri"/>
                <a:cs typeface="Calibri"/>
              </a:rPr>
              <a:t>	</a:t>
            </a:r>
            <a:r>
              <a:rPr dirty="0" sz="2800" spc="-10">
                <a:latin typeface="Calibri"/>
                <a:cs typeface="Calibri"/>
              </a:rPr>
              <a:t>med</a:t>
            </a:r>
            <a:r>
              <a:rPr dirty="0" sz="2800" spc="-135">
                <a:latin typeface="Calibri"/>
                <a:cs typeface="Calibri"/>
              </a:rPr>
              <a:t> </a:t>
            </a:r>
            <a:r>
              <a:rPr dirty="0" sz="2800" spc="-25">
                <a:latin typeface="Calibri"/>
                <a:cs typeface="Calibri"/>
              </a:rPr>
              <a:t>uppgift</a:t>
            </a:r>
            <a:r>
              <a:rPr dirty="0" sz="2800" spc="-114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om</a:t>
            </a:r>
            <a:r>
              <a:rPr dirty="0" sz="2800" spc="-114">
                <a:latin typeface="Calibri"/>
                <a:cs typeface="Calibri"/>
              </a:rPr>
              <a:t> </a:t>
            </a:r>
            <a:r>
              <a:rPr dirty="0" sz="2800" spc="-40" b="1">
                <a:latin typeface="Calibri"/>
                <a:cs typeface="Calibri"/>
              </a:rPr>
              <a:t>åtminstone</a:t>
            </a:r>
            <a:r>
              <a:rPr dirty="0" sz="2800" spc="-114" b="1">
                <a:latin typeface="Calibri"/>
                <a:cs typeface="Calibri"/>
              </a:rPr>
              <a:t> </a:t>
            </a:r>
            <a:r>
              <a:rPr dirty="0" sz="2800" spc="-10" b="1">
                <a:latin typeface="Calibri"/>
                <a:cs typeface="Calibri"/>
              </a:rPr>
              <a:t>ungefärlig </a:t>
            </a:r>
            <a:r>
              <a:rPr dirty="0" sz="2800" spc="-30" b="1">
                <a:latin typeface="Calibri"/>
                <a:cs typeface="Calibri"/>
              </a:rPr>
              <a:t>tidpunkt</a:t>
            </a:r>
            <a:r>
              <a:rPr dirty="0" sz="2800" spc="-105" b="1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då</a:t>
            </a:r>
            <a:r>
              <a:rPr dirty="0" sz="2800" spc="-110">
                <a:latin typeface="Calibri"/>
                <a:cs typeface="Calibri"/>
              </a:rPr>
              <a:t> </a:t>
            </a:r>
            <a:r>
              <a:rPr dirty="0" sz="2800" spc="-45">
                <a:latin typeface="Calibri"/>
                <a:cs typeface="Calibri"/>
              </a:rPr>
              <a:t>hyreshöjningen</a:t>
            </a:r>
            <a:r>
              <a:rPr dirty="0" sz="2800" spc="-95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på</a:t>
            </a:r>
            <a:r>
              <a:rPr dirty="0" sz="2800" spc="-95">
                <a:latin typeface="Calibri"/>
                <a:cs typeface="Calibri"/>
              </a:rPr>
              <a:t> </a:t>
            </a:r>
            <a:r>
              <a:rPr dirty="0" sz="2800" spc="-25">
                <a:latin typeface="Calibri"/>
                <a:cs typeface="Calibri"/>
              </a:rPr>
              <a:t>grund</a:t>
            </a:r>
            <a:r>
              <a:rPr dirty="0" sz="2800" spc="-110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av</a:t>
            </a:r>
            <a:r>
              <a:rPr dirty="0" sz="2800" spc="-105">
                <a:latin typeface="Calibri"/>
                <a:cs typeface="Calibri"/>
              </a:rPr>
              <a:t> </a:t>
            </a:r>
            <a:r>
              <a:rPr dirty="0" sz="2800" spc="-35">
                <a:latin typeface="Calibri"/>
                <a:cs typeface="Calibri"/>
              </a:rPr>
              <a:t>bredband</a:t>
            </a:r>
            <a:r>
              <a:rPr dirty="0" sz="2800" spc="-105">
                <a:latin typeface="Calibri"/>
                <a:cs typeface="Calibri"/>
              </a:rPr>
              <a:t> </a:t>
            </a:r>
            <a:r>
              <a:rPr dirty="0" sz="2800" spc="-10">
                <a:latin typeface="Calibri"/>
                <a:cs typeface="Calibri"/>
              </a:rPr>
              <a:t>upphör”</a:t>
            </a:r>
            <a:r>
              <a:rPr dirty="0" sz="2800" spc="-90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–</a:t>
            </a:r>
            <a:r>
              <a:rPr dirty="0" sz="2800" spc="-105">
                <a:latin typeface="Calibri"/>
                <a:cs typeface="Calibri"/>
              </a:rPr>
              <a:t> </a:t>
            </a:r>
            <a:r>
              <a:rPr dirty="0" sz="2800" spc="-10" b="1">
                <a:solidFill>
                  <a:srgbClr val="FF0000"/>
                </a:solidFill>
                <a:latin typeface="Calibri"/>
                <a:cs typeface="Calibri"/>
              </a:rPr>
              <a:t>avslag</a:t>
            </a:r>
            <a:r>
              <a:rPr dirty="0" sz="2800" spc="-10">
                <a:latin typeface="Calibri"/>
                <a:cs typeface="Calibri"/>
              </a:rPr>
              <a:t>.</a:t>
            </a:r>
            <a:endParaRPr sz="2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695"/>
              </a:spcBef>
            </a:pPr>
            <a:r>
              <a:rPr dirty="0" sz="2800" b="1">
                <a:solidFill>
                  <a:srgbClr val="FB7608"/>
                </a:solidFill>
                <a:latin typeface="Calibri"/>
                <a:cs typeface="Calibri"/>
              </a:rPr>
              <a:t>Om</a:t>
            </a:r>
            <a:r>
              <a:rPr dirty="0" sz="2800" spc="-80" b="1">
                <a:solidFill>
                  <a:srgbClr val="FB7608"/>
                </a:solidFill>
                <a:latin typeface="Calibri"/>
                <a:cs typeface="Calibri"/>
              </a:rPr>
              <a:t> </a:t>
            </a:r>
            <a:r>
              <a:rPr dirty="0" sz="2800" spc="-10" b="1">
                <a:solidFill>
                  <a:srgbClr val="FB7608"/>
                </a:solidFill>
                <a:latin typeface="Calibri"/>
                <a:cs typeface="Calibri"/>
              </a:rPr>
              <a:t>styrelsen</a:t>
            </a:r>
            <a:r>
              <a:rPr dirty="0" sz="2800" spc="-85" b="1">
                <a:solidFill>
                  <a:srgbClr val="FB7608"/>
                </a:solidFill>
                <a:latin typeface="Calibri"/>
                <a:cs typeface="Calibri"/>
              </a:rPr>
              <a:t> </a:t>
            </a:r>
            <a:r>
              <a:rPr dirty="0" sz="2800" b="1">
                <a:solidFill>
                  <a:srgbClr val="FB7608"/>
                </a:solidFill>
                <a:latin typeface="Calibri"/>
                <a:cs typeface="Calibri"/>
              </a:rPr>
              <a:t>anser</a:t>
            </a:r>
            <a:r>
              <a:rPr dirty="0" sz="2800" spc="-75" b="1">
                <a:solidFill>
                  <a:srgbClr val="FB7608"/>
                </a:solidFill>
                <a:latin typeface="Calibri"/>
                <a:cs typeface="Calibri"/>
              </a:rPr>
              <a:t> </a:t>
            </a:r>
            <a:r>
              <a:rPr dirty="0" sz="2800" spc="-10" b="1">
                <a:solidFill>
                  <a:srgbClr val="FB7608"/>
                </a:solidFill>
                <a:latin typeface="Calibri"/>
                <a:cs typeface="Calibri"/>
              </a:rPr>
              <a:t>att</a:t>
            </a:r>
            <a:r>
              <a:rPr dirty="0" sz="2800" spc="-90" b="1">
                <a:solidFill>
                  <a:srgbClr val="FB7608"/>
                </a:solidFill>
                <a:latin typeface="Calibri"/>
                <a:cs typeface="Calibri"/>
              </a:rPr>
              <a:t> </a:t>
            </a:r>
            <a:r>
              <a:rPr dirty="0" sz="2800" b="1">
                <a:solidFill>
                  <a:srgbClr val="FB7608"/>
                </a:solidFill>
                <a:latin typeface="Calibri"/>
                <a:cs typeface="Calibri"/>
              </a:rPr>
              <a:t>beslutet</a:t>
            </a:r>
            <a:r>
              <a:rPr dirty="0" sz="2800" spc="-85" b="1">
                <a:solidFill>
                  <a:srgbClr val="FB7608"/>
                </a:solidFill>
                <a:latin typeface="Calibri"/>
                <a:cs typeface="Calibri"/>
              </a:rPr>
              <a:t> </a:t>
            </a:r>
            <a:r>
              <a:rPr dirty="0" sz="2800" b="1">
                <a:solidFill>
                  <a:srgbClr val="FB7608"/>
                </a:solidFill>
                <a:latin typeface="Calibri"/>
                <a:cs typeface="Calibri"/>
              </a:rPr>
              <a:t>från</a:t>
            </a:r>
            <a:r>
              <a:rPr dirty="0" sz="2800" spc="-85" b="1">
                <a:solidFill>
                  <a:srgbClr val="FB7608"/>
                </a:solidFill>
                <a:latin typeface="Calibri"/>
                <a:cs typeface="Calibri"/>
              </a:rPr>
              <a:t> </a:t>
            </a:r>
            <a:r>
              <a:rPr dirty="0" sz="2800" b="1">
                <a:solidFill>
                  <a:srgbClr val="FB7608"/>
                </a:solidFill>
                <a:latin typeface="Calibri"/>
                <a:cs typeface="Calibri"/>
              </a:rPr>
              <a:t>2010</a:t>
            </a:r>
            <a:r>
              <a:rPr dirty="0" sz="2800" spc="-85" b="1">
                <a:solidFill>
                  <a:srgbClr val="FB7608"/>
                </a:solidFill>
                <a:latin typeface="Calibri"/>
                <a:cs typeface="Calibri"/>
              </a:rPr>
              <a:t> </a:t>
            </a:r>
            <a:r>
              <a:rPr dirty="0" sz="2800" b="1">
                <a:solidFill>
                  <a:srgbClr val="FB7608"/>
                </a:solidFill>
                <a:latin typeface="Calibri"/>
                <a:cs typeface="Calibri"/>
              </a:rPr>
              <a:t>inte</a:t>
            </a:r>
            <a:r>
              <a:rPr dirty="0" sz="2800" spc="-85" b="1">
                <a:solidFill>
                  <a:srgbClr val="FB7608"/>
                </a:solidFill>
                <a:latin typeface="Calibri"/>
                <a:cs typeface="Calibri"/>
              </a:rPr>
              <a:t> </a:t>
            </a:r>
            <a:r>
              <a:rPr dirty="0" sz="2800" b="1">
                <a:solidFill>
                  <a:srgbClr val="FB7608"/>
                </a:solidFill>
                <a:latin typeface="Calibri"/>
                <a:cs typeface="Calibri"/>
              </a:rPr>
              <a:t>bör</a:t>
            </a:r>
            <a:r>
              <a:rPr dirty="0" sz="2800" spc="-70" b="1">
                <a:solidFill>
                  <a:srgbClr val="FB7608"/>
                </a:solidFill>
                <a:latin typeface="Calibri"/>
                <a:cs typeface="Calibri"/>
              </a:rPr>
              <a:t> </a:t>
            </a:r>
            <a:r>
              <a:rPr dirty="0" sz="2800" spc="-10" b="1">
                <a:solidFill>
                  <a:srgbClr val="FB7608"/>
                </a:solidFill>
                <a:latin typeface="Calibri"/>
                <a:cs typeface="Calibri"/>
              </a:rPr>
              <a:t>verkställas</a:t>
            </a:r>
            <a:r>
              <a:rPr dirty="0" sz="2800" spc="-75" b="1">
                <a:solidFill>
                  <a:srgbClr val="FB7608"/>
                </a:solidFill>
                <a:latin typeface="Calibri"/>
                <a:cs typeface="Calibri"/>
              </a:rPr>
              <a:t> </a:t>
            </a:r>
            <a:r>
              <a:rPr dirty="0" sz="2800" spc="-25" b="1">
                <a:solidFill>
                  <a:srgbClr val="FB7608"/>
                </a:solidFill>
                <a:latin typeface="Calibri"/>
                <a:cs typeface="Calibri"/>
              </a:rPr>
              <a:t>har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3" name="object 3" descr=""/>
          <p:cNvSpPr txBox="1"/>
          <p:nvPr/>
        </p:nvSpPr>
        <p:spPr>
          <a:xfrm>
            <a:off x="1291082" y="4452492"/>
            <a:ext cx="1693545" cy="426720"/>
          </a:xfrm>
          <a:prstGeom prst="rect">
            <a:avLst/>
          </a:prstGeom>
          <a:ln w="27431">
            <a:solidFill>
              <a:srgbClr val="FF0000"/>
            </a:solidFill>
          </a:ln>
        </p:spPr>
        <p:txBody>
          <a:bodyPr wrap="square" lIns="0" tIns="0" rIns="0" bIns="0" rtlCol="0" vert="horz">
            <a:spAutoFit/>
          </a:bodyPr>
          <a:lstStyle/>
          <a:p>
            <a:pPr marL="93980">
              <a:lnSpc>
                <a:spcPts val="3055"/>
              </a:lnSpc>
            </a:pPr>
            <a:r>
              <a:rPr dirty="0" sz="2800" spc="-10" b="1">
                <a:solidFill>
                  <a:srgbClr val="FB7608"/>
                </a:solidFill>
                <a:latin typeface="Calibri"/>
                <a:cs typeface="Calibri"/>
              </a:rPr>
              <a:t>skyldighet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4" name="object 4" descr=""/>
          <p:cNvSpPr txBox="1"/>
          <p:nvPr/>
        </p:nvSpPr>
        <p:spPr>
          <a:xfrm>
            <a:off x="528319" y="4401692"/>
            <a:ext cx="9714230" cy="4521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2550160" algn="l"/>
              </a:tabLst>
            </a:pPr>
            <a:r>
              <a:rPr dirty="0" sz="2800" spc="-25" b="1">
                <a:solidFill>
                  <a:srgbClr val="FB7608"/>
                </a:solidFill>
                <a:latin typeface="Calibri"/>
                <a:cs typeface="Calibri"/>
              </a:rPr>
              <a:t>man</a:t>
            </a:r>
            <a:r>
              <a:rPr dirty="0" sz="2800" b="1">
                <a:solidFill>
                  <a:srgbClr val="FB7608"/>
                </a:solidFill>
                <a:latin typeface="Calibri"/>
                <a:cs typeface="Calibri"/>
              </a:rPr>
              <a:t>	att</a:t>
            </a:r>
            <a:r>
              <a:rPr dirty="0" sz="2800" spc="-90" b="1">
                <a:solidFill>
                  <a:srgbClr val="FB7608"/>
                </a:solidFill>
                <a:latin typeface="Calibri"/>
                <a:cs typeface="Calibri"/>
              </a:rPr>
              <a:t> </a:t>
            </a:r>
            <a:r>
              <a:rPr dirty="0" sz="2800" spc="-10" b="1">
                <a:solidFill>
                  <a:srgbClr val="FB7608"/>
                </a:solidFill>
                <a:latin typeface="Calibri"/>
                <a:cs typeface="Calibri"/>
              </a:rPr>
              <a:t>återkomma</a:t>
            </a:r>
            <a:r>
              <a:rPr dirty="0" sz="2800" spc="-95" b="1">
                <a:solidFill>
                  <a:srgbClr val="FB7608"/>
                </a:solidFill>
                <a:latin typeface="Calibri"/>
                <a:cs typeface="Calibri"/>
              </a:rPr>
              <a:t> </a:t>
            </a:r>
            <a:r>
              <a:rPr dirty="0" sz="2800" b="1">
                <a:solidFill>
                  <a:srgbClr val="FB7608"/>
                </a:solidFill>
                <a:latin typeface="Calibri"/>
                <a:cs typeface="Calibri"/>
              </a:rPr>
              <a:t>till</a:t>
            </a:r>
            <a:r>
              <a:rPr dirty="0" sz="2800" spc="-110" b="1">
                <a:solidFill>
                  <a:srgbClr val="FB7608"/>
                </a:solidFill>
                <a:latin typeface="Calibri"/>
                <a:cs typeface="Calibri"/>
              </a:rPr>
              <a:t> </a:t>
            </a:r>
            <a:r>
              <a:rPr dirty="0" sz="2800" b="1">
                <a:solidFill>
                  <a:srgbClr val="FB7608"/>
                </a:solidFill>
                <a:latin typeface="Calibri"/>
                <a:cs typeface="Calibri"/>
              </a:rPr>
              <a:t>stämman</a:t>
            </a:r>
            <a:r>
              <a:rPr dirty="0" sz="2800" spc="-100" b="1">
                <a:solidFill>
                  <a:srgbClr val="FB7608"/>
                </a:solidFill>
                <a:latin typeface="Calibri"/>
                <a:cs typeface="Calibri"/>
              </a:rPr>
              <a:t> </a:t>
            </a:r>
            <a:r>
              <a:rPr dirty="0" sz="2800" b="1">
                <a:solidFill>
                  <a:srgbClr val="FB7608"/>
                </a:solidFill>
                <a:latin typeface="Calibri"/>
                <a:cs typeface="Calibri"/>
              </a:rPr>
              <a:t>med</a:t>
            </a:r>
            <a:r>
              <a:rPr dirty="0" sz="2800" spc="-95" b="1">
                <a:solidFill>
                  <a:srgbClr val="FB7608"/>
                </a:solidFill>
                <a:latin typeface="Calibri"/>
                <a:cs typeface="Calibri"/>
              </a:rPr>
              <a:t> </a:t>
            </a:r>
            <a:r>
              <a:rPr dirty="0" sz="2800" spc="-10" b="1">
                <a:solidFill>
                  <a:srgbClr val="FB7608"/>
                </a:solidFill>
                <a:latin typeface="Calibri"/>
                <a:cs typeface="Calibri"/>
              </a:rPr>
              <a:t>förslag</a:t>
            </a:r>
            <a:r>
              <a:rPr dirty="0" sz="2800" spc="-100" b="1">
                <a:solidFill>
                  <a:srgbClr val="FB7608"/>
                </a:solidFill>
                <a:latin typeface="Calibri"/>
                <a:cs typeface="Calibri"/>
              </a:rPr>
              <a:t> </a:t>
            </a:r>
            <a:r>
              <a:rPr dirty="0" sz="2800" b="1">
                <a:solidFill>
                  <a:srgbClr val="FB7608"/>
                </a:solidFill>
                <a:latin typeface="Calibri"/>
                <a:cs typeface="Calibri"/>
              </a:rPr>
              <a:t>om</a:t>
            </a:r>
            <a:r>
              <a:rPr dirty="0" sz="2800" spc="-95" b="1">
                <a:solidFill>
                  <a:srgbClr val="FB7608"/>
                </a:solidFill>
                <a:latin typeface="Calibri"/>
                <a:cs typeface="Calibri"/>
              </a:rPr>
              <a:t> </a:t>
            </a:r>
            <a:r>
              <a:rPr dirty="0" sz="2800" spc="-20" b="1">
                <a:solidFill>
                  <a:srgbClr val="FB7608"/>
                </a:solidFill>
                <a:latin typeface="Calibri"/>
                <a:cs typeface="Calibri"/>
              </a:rPr>
              <a:t>det.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5" name="object 5" descr=""/>
          <p:cNvSpPr txBox="1"/>
          <p:nvPr/>
        </p:nvSpPr>
        <p:spPr>
          <a:xfrm>
            <a:off x="560069" y="5213730"/>
            <a:ext cx="9504045" cy="1585595"/>
          </a:xfrm>
          <a:prstGeom prst="rect">
            <a:avLst/>
          </a:prstGeom>
          <a:ln w="56388">
            <a:solidFill>
              <a:srgbClr val="0000FF"/>
            </a:solidFill>
          </a:ln>
        </p:spPr>
        <p:txBody>
          <a:bodyPr wrap="square" lIns="0" tIns="93345" rIns="0" bIns="0" rtlCol="0" vert="horz">
            <a:spAutoFit/>
          </a:bodyPr>
          <a:lstStyle/>
          <a:p>
            <a:pPr marL="160655">
              <a:lnSpc>
                <a:spcPts val="3220"/>
              </a:lnSpc>
              <a:spcBef>
                <a:spcPts val="735"/>
              </a:spcBef>
            </a:pPr>
            <a:r>
              <a:rPr dirty="0" sz="2800" spc="-10">
                <a:latin typeface="Calibri"/>
                <a:cs typeface="Calibri"/>
              </a:rPr>
              <a:t>Det</a:t>
            </a:r>
            <a:r>
              <a:rPr dirty="0" sz="2800" spc="-130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är</a:t>
            </a:r>
            <a:r>
              <a:rPr dirty="0" sz="2800" spc="-110">
                <a:latin typeface="Calibri"/>
                <a:cs typeface="Calibri"/>
              </a:rPr>
              <a:t> </a:t>
            </a:r>
            <a:r>
              <a:rPr dirty="0" sz="2800" b="1">
                <a:solidFill>
                  <a:srgbClr val="FF0000"/>
                </a:solidFill>
                <a:latin typeface="Calibri"/>
                <a:cs typeface="Calibri"/>
              </a:rPr>
              <a:t>hög</a:t>
            </a:r>
            <a:r>
              <a:rPr dirty="0" sz="2800" spc="-105" b="1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dirty="0" sz="2800" b="1">
                <a:solidFill>
                  <a:srgbClr val="FF0000"/>
                </a:solidFill>
                <a:latin typeface="Calibri"/>
                <a:cs typeface="Calibri"/>
              </a:rPr>
              <a:t>tid</a:t>
            </a:r>
            <a:r>
              <a:rPr dirty="0" sz="2800" spc="-114" b="1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dirty="0" sz="2800" spc="-35">
                <a:latin typeface="Calibri"/>
                <a:cs typeface="Calibri"/>
              </a:rPr>
              <a:t>att</a:t>
            </a:r>
            <a:r>
              <a:rPr dirty="0" sz="2800" spc="-114">
                <a:latin typeface="Calibri"/>
                <a:cs typeface="Calibri"/>
              </a:rPr>
              <a:t> </a:t>
            </a:r>
            <a:r>
              <a:rPr dirty="0" sz="2800" spc="-45">
                <a:latin typeface="Calibri"/>
                <a:cs typeface="Calibri"/>
              </a:rPr>
              <a:t>hyreshöjningen</a:t>
            </a:r>
            <a:r>
              <a:rPr dirty="0" sz="2800" spc="-114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på</a:t>
            </a:r>
            <a:r>
              <a:rPr dirty="0" sz="2800" spc="-114">
                <a:latin typeface="Calibri"/>
                <a:cs typeface="Calibri"/>
              </a:rPr>
              <a:t> </a:t>
            </a:r>
            <a:r>
              <a:rPr dirty="0" sz="2800" spc="-20">
                <a:latin typeface="Calibri"/>
                <a:cs typeface="Calibri"/>
              </a:rPr>
              <a:t>grund</a:t>
            </a:r>
            <a:r>
              <a:rPr dirty="0" sz="2800" spc="-105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av</a:t>
            </a:r>
            <a:r>
              <a:rPr dirty="0" sz="2800" spc="-105">
                <a:latin typeface="Calibri"/>
                <a:cs typeface="Calibri"/>
              </a:rPr>
              <a:t> </a:t>
            </a:r>
            <a:r>
              <a:rPr dirty="0" sz="2800" spc="-35">
                <a:latin typeface="Calibri"/>
                <a:cs typeface="Calibri"/>
              </a:rPr>
              <a:t>bredband</a:t>
            </a:r>
            <a:r>
              <a:rPr dirty="0" sz="2800" spc="-110">
                <a:latin typeface="Calibri"/>
                <a:cs typeface="Calibri"/>
              </a:rPr>
              <a:t> </a:t>
            </a:r>
            <a:r>
              <a:rPr dirty="0" sz="2800" spc="-10" b="1">
                <a:latin typeface="Calibri"/>
                <a:cs typeface="Calibri"/>
              </a:rPr>
              <a:t>upphör</a:t>
            </a:r>
            <a:endParaRPr sz="2800">
              <a:latin typeface="Calibri"/>
              <a:cs typeface="Calibri"/>
            </a:endParaRPr>
          </a:p>
          <a:p>
            <a:pPr marL="160655">
              <a:lnSpc>
                <a:spcPts val="3220"/>
              </a:lnSpc>
            </a:pPr>
            <a:r>
              <a:rPr dirty="0" sz="2800">
                <a:latin typeface="Calibri"/>
                <a:cs typeface="Calibri"/>
              </a:rPr>
              <a:t>och</a:t>
            </a:r>
            <a:r>
              <a:rPr dirty="0" sz="2800" spc="-114">
                <a:latin typeface="Calibri"/>
                <a:cs typeface="Calibri"/>
              </a:rPr>
              <a:t> </a:t>
            </a:r>
            <a:r>
              <a:rPr dirty="0" sz="2800" spc="-35">
                <a:latin typeface="Calibri"/>
                <a:cs typeface="Calibri"/>
              </a:rPr>
              <a:t>att</a:t>
            </a:r>
            <a:r>
              <a:rPr dirty="0" sz="2800" spc="-114">
                <a:latin typeface="Calibri"/>
                <a:cs typeface="Calibri"/>
              </a:rPr>
              <a:t> </a:t>
            </a:r>
            <a:r>
              <a:rPr dirty="0" sz="2800" spc="-35">
                <a:latin typeface="Calibri"/>
                <a:cs typeface="Calibri"/>
              </a:rPr>
              <a:t>styrelsen</a:t>
            </a:r>
            <a:r>
              <a:rPr dirty="0" sz="2800" spc="-114">
                <a:latin typeface="Calibri"/>
                <a:cs typeface="Calibri"/>
              </a:rPr>
              <a:t> </a:t>
            </a:r>
            <a:r>
              <a:rPr dirty="0" sz="2800" spc="-45" b="1">
                <a:latin typeface="Calibri"/>
                <a:cs typeface="Calibri"/>
              </a:rPr>
              <a:t>verkställer</a:t>
            </a:r>
            <a:r>
              <a:rPr dirty="0" sz="2800" spc="-114" b="1">
                <a:latin typeface="Calibri"/>
                <a:cs typeface="Calibri"/>
              </a:rPr>
              <a:t> </a:t>
            </a:r>
            <a:r>
              <a:rPr dirty="0" sz="2800" spc="-35" b="1">
                <a:latin typeface="Calibri"/>
                <a:cs typeface="Calibri"/>
              </a:rPr>
              <a:t>beslutet</a:t>
            </a:r>
            <a:r>
              <a:rPr dirty="0" sz="2800" spc="-110" b="1">
                <a:latin typeface="Calibri"/>
                <a:cs typeface="Calibri"/>
              </a:rPr>
              <a:t> </a:t>
            </a:r>
            <a:r>
              <a:rPr dirty="0" sz="2800" spc="-30">
                <a:latin typeface="Calibri"/>
                <a:cs typeface="Calibri"/>
              </a:rPr>
              <a:t>från</a:t>
            </a:r>
            <a:r>
              <a:rPr dirty="0" sz="2800" spc="-120">
                <a:latin typeface="Calibri"/>
                <a:cs typeface="Calibri"/>
              </a:rPr>
              <a:t> </a:t>
            </a:r>
            <a:r>
              <a:rPr dirty="0" sz="2800" spc="-40">
                <a:latin typeface="Calibri"/>
                <a:cs typeface="Calibri"/>
              </a:rPr>
              <a:t>stämman</a:t>
            </a:r>
            <a:r>
              <a:rPr dirty="0" sz="2800" spc="-120">
                <a:latin typeface="Calibri"/>
                <a:cs typeface="Calibri"/>
              </a:rPr>
              <a:t> </a:t>
            </a:r>
            <a:r>
              <a:rPr dirty="0" sz="2800" spc="-10">
                <a:latin typeface="Calibri"/>
                <a:cs typeface="Calibri"/>
              </a:rPr>
              <a:t>2012.</a:t>
            </a:r>
            <a:endParaRPr sz="2800">
              <a:latin typeface="Calibri"/>
              <a:cs typeface="Calibri"/>
            </a:endParaRPr>
          </a:p>
          <a:p>
            <a:pPr marL="160655">
              <a:lnSpc>
                <a:spcPct val="100000"/>
              </a:lnSpc>
              <a:spcBef>
                <a:spcPts val="695"/>
              </a:spcBef>
            </a:pPr>
            <a:r>
              <a:rPr dirty="0" sz="2800">
                <a:latin typeface="Calibri"/>
                <a:cs typeface="Calibri"/>
              </a:rPr>
              <a:t>Jag</a:t>
            </a:r>
            <a:r>
              <a:rPr dirty="0" sz="2800" spc="-65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yrkar</a:t>
            </a:r>
            <a:r>
              <a:rPr dirty="0" sz="2800" spc="-55">
                <a:latin typeface="Calibri"/>
                <a:cs typeface="Calibri"/>
              </a:rPr>
              <a:t> </a:t>
            </a:r>
            <a:r>
              <a:rPr dirty="0" sz="2800" b="1">
                <a:solidFill>
                  <a:srgbClr val="FF0000"/>
                </a:solidFill>
                <a:latin typeface="Calibri"/>
                <a:cs typeface="Calibri"/>
              </a:rPr>
              <a:t>bifall</a:t>
            </a:r>
            <a:r>
              <a:rPr dirty="0" sz="2800" spc="-45" b="1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dirty="0" sz="2800" b="1">
                <a:latin typeface="Calibri"/>
                <a:cs typeface="Calibri"/>
              </a:rPr>
              <a:t>till</a:t>
            </a:r>
            <a:r>
              <a:rPr dirty="0" sz="2800" spc="-60" b="1">
                <a:latin typeface="Calibri"/>
                <a:cs typeface="Calibri"/>
              </a:rPr>
              <a:t> </a:t>
            </a:r>
            <a:r>
              <a:rPr dirty="0" sz="2800" b="1">
                <a:solidFill>
                  <a:srgbClr val="0000FF"/>
                </a:solidFill>
                <a:latin typeface="Calibri"/>
                <a:cs typeface="Calibri"/>
              </a:rPr>
              <a:t>motion</a:t>
            </a:r>
            <a:r>
              <a:rPr dirty="0" sz="2800" spc="-55" b="1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sz="2800" spc="-25" b="1">
                <a:solidFill>
                  <a:srgbClr val="0000FF"/>
                </a:solidFill>
                <a:latin typeface="Calibri"/>
                <a:cs typeface="Calibri"/>
              </a:rPr>
              <a:t>88</a:t>
            </a:r>
            <a:r>
              <a:rPr dirty="0" sz="2800" spc="-25" b="1">
                <a:latin typeface="Calibri"/>
                <a:cs typeface="Calibri"/>
              </a:rPr>
              <a:t>.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246120" y="745477"/>
            <a:ext cx="6828155" cy="5811266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528319" y="1003147"/>
            <a:ext cx="2273935" cy="909319"/>
          </a:xfrm>
          <a:prstGeom prst="rect"/>
        </p:spPr>
        <p:txBody>
          <a:bodyPr wrap="square" lIns="0" tIns="58419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459"/>
              </a:spcBef>
            </a:pPr>
            <a:r>
              <a:rPr dirty="0" sz="2600" b="0">
                <a:latin typeface="Calibri"/>
                <a:cs typeface="Calibri"/>
              </a:rPr>
              <a:t>Smidigt</a:t>
            </a:r>
            <a:r>
              <a:rPr dirty="0" sz="2600" spc="-60" b="0">
                <a:latin typeface="Calibri"/>
                <a:cs typeface="Calibri"/>
              </a:rPr>
              <a:t> </a:t>
            </a:r>
            <a:r>
              <a:rPr dirty="0" sz="2600" spc="-20" b="0">
                <a:latin typeface="Calibri"/>
                <a:cs typeface="Calibri"/>
              </a:rPr>
              <a:t>sätt</a:t>
            </a:r>
            <a:endParaRPr sz="26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359"/>
              </a:spcBef>
            </a:pPr>
            <a:r>
              <a:rPr dirty="0" sz="2600" b="0">
                <a:latin typeface="Calibri"/>
                <a:cs typeface="Calibri"/>
              </a:rPr>
              <a:t>att</a:t>
            </a:r>
            <a:r>
              <a:rPr dirty="0" sz="2600" spc="-114" b="0">
                <a:latin typeface="Calibri"/>
                <a:cs typeface="Calibri"/>
              </a:rPr>
              <a:t> </a:t>
            </a:r>
            <a:r>
              <a:rPr dirty="0" sz="2600" spc="-10" b="0">
                <a:latin typeface="Calibri"/>
                <a:cs typeface="Calibri"/>
              </a:rPr>
              <a:t>begära</a:t>
            </a:r>
            <a:r>
              <a:rPr dirty="0" sz="2600" spc="-130" b="0">
                <a:latin typeface="Calibri"/>
                <a:cs typeface="Calibri"/>
              </a:rPr>
              <a:t> </a:t>
            </a:r>
            <a:r>
              <a:rPr dirty="0" sz="2600" spc="-10" b="0">
                <a:latin typeface="Calibri"/>
                <a:cs typeface="Calibri"/>
              </a:rPr>
              <a:t>ordet: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5" name="object 5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1270" rIns="0" bIns="0" rtlCol="0" vert="horz">
            <a:spAutoFit/>
          </a:bodyPr>
          <a:lstStyle/>
          <a:p>
            <a:pPr marL="83820">
              <a:lnSpc>
                <a:spcPct val="100000"/>
              </a:lnSpc>
              <a:spcBef>
                <a:spcPts val="10"/>
              </a:spcBef>
            </a:pPr>
            <a:fld id="{81D60167-4931-47E6-BA6A-407CBD079E47}" type="slidenum">
              <a:rPr dirty="0" spc="-50"/>
              <a:t>8</a:t>
            </a:fld>
          </a:p>
        </p:txBody>
      </p:sp>
      <p:sp>
        <p:nvSpPr>
          <p:cNvPr id="4" name="object 4" descr=""/>
          <p:cNvSpPr txBox="1"/>
          <p:nvPr/>
        </p:nvSpPr>
        <p:spPr>
          <a:xfrm>
            <a:off x="528319" y="2388235"/>
            <a:ext cx="2561590" cy="4171315"/>
          </a:xfrm>
          <a:prstGeom prst="rect">
            <a:avLst/>
          </a:prstGeom>
        </p:spPr>
        <p:txBody>
          <a:bodyPr wrap="square" lIns="0" tIns="53340" rIns="0" bIns="0" rtlCol="0" vert="horz">
            <a:spAutoFit/>
          </a:bodyPr>
          <a:lstStyle/>
          <a:p>
            <a:pPr marL="12700" marR="305435">
              <a:lnSpc>
                <a:spcPct val="89800"/>
              </a:lnSpc>
              <a:spcBef>
                <a:spcPts val="420"/>
              </a:spcBef>
            </a:pPr>
            <a:r>
              <a:rPr dirty="0" sz="2600" spc="-10" b="1">
                <a:latin typeface="Calibri"/>
                <a:cs typeface="Calibri"/>
              </a:rPr>
              <a:t>Röstkort</a:t>
            </a:r>
            <a:r>
              <a:rPr dirty="0" sz="2600" spc="-80" b="1">
                <a:latin typeface="Calibri"/>
                <a:cs typeface="Calibri"/>
              </a:rPr>
              <a:t> </a:t>
            </a:r>
            <a:r>
              <a:rPr dirty="0" sz="2600" spc="-25" b="1">
                <a:latin typeface="Calibri"/>
                <a:cs typeface="Calibri"/>
              </a:rPr>
              <a:t>med </a:t>
            </a:r>
            <a:r>
              <a:rPr dirty="0" sz="2600" b="1">
                <a:latin typeface="Calibri"/>
                <a:cs typeface="Calibri"/>
              </a:rPr>
              <a:t>stora</a:t>
            </a:r>
            <a:r>
              <a:rPr dirty="0" sz="2600" spc="-135" b="1">
                <a:latin typeface="Calibri"/>
                <a:cs typeface="Calibri"/>
              </a:rPr>
              <a:t> </a:t>
            </a:r>
            <a:r>
              <a:rPr dirty="0" sz="2600" spc="-10" b="1">
                <a:latin typeface="Calibri"/>
                <a:cs typeface="Calibri"/>
              </a:rPr>
              <a:t>siffror</a:t>
            </a:r>
            <a:r>
              <a:rPr dirty="0" sz="2600" spc="-140" b="1">
                <a:latin typeface="Calibri"/>
                <a:cs typeface="Calibri"/>
              </a:rPr>
              <a:t> </a:t>
            </a:r>
            <a:r>
              <a:rPr dirty="0" sz="2600" spc="-25" b="1">
                <a:latin typeface="Calibri"/>
                <a:cs typeface="Calibri"/>
              </a:rPr>
              <a:t>som </a:t>
            </a:r>
            <a:r>
              <a:rPr dirty="0" sz="2600" b="1">
                <a:latin typeface="Calibri"/>
                <a:cs typeface="Calibri"/>
              </a:rPr>
              <a:t>knyts</a:t>
            </a:r>
            <a:r>
              <a:rPr dirty="0" sz="2600" spc="-55" b="1">
                <a:latin typeface="Calibri"/>
                <a:cs typeface="Calibri"/>
              </a:rPr>
              <a:t> </a:t>
            </a:r>
            <a:r>
              <a:rPr dirty="0" sz="2600" b="1">
                <a:latin typeface="Calibri"/>
                <a:cs typeface="Calibri"/>
              </a:rPr>
              <a:t>till</a:t>
            </a:r>
            <a:r>
              <a:rPr dirty="0" sz="2600" spc="-55" b="1">
                <a:latin typeface="Calibri"/>
                <a:cs typeface="Calibri"/>
              </a:rPr>
              <a:t> </a:t>
            </a:r>
            <a:r>
              <a:rPr dirty="0" sz="2600" spc="-10" b="1">
                <a:latin typeface="Calibri"/>
                <a:cs typeface="Calibri"/>
              </a:rPr>
              <a:t>namn.</a:t>
            </a:r>
            <a:endParaRPr sz="2600">
              <a:latin typeface="Calibri"/>
              <a:cs typeface="Calibri"/>
            </a:endParaRPr>
          </a:p>
          <a:p>
            <a:pPr marL="12700" marR="5080">
              <a:lnSpc>
                <a:spcPts val="2860"/>
              </a:lnSpc>
              <a:spcBef>
                <a:spcPts val="975"/>
              </a:spcBef>
            </a:pPr>
            <a:r>
              <a:rPr dirty="0" sz="2600" spc="-20">
                <a:latin typeface="Calibri"/>
                <a:cs typeface="Calibri"/>
              </a:rPr>
              <a:t>Mötesordföranden </a:t>
            </a:r>
            <a:r>
              <a:rPr dirty="0" sz="2600">
                <a:latin typeface="Calibri"/>
                <a:cs typeface="Calibri"/>
              </a:rPr>
              <a:t>antecknar</a:t>
            </a:r>
            <a:r>
              <a:rPr dirty="0" sz="2600" spc="-75">
                <a:latin typeface="Calibri"/>
                <a:cs typeface="Calibri"/>
              </a:rPr>
              <a:t> </a:t>
            </a:r>
            <a:r>
              <a:rPr dirty="0" sz="2600" spc="-10">
                <a:latin typeface="Calibri"/>
                <a:cs typeface="Calibri"/>
              </a:rPr>
              <a:t>snabbt</a:t>
            </a:r>
            <a:endParaRPr sz="2600">
              <a:latin typeface="Calibri"/>
              <a:cs typeface="Calibri"/>
            </a:endParaRPr>
          </a:p>
          <a:p>
            <a:pPr marL="12700">
              <a:lnSpc>
                <a:spcPts val="2670"/>
              </a:lnSpc>
            </a:pPr>
            <a:r>
              <a:rPr dirty="0" sz="2600">
                <a:latin typeface="Calibri"/>
                <a:cs typeface="Calibri"/>
              </a:rPr>
              <a:t>siffran</a:t>
            </a:r>
            <a:r>
              <a:rPr dirty="0" sz="2600" spc="-95">
                <a:latin typeface="Calibri"/>
                <a:cs typeface="Calibri"/>
              </a:rPr>
              <a:t> </a:t>
            </a:r>
            <a:r>
              <a:rPr dirty="0" sz="2600">
                <a:latin typeface="Calibri"/>
                <a:cs typeface="Calibri"/>
              </a:rPr>
              <a:t>och</a:t>
            </a:r>
            <a:r>
              <a:rPr dirty="0" sz="2600" spc="-105">
                <a:latin typeface="Calibri"/>
                <a:cs typeface="Calibri"/>
              </a:rPr>
              <a:t> </a:t>
            </a:r>
            <a:r>
              <a:rPr dirty="0" sz="2600" spc="-10">
                <a:latin typeface="Calibri"/>
                <a:cs typeface="Calibri"/>
              </a:rPr>
              <a:t>hittar</a:t>
            </a:r>
            <a:endParaRPr sz="2600">
              <a:latin typeface="Calibri"/>
              <a:cs typeface="Calibri"/>
            </a:endParaRPr>
          </a:p>
          <a:p>
            <a:pPr marL="12700">
              <a:lnSpc>
                <a:spcPts val="2990"/>
              </a:lnSpc>
            </a:pPr>
            <a:r>
              <a:rPr dirty="0" sz="2600">
                <a:latin typeface="Calibri"/>
                <a:cs typeface="Calibri"/>
              </a:rPr>
              <a:t>namnet</a:t>
            </a:r>
            <a:r>
              <a:rPr dirty="0" sz="2600" spc="-15">
                <a:latin typeface="Calibri"/>
                <a:cs typeface="Calibri"/>
              </a:rPr>
              <a:t> </a:t>
            </a:r>
            <a:r>
              <a:rPr dirty="0" sz="2600">
                <a:latin typeface="Calibri"/>
                <a:cs typeface="Calibri"/>
              </a:rPr>
              <a:t>i</a:t>
            </a:r>
            <a:r>
              <a:rPr dirty="0" sz="2600" spc="-25">
                <a:latin typeface="Calibri"/>
                <a:cs typeface="Calibri"/>
              </a:rPr>
              <a:t> </a:t>
            </a:r>
            <a:r>
              <a:rPr dirty="0" sz="2600">
                <a:latin typeface="Calibri"/>
                <a:cs typeface="Calibri"/>
              </a:rPr>
              <a:t>en</a:t>
            </a:r>
            <a:r>
              <a:rPr dirty="0" sz="2600" spc="-20">
                <a:latin typeface="Calibri"/>
                <a:cs typeface="Calibri"/>
              </a:rPr>
              <a:t> </a:t>
            </a:r>
            <a:r>
              <a:rPr dirty="0" sz="2600" spc="-10">
                <a:latin typeface="Calibri"/>
                <a:cs typeface="Calibri"/>
              </a:rPr>
              <a:t>lista.</a:t>
            </a:r>
            <a:endParaRPr sz="26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29"/>
              </a:spcBef>
            </a:pPr>
            <a:endParaRPr sz="2600">
              <a:latin typeface="Calibri"/>
              <a:cs typeface="Calibri"/>
            </a:endParaRPr>
          </a:p>
          <a:p>
            <a:pPr marL="12700">
              <a:lnSpc>
                <a:spcPts val="2760"/>
              </a:lnSpc>
            </a:pPr>
            <a:r>
              <a:rPr dirty="0" sz="2400" b="1">
                <a:latin typeface="Calibri"/>
                <a:cs typeface="Calibri"/>
              </a:rPr>
              <a:t>Bild</a:t>
            </a:r>
            <a:r>
              <a:rPr dirty="0" sz="2400" spc="-60" b="1">
                <a:latin typeface="Calibri"/>
                <a:cs typeface="Calibri"/>
              </a:rPr>
              <a:t> </a:t>
            </a:r>
            <a:r>
              <a:rPr dirty="0" sz="2400" spc="-20">
                <a:latin typeface="Calibri"/>
                <a:cs typeface="Calibri"/>
              </a:rPr>
              <a:t>från</a:t>
            </a:r>
            <a:endParaRPr sz="2400">
              <a:latin typeface="Calibri"/>
              <a:cs typeface="Calibri"/>
            </a:endParaRPr>
          </a:p>
          <a:p>
            <a:pPr marL="12700">
              <a:lnSpc>
                <a:spcPts val="2640"/>
              </a:lnSpc>
            </a:pPr>
            <a:r>
              <a:rPr dirty="0" sz="2400" i="1">
                <a:latin typeface="Calibri"/>
                <a:cs typeface="Calibri"/>
              </a:rPr>
              <a:t>Vi</a:t>
            </a:r>
            <a:r>
              <a:rPr dirty="0" sz="2400" spc="-10" i="1">
                <a:latin typeface="Calibri"/>
                <a:cs typeface="Calibri"/>
              </a:rPr>
              <a:t> </a:t>
            </a:r>
            <a:r>
              <a:rPr dirty="0" sz="2400" i="1">
                <a:latin typeface="Calibri"/>
                <a:cs typeface="Calibri"/>
              </a:rPr>
              <a:t>i </a:t>
            </a:r>
            <a:r>
              <a:rPr dirty="0" sz="2400" spc="-25" i="1">
                <a:latin typeface="Calibri"/>
                <a:cs typeface="Calibri"/>
              </a:rPr>
              <a:t>SKB</a:t>
            </a:r>
            <a:endParaRPr sz="2400">
              <a:latin typeface="Calibri"/>
              <a:cs typeface="Calibri"/>
            </a:endParaRPr>
          </a:p>
          <a:p>
            <a:pPr marL="12700">
              <a:lnSpc>
                <a:spcPts val="2760"/>
              </a:lnSpc>
            </a:pPr>
            <a:r>
              <a:rPr dirty="0" sz="2400" spc="-10">
                <a:latin typeface="Calibri"/>
                <a:cs typeface="Calibri"/>
              </a:rPr>
              <a:t>våren</a:t>
            </a:r>
            <a:r>
              <a:rPr dirty="0" sz="2400" spc="-95">
                <a:latin typeface="Calibri"/>
                <a:cs typeface="Calibri"/>
              </a:rPr>
              <a:t> </a:t>
            </a:r>
            <a:r>
              <a:rPr dirty="0" sz="2400" spc="-20">
                <a:latin typeface="Calibri"/>
                <a:cs typeface="Calibri"/>
              </a:rPr>
              <a:t>2025</a:t>
            </a:r>
            <a:endParaRPr sz="2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1346961" y="5544311"/>
            <a:ext cx="113030" cy="0"/>
          </a:xfrm>
          <a:custGeom>
            <a:avLst/>
            <a:gdLst/>
            <a:ahLst/>
            <a:cxnLst/>
            <a:rect l="l" t="t" r="r" b="b"/>
            <a:pathLst>
              <a:path w="113030" h="0">
                <a:moveTo>
                  <a:pt x="0" y="0"/>
                </a:moveTo>
                <a:lnTo>
                  <a:pt x="113029" y="0"/>
                </a:lnTo>
              </a:path>
            </a:pathLst>
          </a:custGeom>
          <a:ln w="15875">
            <a:solidFill>
              <a:srgbClr val="D0CECE"/>
            </a:solidFill>
            <a:prstDash val="sysDash"/>
          </a:ln>
        </p:spPr>
        <p:txBody>
          <a:bodyPr wrap="square" lIns="0" tIns="0" rIns="0" bIns="0" rtlCol="0"/>
          <a:lstStyle/>
          <a:p/>
        </p:txBody>
      </p:sp>
      <p:sp>
        <p:nvSpPr>
          <p:cNvPr id="3" name="object 3" descr=""/>
          <p:cNvSpPr/>
          <p:nvPr/>
        </p:nvSpPr>
        <p:spPr>
          <a:xfrm>
            <a:off x="1612391" y="5544311"/>
            <a:ext cx="607060" cy="0"/>
          </a:xfrm>
          <a:custGeom>
            <a:avLst/>
            <a:gdLst/>
            <a:ahLst/>
            <a:cxnLst/>
            <a:rect l="l" t="t" r="r" b="b"/>
            <a:pathLst>
              <a:path w="607060" h="0">
                <a:moveTo>
                  <a:pt x="0" y="0"/>
                </a:moveTo>
                <a:lnTo>
                  <a:pt x="606552" y="0"/>
                </a:lnTo>
              </a:path>
            </a:pathLst>
          </a:custGeom>
          <a:ln w="15875">
            <a:solidFill>
              <a:srgbClr val="D0CECE"/>
            </a:solidFill>
            <a:prstDash val="sysDash"/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 descr=""/>
          <p:cNvSpPr/>
          <p:nvPr/>
        </p:nvSpPr>
        <p:spPr>
          <a:xfrm>
            <a:off x="2369820" y="5544311"/>
            <a:ext cx="227329" cy="0"/>
          </a:xfrm>
          <a:custGeom>
            <a:avLst/>
            <a:gdLst/>
            <a:ahLst/>
            <a:cxnLst/>
            <a:rect l="l" t="t" r="r" b="b"/>
            <a:pathLst>
              <a:path w="227330" h="0">
                <a:moveTo>
                  <a:pt x="0" y="0"/>
                </a:moveTo>
                <a:lnTo>
                  <a:pt x="227075" y="0"/>
                </a:lnTo>
              </a:path>
            </a:pathLst>
          </a:custGeom>
          <a:ln w="15875">
            <a:solidFill>
              <a:srgbClr val="D0CECE"/>
            </a:solidFill>
            <a:prstDash val="sysDash"/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 descr=""/>
          <p:cNvSpPr/>
          <p:nvPr/>
        </p:nvSpPr>
        <p:spPr>
          <a:xfrm>
            <a:off x="2749295" y="5544311"/>
            <a:ext cx="984885" cy="0"/>
          </a:xfrm>
          <a:custGeom>
            <a:avLst/>
            <a:gdLst/>
            <a:ahLst/>
            <a:cxnLst/>
            <a:rect l="l" t="t" r="r" b="b"/>
            <a:pathLst>
              <a:path w="984885" h="0">
                <a:moveTo>
                  <a:pt x="0" y="0"/>
                </a:moveTo>
                <a:lnTo>
                  <a:pt x="984504" y="0"/>
                </a:lnTo>
              </a:path>
            </a:pathLst>
          </a:custGeom>
          <a:ln w="15875">
            <a:solidFill>
              <a:srgbClr val="D0CECE"/>
            </a:solidFill>
            <a:prstDash val="sysDash"/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 descr=""/>
          <p:cNvSpPr/>
          <p:nvPr/>
        </p:nvSpPr>
        <p:spPr>
          <a:xfrm>
            <a:off x="3886200" y="5544311"/>
            <a:ext cx="227329" cy="0"/>
          </a:xfrm>
          <a:custGeom>
            <a:avLst/>
            <a:gdLst/>
            <a:ahLst/>
            <a:cxnLst/>
            <a:rect l="l" t="t" r="r" b="b"/>
            <a:pathLst>
              <a:path w="227329" h="0">
                <a:moveTo>
                  <a:pt x="0" y="0"/>
                </a:moveTo>
                <a:lnTo>
                  <a:pt x="227075" y="0"/>
                </a:lnTo>
              </a:path>
            </a:pathLst>
          </a:custGeom>
          <a:ln w="15875">
            <a:solidFill>
              <a:srgbClr val="D0CECE"/>
            </a:solidFill>
            <a:prstDash val="sysDash"/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 descr=""/>
          <p:cNvSpPr/>
          <p:nvPr/>
        </p:nvSpPr>
        <p:spPr>
          <a:xfrm>
            <a:off x="4265676" y="5544311"/>
            <a:ext cx="984885" cy="0"/>
          </a:xfrm>
          <a:custGeom>
            <a:avLst/>
            <a:gdLst/>
            <a:ahLst/>
            <a:cxnLst/>
            <a:rect l="l" t="t" r="r" b="b"/>
            <a:pathLst>
              <a:path w="984885" h="0">
                <a:moveTo>
                  <a:pt x="0" y="0"/>
                </a:moveTo>
                <a:lnTo>
                  <a:pt x="984503" y="0"/>
                </a:lnTo>
              </a:path>
            </a:pathLst>
          </a:custGeom>
          <a:ln w="15875">
            <a:solidFill>
              <a:srgbClr val="D0CECE"/>
            </a:solidFill>
            <a:prstDash val="sysDash"/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 descr=""/>
          <p:cNvSpPr/>
          <p:nvPr/>
        </p:nvSpPr>
        <p:spPr>
          <a:xfrm>
            <a:off x="5402579" y="5544311"/>
            <a:ext cx="227329" cy="0"/>
          </a:xfrm>
          <a:custGeom>
            <a:avLst/>
            <a:gdLst/>
            <a:ahLst/>
            <a:cxnLst/>
            <a:rect l="l" t="t" r="r" b="b"/>
            <a:pathLst>
              <a:path w="227329" h="0">
                <a:moveTo>
                  <a:pt x="0" y="0"/>
                </a:moveTo>
                <a:lnTo>
                  <a:pt x="227075" y="0"/>
                </a:lnTo>
              </a:path>
            </a:pathLst>
          </a:custGeom>
          <a:ln w="15875">
            <a:solidFill>
              <a:srgbClr val="D0CECE"/>
            </a:solidFill>
            <a:prstDash val="sysDash"/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 descr=""/>
          <p:cNvSpPr/>
          <p:nvPr/>
        </p:nvSpPr>
        <p:spPr>
          <a:xfrm>
            <a:off x="5780532" y="5544311"/>
            <a:ext cx="227329" cy="0"/>
          </a:xfrm>
          <a:custGeom>
            <a:avLst/>
            <a:gdLst/>
            <a:ahLst/>
            <a:cxnLst/>
            <a:rect l="l" t="t" r="r" b="b"/>
            <a:pathLst>
              <a:path w="227329" h="0">
                <a:moveTo>
                  <a:pt x="0" y="0"/>
                </a:moveTo>
                <a:lnTo>
                  <a:pt x="227075" y="0"/>
                </a:lnTo>
              </a:path>
            </a:pathLst>
          </a:custGeom>
          <a:ln w="15875">
            <a:solidFill>
              <a:srgbClr val="D0CECE"/>
            </a:solidFill>
            <a:prstDash val="sysDash"/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 descr=""/>
          <p:cNvSpPr/>
          <p:nvPr/>
        </p:nvSpPr>
        <p:spPr>
          <a:xfrm>
            <a:off x="6160008" y="5544311"/>
            <a:ext cx="227329" cy="0"/>
          </a:xfrm>
          <a:custGeom>
            <a:avLst/>
            <a:gdLst/>
            <a:ahLst/>
            <a:cxnLst/>
            <a:rect l="l" t="t" r="r" b="b"/>
            <a:pathLst>
              <a:path w="227329" h="0">
                <a:moveTo>
                  <a:pt x="0" y="0"/>
                </a:moveTo>
                <a:lnTo>
                  <a:pt x="227075" y="0"/>
                </a:lnTo>
              </a:path>
            </a:pathLst>
          </a:custGeom>
          <a:ln w="15875">
            <a:solidFill>
              <a:srgbClr val="D0CECE"/>
            </a:solidFill>
            <a:prstDash val="sysDash"/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 descr=""/>
          <p:cNvSpPr/>
          <p:nvPr/>
        </p:nvSpPr>
        <p:spPr>
          <a:xfrm>
            <a:off x="6539483" y="5544311"/>
            <a:ext cx="227329" cy="0"/>
          </a:xfrm>
          <a:custGeom>
            <a:avLst/>
            <a:gdLst/>
            <a:ahLst/>
            <a:cxnLst/>
            <a:rect l="l" t="t" r="r" b="b"/>
            <a:pathLst>
              <a:path w="227329" h="0">
                <a:moveTo>
                  <a:pt x="0" y="0"/>
                </a:moveTo>
                <a:lnTo>
                  <a:pt x="227075" y="0"/>
                </a:lnTo>
              </a:path>
            </a:pathLst>
          </a:custGeom>
          <a:ln w="15875">
            <a:solidFill>
              <a:srgbClr val="D0CECE"/>
            </a:solidFill>
            <a:prstDash val="sysDash"/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 descr=""/>
          <p:cNvSpPr/>
          <p:nvPr/>
        </p:nvSpPr>
        <p:spPr>
          <a:xfrm>
            <a:off x="6917435" y="5544311"/>
            <a:ext cx="227329" cy="0"/>
          </a:xfrm>
          <a:custGeom>
            <a:avLst/>
            <a:gdLst/>
            <a:ahLst/>
            <a:cxnLst/>
            <a:rect l="l" t="t" r="r" b="b"/>
            <a:pathLst>
              <a:path w="227329" h="0">
                <a:moveTo>
                  <a:pt x="0" y="0"/>
                </a:moveTo>
                <a:lnTo>
                  <a:pt x="227075" y="0"/>
                </a:lnTo>
              </a:path>
            </a:pathLst>
          </a:custGeom>
          <a:ln w="15875">
            <a:solidFill>
              <a:srgbClr val="D0CECE"/>
            </a:solidFill>
            <a:prstDash val="sysDash"/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 descr=""/>
          <p:cNvSpPr/>
          <p:nvPr/>
        </p:nvSpPr>
        <p:spPr>
          <a:xfrm>
            <a:off x="7296911" y="5544311"/>
            <a:ext cx="227329" cy="0"/>
          </a:xfrm>
          <a:custGeom>
            <a:avLst/>
            <a:gdLst/>
            <a:ahLst/>
            <a:cxnLst/>
            <a:rect l="l" t="t" r="r" b="b"/>
            <a:pathLst>
              <a:path w="227329" h="0">
                <a:moveTo>
                  <a:pt x="0" y="0"/>
                </a:moveTo>
                <a:lnTo>
                  <a:pt x="227076" y="0"/>
                </a:lnTo>
              </a:path>
            </a:pathLst>
          </a:custGeom>
          <a:ln w="15875">
            <a:solidFill>
              <a:srgbClr val="D0CECE"/>
            </a:solidFill>
            <a:prstDash val="sysDash"/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 descr=""/>
          <p:cNvSpPr/>
          <p:nvPr/>
        </p:nvSpPr>
        <p:spPr>
          <a:xfrm>
            <a:off x="7676388" y="5544311"/>
            <a:ext cx="227329" cy="0"/>
          </a:xfrm>
          <a:custGeom>
            <a:avLst/>
            <a:gdLst/>
            <a:ahLst/>
            <a:cxnLst/>
            <a:rect l="l" t="t" r="r" b="b"/>
            <a:pathLst>
              <a:path w="227329" h="0">
                <a:moveTo>
                  <a:pt x="0" y="0"/>
                </a:moveTo>
                <a:lnTo>
                  <a:pt x="227075" y="0"/>
                </a:lnTo>
              </a:path>
            </a:pathLst>
          </a:custGeom>
          <a:ln w="15875">
            <a:solidFill>
              <a:srgbClr val="D0CECE"/>
            </a:solidFill>
            <a:prstDash val="sysDash"/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 descr=""/>
          <p:cNvSpPr/>
          <p:nvPr/>
        </p:nvSpPr>
        <p:spPr>
          <a:xfrm>
            <a:off x="8054340" y="5544311"/>
            <a:ext cx="228600" cy="0"/>
          </a:xfrm>
          <a:custGeom>
            <a:avLst/>
            <a:gdLst/>
            <a:ahLst/>
            <a:cxnLst/>
            <a:rect l="l" t="t" r="r" b="b"/>
            <a:pathLst>
              <a:path w="228600" h="0">
                <a:moveTo>
                  <a:pt x="0" y="0"/>
                </a:moveTo>
                <a:lnTo>
                  <a:pt x="228600" y="0"/>
                </a:lnTo>
              </a:path>
            </a:pathLst>
          </a:custGeom>
          <a:ln w="15875">
            <a:solidFill>
              <a:srgbClr val="D0CECE"/>
            </a:solidFill>
            <a:prstDash val="sysDash"/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 descr=""/>
          <p:cNvSpPr/>
          <p:nvPr/>
        </p:nvSpPr>
        <p:spPr>
          <a:xfrm>
            <a:off x="8433816" y="5544311"/>
            <a:ext cx="1250950" cy="0"/>
          </a:xfrm>
          <a:custGeom>
            <a:avLst/>
            <a:gdLst/>
            <a:ahLst/>
            <a:cxnLst/>
            <a:rect l="l" t="t" r="r" b="b"/>
            <a:pathLst>
              <a:path w="1250950" h="0">
                <a:moveTo>
                  <a:pt x="0" y="0"/>
                </a:moveTo>
                <a:lnTo>
                  <a:pt x="1250568" y="0"/>
                </a:lnTo>
              </a:path>
            </a:pathLst>
          </a:custGeom>
          <a:ln w="15875">
            <a:solidFill>
              <a:srgbClr val="D0CECE"/>
            </a:solidFill>
            <a:prstDash val="sysDash"/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 descr=""/>
          <p:cNvSpPr/>
          <p:nvPr/>
        </p:nvSpPr>
        <p:spPr>
          <a:xfrm>
            <a:off x="1346961" y="4946904"/>
            <a:ext cx="872490" cy="0"/>
          </a:xfrm>
          <a:custGeom>
            <a:avLst/>
            <a:gdLst/>
            <a:ahLst/>
            <a:cxnLst/>
            <a:rect l="l" t="t" r="r" b="b"/>
            <a:pathLst>
              <a:path w="872489" h="0">
                <a:moveTo>
                  <a:pt x="0" y="0"/>
                </a:moveTo>
                <a:lnTo>
                  <a:pt x="871982" y="0"/>
                </a:lnTo>
              </a:path>
            </a:pathLst>
          </a:custGeom>
          <a:ln w="15875">
            <a:solidFill>
              <a:srgbClr val="D0CECE"/>
            </a:solidFill>
            <a:prstDash val="sysDash"/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 descr=""/>
          <p:cNvSpPr/>
          <p:nvPr/>
        </p:nvSpPr>
        <p:spPr>
          <a:xfrm>
            <a:off x="2369820" y="4946904"/>
            <a:ext cx="227329" cy="0"/>
          </a:xfrm>
          <a:custGeom>
            <a:avLst/>
            <a:gdLst/>
            <a:ahLst/>
            <a:cxnLst/>
            <a:rect l="l" t="t" r="r" b="b"/>
            <a:pathLst>
              <a:path w="227330" h="0">
                <a:moveTo>
                  <a:pt x="0" y="0"/>
                </a:moveTo>
                <a:lnTo>
                  <a:pt x="227075" y="0"/>
                </a:lnTo>
              </a:path>
            </a:pathLst>
          </a:custGeom>
          <a:ln w="15875">
            <a:solidFill>
              <a:srgbClr val="D0CECE"/>
            </a:solidFill>
            <a:prstDash val="sysDash"/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 descr=""/>
          <p:cNvSpPr/>
          <p:nvPr/>
        </p:nvSpPr>
        <p:spPr>
          <a:xfrm>
            <a:off x="2749295" y="4946904"/>
            <a:ext cx="227329" cy="0"/>
          </a:xfrm>
          <a:custGeom>
            <a:avLst/>
            <a:gdLst/>
            <a:ahLst/>
            <a:cxnLst/>
            <a:rect l="l" t="t" r="r" b="b"/>
            <a:pathLst>
              <a:path w="227330" h="0">
                <a:moveTo>
                  <a:pt x="0" y="0"/>
                </a:moveTo>
                <a:lnTo>
                  <a:pt x="227076" y="0"/>
                </a:lnTo>
              </a:path>
            </a:pathLst>
          </a:custGeom>
          <a:ln w="15875">
            <a:solidFill>
              <a:srgbClr val="D0CECE"/>
            </a:solidFill>
            <a:prstDash val="sysDash"/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 descr=""/>
          <p:cNvSpPr/>
          <p:nvPr/>
        </p:nvSpPr>
        <p:spPr>
          <a:xfrm>
            <a:off x="3128772" y="4946904"/>
            <a:ext cx="605155" cy="0"/>
          </a:xfrm>
          <a:custGeom>
            <a:avLst/>
            <a:gdLst/>
            <a:ahLst/>
            <a:cxnLst/>
            <a:rect l="l" t="t" r="r" b="b"/>
            <a:pathLst>
              <a:path w="605154" h="0">
                <a:moveTo>
                  <a:pt x="0" y="0"/>
                </a:moveTo>
                <a:lnTo>
                  <a:pt x="605027" y="0"/>
                </a:lnTo>
              </a:path>
            </a:pathLst>
          </a:custGeom>
          <a:ln w="15875">
            <a:solidFill>
              <a:srgbClr val="D0CECE"/>
            </a:solidFill>
            <a:prstDash val="sysDash"/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 descr=""/>
          <p:cNvSpPr/>
          <p:nvPr/>
        </p:nvSpPr>
        <p:spPr>
          <a:xfrm>
            <a:off x="3886200" y="4946904"/>
            <a:ext cx="227329" cy="0"/>
          </a:xfrm>
          <a:custGeom>
            <a:avLst/>
            <a:gdLst/>
            <a:ahLst/>
            <a:cxnLst/>
            <a:rect l="l" t="t" r="r" b="b"/>
            <a:pathLst>
              <a:path w="227329" h="0">
                <a:moveTo>
                  <a:pt x="0" y="0"/>
                </a:moveTo>
                <a:lnTo>
                  <a:pt x="227075" y="0"/>
                </a:lnTo>
              </a:path>
            </a:pathLst>
          </a:custGeom>
          <a:ln w="15875">
            <a:solidFill>
              <a:srgbClr val="D0CECE"/>
            </a:solidFill>
            <a:prstDash val="sysDash"/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 descr=""/>
          <p:cNvSpPr/>
          <p:nvPr/>
        </p:nvSpPr>
        <p:spPr>
          <a:xfrm>
            <a:off x="4265676" y="4946904"/>
            <a:ext cx="605155" cy="0"/>
          </a:xfrm>
          <a:custGeom>
            <a:avLst/>
            <a:gdLst/>
            <a:ahLst/>
            <a:cxnLst/>
            <a:rect l="l" t="t" r="r" b="b"/>
            <a:pathLst>
              <a:path w="605154" h="0">
                <a:moveTo>
                  <a:pt x="0" y="0"/>
                </a:moveTo>
                <a:lnTo>
                  <a:pt x="605027" y="0"/>
                </a:lnTo>
              </a:path>
            </a:pathLst>
          </a:custGeom>
          <a:ln w="15875">
            <a:solidFill>
              <a:srgbClr val="D0CECE"/>
            </a:solidFill>
            <a:prstDash val="sysDash"/>
          </a:ln>
        </p:spPr>
        <p:txBody>
          <a:bodyPr wrap="square" lIns="0" tIns="0" rIns="0" bIns="0" rtlCol="0"/>
          <a:lstStyle/>
          <a:p/>
        </p:txBody>
      </p:sp>
      <p:sp>
        <p:nvSpPr>
          <p:cNvPr id="23" name="object 23" descr=""/>
          <p:cNvSpPr/>
          <p:nvPr/>
        </p:nvSpPr>
        <p:spPr>
          <a:xfrm>
            <a:off x="5023103" y="4946904"/>
            <a:ext cx="227329" cy="0"/>
          </a:xfrm>
          <a:custGeom>
            <a:avLst/>
            <a:gdLst/>
            <a:ahLst/>
            <a:cxnLst/>
            <a:rect l="l" t="t" r="r" b="b"/>
            <a:pathLst>
              <a:path w="227329" h="0">
                <a:moveTo>
                  <a:pt x="0" y="0"/>
                </a:moveTo>
                <a:lnTo>
                  <a:pt x="227075" y="0"/>
                </a:lnTo>
              </a:path>
            </a:pathLst>
          </a:custGeom>
          <a:ln w="15875">
            <a:solidFill>
              <a:srgbClr val="D0CECE"/>
            </a:solidFill>
            <a:prstDash val="sysDash"/>
          </a:ln>
        </p:spPr>
        <p:txBody>
          <a:bodyPr wrap="square" lIns="0" tIns="0" rIns="0" bIns="0" rtlCol="0"/>
          <a:lstStyle/>
          <a:p/>
        </p:txBody>
      </p:sp>
      <p:sp>
        <p:nvSpPr>
          <p:cNvPr id="24" name="object 24" descr=""/>
          <p:cNvSpPr/>
          <p:nvPr/>
        </p:nvSpPr>
        <p:spPr>
          <a:xfrm>
            <a:off x="5402579" y="4946904"/>
            <a:ext cx="227329" cy="0"/>
          </a:xfrm>
          <a:custGeom>
            <a:avLst/>
            <a:gdLst/>
            <a:ahLst/>
            <a:cxnLst/>
            <a:rect l="l" t="t" r="r" b="b"/>
            <a:pathLst>
              <a:path w="227329" h="0">
                <a:moveTo>
                  <a:pt x="0" y="0"/>
                </a:moveTo>
                <a:lnTo>
                  <a:pt x="227075" y="0"/>
                </a:lnTo>
              </a:path>
            </a:pathLst>
          </a:custGeom>
          <a:ln w="15875">
            <a:solidFill>
              <a:srgbClr val="D0CECE"/>
            </a:solidFill>
            <a:prstDash val="sysDash"/>
          </a:ln>
        </p:spPr>
        <p:txBody>
          <a:bodyPr wrap="square" lIns="0" tIns="0" rIns="0" bIns="0" rtlCol="0"/>
          <a:lstStyle/>
          <a:p/>
        </p:txBody>
      </p:sp>
      <p:sp>
        <p:nvSpPr>
          <p:cNvPr id="25" name="object 25" descr=""/>
          <p:cNvSpPr/>
          <p:nvPr/>
        </p:nvSpPr>
        <p:spPr>
          <a:xfrm>
            <a:off x="5780532" y="4946904"/>
            <a:ext cx="1363980" cy="0"/>
          </a:xfrm>
          <a:custGeom>
            <a:avLst/>
            <a:gdLst/>
            <a:ahLst/>
            <a:cxnLst/>
            <a:rect l="l" t="t" r="r" b="b"/>
            <a:pathLst>
              <a:path w="1363979" h="0">
                <a:moveTo>
                  <a:pt x="0" y="0"/>
                </a:moveTo>
                <a:lnTo>
                  <a:pt x="1363979" y="0"/>
                </a:lnTo>
              </a:path>
            </a:pathLst>
          </a:custGeom>
          <a:ln w="15875">
            <a:solidFill>
              <a:srgbClr val="D0CECE"/>
            </a:solidFill>
            <a:prstDash val="sysDash"/>
          </a:ln>
        </p:spPr>
        <p:txBody>
          <a:bodyPr wrap="square" lIns="0" tIns="0" rIns="0" bIns="0" rtlCol="0"/>
          <a:lstStyle/>
          <a:p/>
        </p:txBody>
      </p:sp>
      <p:sp>
        <p:nvSpPr>
          <p:cNvPr id="26" name="object 26" descr=""/>
          <p:cNvSpPr/>
          <p:nvPr/>
        </p:nvSpPr>
        <p:spPr>
          <a:xfrm>
            <a:off x="7296911" y="4946904"/>
            <a:ext cx="227329" cy="0"/>
          </a:xfrm>
          <a:custGeom>
            <a:avLst/>
            <a:gdLst/>
            <a:ahLst/>
            <a:cxnLst/>
            <a:rect l="l" t="t" r="r" b="b"/>
            <a:pathLst>
              <a:path w="227329" h="0">
                <a:moveTo>
                  <a:pt x="0" y="0"/>
                </a:moveTo>
                <a:lnTo>
                  <a:pt x="227076" y="0"/>
                </a:lnTo>
              </a:path>
            </a:pathLst>
          </a:custGeom>
          <a:ln w="15875">
            <a:solidFill>
              <a:srgbClr val="D0CECE"/>
            </a:solidFill>
            <a:prstDash val="sysDash"/>
          </a:ln>
        </p:spPr>
        <p:txBody>
          <a:bodyPr wrap="square" lIns="0" tIns="0" rIns="0" bIns="0" rtlCol="0"/>
          <a:lstStyle/>
          <a:p/>
        </p:txBody>
      </p:sp>
      <p:sp>
        <p:nvSpPr>
          <p:cNvPr id="27" name="object 27" descr=""/>
          <p:cNvSpPr/>
          <p:nvPr/>
        </p:nvSpPr>
        <p:spPr>
          <a:xfrm>
            <a:off x="7676388" y="4946904"/>
            <a:ext cx="227329" cy="0"/>
          </a:xfrm>
          <a:custGeom>
            <a:avLst/>
            <a:gdLst/>
            <a:ahLst/>
            <a:cxnLst/>
            <a:rect l="l" t="t" r="r" b="b"/>
            <a:pathLst>
              <a:path w="227329" h="0">
                <a:moveTo>
                  <a:pt x="0" y="0"/>
                </a:moveTo>
                <a:lnTo>
                  <a:pt x="227075" y="0"/>
                </a:lnTo>
              </a:path>
            </a:pathLst>
          </a:custGeom>
          <a:ln w="15875">
            <a:solidFill>
              <a:srgbClr val="D0CECE"/>
            </a:solidFill>
            <a:prstDash val="sysDash"/>
          </a:ln>
        </p:spPr>
        <p:txBody>
          <a:bodyPr wrap="square" lIns="0" tIns="0" rIns="0" bIns="0" rtlCol="0"/>
          <a:lstStyle/>
          <a:p/>
        </p:txBody>
      </p:sp>
      <p:sp>
        <p:nvSpPr>
          <p:cNvPr id="28" name="object 28" descr=""/>
          <p:cNvSpPr/>
          <p:nvPr/>
        </p:nvSpPr>
        <p:spPr>
          <a:xfrm>
            <a:off x="8054340" y="4946904"/>
            <a:ext cx="228600" cy="0"/>
          </a:xfrm>
          <a:custGeom>
            <a:avLst/>
            <a:gdLst/>
            <a:ahLst/>
            <a:cxnLst/>
            <a:rect l="l" t="t" r="r" b="b"/>
            <a:pathLst>
              <a:path w="228600" h="0">
                <a:moveTo>
                  <a:pt x="0" y="0"/>
                </a:moveTo>
                <a:lnTo>
                  <a:pt x="228600" y="0"/>
                </a:lnTo>
              </a:path>
            </a:pathLst>
          </a:custGeom>
          <a:ln w="15875">
            <a:solidFill>
              <a:srgbClr val="D0CECE"/>
            </a:solidFill>
            <a:prstDash val="sysDash"/>
          </a:ln>
        </p:spPr>
        <p:txBody>
          <a:bodyPr wrap="square" lIns="0" tIns="0" rIns="0" bIns="0" rtlCol="0"/>
          <a:lstStyle/>
          <a:p/>
        </p:txBody>
      </p:sp>
      <p:sp>
        <p:nvSpPr>
          <p:cNvPr id="29" name="object 29" descr=""/>
          <p:cNvSpPr/>
          <p:nvPr/>
        </p:nvSpPr>
        <p:spPr>
          <a:xfrm>
            <a:off x="8433816" y="4946904"/>
            <a:ext cx="1250950" cy="0"/>
          </a:xfrm>
          <a:custGeom>
            <a:avLst/>
            <a:gdLst/>
            <a:ahLst/>
            <a:cxnLst/>
            <a:rect l="l" t="t" r="r" b="b"/>
            <a:pathLst>
              <a:path w="1250950" h="0">
                <a:moveTo>
                  <a:pt x="0" y="0"/>
                </a:moveTo>
                <a:lnTo>
                  <a:pt x="1250568" y="0"/>
                </a:lnTo>
              </a:path>
            </a:pathLst>
          </a:custGeom>
          <a:ln w="15875">
            <a:solidFill>
              <a:srgbClr val="D0CECE"/>
            </a:solidFill>
            <a:prstDash val="sysDash"/>
          </a:ln>
        </p:spPr>
        <p:txBody>
          <a:bodyPr wrap="square" lIns="0" tIns="0" rIns="0" bIns="0" rtlCol="0"/>
          <a:lstStyle/>
          <a:p/>
        </p:txBody>
      </p:sp>
      <p:sp>
        <p:nvSpPr>
          <p:cNvPr id="30" name="object 30" descr=""/>
          <p:cNvSpPr/>
          <p:nvPr/>
        </p:nvSpPr>
        <p:spPr>
          <a:xfrm>
            <a:off x="1346961" y="4349496"/>
            <a:ext cx="113030" cy="0"/>
          </a:xfrm>
          <a:custGeom>
            <a:avLst/>
            <a:gdLst/>
            <a:ahLst/>
            <a:cxnLst/>
            <a:rect l="l" t="t" r="r" b="b"/>
            <a:pathLst>
              <a:path w="113030" h="0">
                <a:moveTo>
                  <a:pt x="0" y="0"/>
                </a:moveTo>
                <a:lnTo>
                  <a:pt x="113029" y="0"/>
                </a:lnTo>
              </a:path>
            </a:pathLst>
          </a:custGeom>
          <a:ln w="15875">
            <a:solidFill>
              <a:srgbClr val="D0CECE"/>
            </a:solidFill>
            <a:prstDash val="sysDash"/>
          </a:ln>
        </p:spPr>
        <p:txBody>
          <a:bodyPr wrap="square" lIns="0" tIns="0" rIns="0" bIns="0" rtlCol="0"/>
          <a:lstStyle/>
          <a:p/>
        </p:txBody>
      </p:sp>
      <p:sp>
        <p:nvSpPr>
          <p:cNvPr id="31" name="object 31" descr=""/>
          <p:cNvSpPr/>
          <p:nvPr/>
        </p:nvSpPr>
        <p:spPr>
          <a:xfrm>
            <a:off x="1612391" y="4349496"/>
            <a:ext cx="607060" cy="0"/>
          </a:xfrm>
          <a:custGeom>
            <a:avLst/>
            <a:gdLst/>
            <a:ahLst/>
            <a:cxnLst/>
            <a:rect l="l" t="t" r="r" b="b"/>
            <a:pathLst>
              <a:path w="607060" h="0">
                <a:moveTo>
                  <a:pt x="0" y="0"/>
                </a:moveTo>
                <a:lnTo>
                  <a:pt x="606552" y="0"/>
                </a:lnTo>
              </a:path>
            </a:pathLst>
          </a:custGeom>
          <a:ln w="15875">
            <a:solidFill>
              <a:srgbClr val="D0CECE"/>
            </a:solidFill>
            <a:prstDash val="sysDash"/>
          </a:ln>
        </p:spPr>
        <p:txBody>
          <a:bodyPr wrap="square" lIns="0" tIns="0" rIns="0" bIns="0" rtlCol="0"/>
          <a:lstStyle/>
          <a:p/>
        </p:txBody>
      </p:sp>
      <p:sp>
        <p:nvSpPr>
          <p:cNvPr id="32" name="object 32" descr=""/>
          <p:cNvSpPr/>
          <p:nvPr/>
        </p:nvSpPr>
        <p:spPr>
          <a:xfrm>
            <a:off x="2369820" y="4349496"/>
            <a:ext cx="1743710" cy="0"/>
          </a:xfrm>
          <a:custGeom>
            <a:avLst/>
            <a:gdLst/>
            <a:ahLst/>
            <a:cxnLst/>
            <a:rect l="l" t="t" r="r" b="b"/>
            <a:pathLst>
              <a:path w="1743710" h="0">
                <a:moveTo>
                  <a:pt x="0" y="0"/>
                </a:moveTo>
                <a:lnTo>
                  <a:pt x="1743456" y="0"/>
                </a:lnTo>
              </a:path>
            </a:pathLst>
          </a:custGeom>
          <a:ln w="15875">
            <a:solidFill>
              <a:srgbClr val="D0CECE"/>
            </a:solidFill>
            <a:prstDash val="sysDash"/>
          </a:ln>
        </p:spPr>
        <p:txBody>
          <a:bodyPr wrap="square" lIns="0" tIns="0" rIns="0" bIns="0" rtlCol="0"/>
          <a:lstStyle/>
          <a:p/>
        </p:txBody>
      </p:sp>
      <p:sp>
        <p:nvSpPr>
          <p:cNvPr id="33" name="object 33" descr=""/>
          <p:cNvSpPr/>
          <p:nvPr/>
        </p:nvSpPr>
        <p:spPr>
          <a:xfrm>
            <a:off x="4265676" y="4349496"/>
            <a:ext cx="605155" cy="0"/>
          </a:xfrm>
          <a:custGeom>
            <a:avLst/>
            <a:gdLst/>
            <a:ahLst/>
            <a:cxnLst/>
            <a:rect l="l" t="t" r="r" b="b"/>
            <a:pathLst>
              <a:path w="605154" h="0">
                <a:moveTo>
                  <a:pt x="0" y="0"/>
                </a:moveTo>
                <a:lnTo>
                  <a:pt x="605027" y="0"/>
                </a:lnTo>
              </a:path>
            </a:pathLst>
          </a:custGeom>
          <a:ln w="15875">
            <a:solidFill>
              <a:srgbClr val="D0CECE"/>
            </a:solidFill>
            <a:prstDash val="sysDash"/>
          </a:ln>
        </p:spPr>
        <p:txBody>
          <a:bodyPr wrap="square" lIns="0" tIns="0" rIns="0" bIns="0" rtlCol="0"/>
          <a:lstStyle/>
          <a:p/>
        </p:txBody>
      </p:sp>
      <p:sp>
        <p:nvSpPr>
          <p:cNvPr id="34" name="object 34" descr=""/>
          <p:cNvSpPr/>
          <p:nvPr/>
        </p:nvSpPr>
        <p:spPr>
          <a:xfrm>
            <a:off x="5023103" y="4349496"/>
            <a:ext cx="227329" cy="0"/>
          </a:xfrm>
          <a:custGeom>
            <a:avLst/>
            <a:gdLst/>
            <a:ahLst/>
            <a:cxnLst/>
            <a:rect l="l" t="t" r="r" b="b"/>
            <a:pathLst>
              <a:path w="227329" h="0">
                <a:moveTo>
                  <a:pt x="0" y="0"/>
                </a:moveTo>
                <a:lnTo>
                  <a:pt x="227075" y="0"/>
                </a:lnTo>
              </a:path>
            </a:pathLst>
          </a:custGeom>
          <a:ln w="15875">
            <a:solidFill>
              <a:srgbClr val="D0CECE"/>
            </a:solidFill>
            <a:prstDash val="sysDash"/>
          </a:ln>
        </p:spPr>
        <p:txBody>
          <a:bodyPr wrap="square" lIns="0" tIns="0" rIns="0" bIns="0" rtlCol="0"/>
          <a:lstStyle/>
          <a:p/>
        </p:txBody>
      </p:sp>
      <p:sp>
        <p:nvSpPr>
          <p:cNvPr id="35" name="object 35" descr=""/>
          <p:cNvSpPr/>
          <p:nvPr/>
        </p:nvSpPr>
        <p:spPr>
          <a:xfrm>
            <a:off x="5402579" y="4349496"/>
            <a:ext cx="2880360" cy="0"/>
          </a:xfrm>
          <a:custGeom>
            <a:avLst/>
            <a:gdLst/>
            <a:ahLst/>
            <a:cxnLst/>
            <a:rect l="l" t="t" r="r" b="b"/>
            <a:pathLst>
              <a:path w="2880359" h="0">
                <a:moveTo>
                  <a:pt x="0" y="0"/>
                </a:moveTo>
                <a:lnTo>
                  <a:pt x="2880360" y="0"/>
                </a:lnTo>
              </a:path>
            </a:pathLst>
          </a:custGeom>
          <a:ln w="15875">
            <a:solidFill>
              <a:srgbClr val="D0CECE"/>
            </a:solidFill>
            <a:prstDash val="sysDash"/>
          </a:ln>
        </p:spPr>
        <p:txBody>
          <a:bodyPr wrap="square" lIns="0" tIns="0" rIns="0" bIns="0" rtlCol="0"/>
          <a:lstStyle/>
          <a:p/>
        </p:txBody>
      </p:sp>
      <p:sp>
        <p:nvSpPr>
          <p:cNvPr id="36" name="object 36" descr=""/>
          <p:cNvSpPr/>
          <p:nvPr/>
        </p:nvSpPr>
        <p:spPr>
          <a:xfrm>
            <a:off x="8433816" y="4349496"/>
            <a:ext cx="1250950" cy="0"/>
          </a:xfrm>
          <a:custGeom>
            <a:avLst/>
            <a:gdLst/>
            <a:ahLst/>
            <a:cxnLst/>
            <a:rect l="l" t="t" r="r" b="b"/>
            <a:pathLst>
              <a:path w="1250950" h="0">
                <a:moveTo>
                  <a:pt x="0" y="0"/>
                </a:moveTo>
                <a:lnTo>
                  <a:pt x="1250568" y="0"/>
                </a:lnTo>
              </a:path>
            </a:pathLst>
          </a:custGeom>
          <a:ln w="15875">
            <a:solidFill>
              <a:srgbClr val="D0CECE"/>
            </a:solidFill>
            <a:prstDash val="sysDash"/>
          </a:ln>
        </p:spPr>
        <p:txBody>
          <a:bodyPr wrap="square" lIns="0" tIns="0" rIns="0" bIns="0" rtlCol="0"/>
          <a:lstStyle/>
          <a:p/>
        </p:txBody>
      </p:sp>
      <p:sp>
        <p:nvSpPr>
          <p:cNvPr id="37" name="object 37" descr=""/>
          <p:cNvSpPr/>
          <p:nvPr/>
        </p:nvSpPr>
        <p:spPr>
          <a:xfrm>
            <a:off x="1346961" y="3752088"/>
            <a:ext cx="2766695" cy="0"/>
          </a:xfrm>
          <a:custGeom>
            <a:avLst/>
            <a:gdLst/>
            <a:ahLst/>
            <a:cxnLst/>
            <a:rect l="l" t="t" r="r" b="b"/>
            <a:pathLst>
              <a:path w="2766695" h="0">
                <a:moveTo>
                  <a:pt x="0" y="0"/>
                </a:moveTo>
                <a:lnTo>
                  <a:pt x="2766314" y="0"/>
                </a:lnTo>
              </a:path>
            </a:pathLst>
          </a:custGeom>
          <a:ln w="15875">
            <a:solidFill>
              <a:srgbClr val="D0CECE"/>
            </a:solidFill>
            <a:prstDash val="sysDash"/>
          </a:ln>
        </p:spPr>
        <p:txBody>
          <a:bodyPr wrap="square" lIns="0" tIns="0" rIns="0" bIns="0" rtlCol="0"/>
          <a:lstStyle/>
          <a:p/>
        </p:txBody>
      </p:sp>
      <p:sp>
        <p:nvSpPr>
          <p:cNvPr id="38" name="object 38" descr=""/>
          <p:cNvSpPr/>
          <p:nvPr/>
        </p:nvSpPr>
        <p:spPr>
          <a:xfrm>
            <a:off x="4265676" y="3752088"/>
            <a:ext cx="4017645" cy="0"/>
          </a:xfrm>
          <a:custGeom>
            <a:avLst/>
            <a:gdLst/>
            <a:ahLst/>
            <a:cxnLst/>
            <a:rect l="l" t="t" r="r" b="b"/>
            <a:pathLst>
              <a:path w="4017645" h="0">
                <a:moveTo>
                  <a:pt x="0" y="0"/>
                </a:moveTo>
                <a:lnTo>
                  <a:pt x="4017264" y="0"/>
                </a:lnTo>
              </a:path>
            </a:pathLst>
          </a:custGeom>
          <a:ln w="15875">
            <a:solidFill>
              <a:srgbClr val="D0CECE"/>
            </a:solidFill>
            <a:prstDash val="sysDash"/>
          </a:ln>
        </p:spPr>
        <p:txBody>
          <a:bodyPr wrap="square" lIns="0" tIns="0" rIns="0" bIns="0" rtlCol="0"/>
          <a:lstStyle/>
          <a:p/>
        </p:txBody>
      </p:sp>
      <p:sp>
        <p:nvSpPr>
          <p:cNvPr id="39" name="object 39" descr=""/>
          <p:cNvSpPr/>
          <p:nvPr/>
        </p:nvSpPr>
        <p:spPr>
          <a:xfrm>
            <a:off x="8433816" y="3752088"/>
            <a:ext cx="227329" cy="0"/>
          </a:xfrm>
          <a:custGeom>
            <a:avLst/>
            <a:gdLst/>
            <a:ahLst/>
            <a:cxnLst/>
            <a:rect l="l" t="t" r="r" b="b"/>
            <a:pathLst>
              <a:path w="227329" h="0">
                <a:moveTo>
                  <a:pt x="0" y="0"/>
                </a:moveTo>
                <a:lnTo>
                  <a:pt x="227075" y="0"/>
                </a:lnTo>
              </a:path>
            </a:pathLst>
          </a:custGeom>
          <a:ln w="15875">
            <a:solidFill>
              <a:srgbClr val="D0CECE"/>
            </a:solidFill>
            <a:prstDash val="sysDash"/>
          </a:ln>
        </p:spPr>
        <p:txBody>
          <a:bodyPr wrap="square" lIns="0" tIns="0" rIns="0" bIns="0" rtlCol="0"/>
          <a:lstStyle/>
          <a:p/>
        </p:txBody>
      </p:sp>
      <p:sp>
        <p:nvSpPr>
          <p:cNvPr id="40" name="object 40" descr=""/>
          <p:cNvSpPr/>
          <p:nvPr/>
        </p:nvSpPr>
        <p:spPr>
          <a:xfrm>
            <a:off x="8813292" y="3752088"/>
            <a:ext cx="227329" cy="0"/>
          </a:xfrm>
          <a:custGeom>
            <a:avLst/>
            <a:gdLst/>
            <a:ahLst/>
            <a:cxnLst/>
            <a:rect l="l" t="t" r="r" b="b"/>
            <a:pathLst>
              <a:path w="227329" h="0">
                <a:moveTo>
                  <a:pt x="0" y="0"/>
                </a:moveTo>
                <a:lnTo>
                  <a:pt x="227075" y="0"/>
                </a:lnTo>
              </a:path>
            </a:pathLst>
          </a:custGeom>
          <a:ln w="15875">
            <a:solidFill>
              <a:srgbClr val="D0CECE"/>
            </a:solidFill>
            <a:prstDash val="sysDash"/>
          </a:ln>
        </p:spPr>
        <p:txBody>
          <a:bodyPr wrap="square" lIns="0" tIns="0" rIns="0" bIns="0" rtlCol="0"/>
          <a:lstStyle/>
          <a:p/>
        </p:txBody>
      </p:sp>
      <p:sp>
        <p:nvSpPr>
          <p:cNvPr id="41" name="object 41" descr=""/>
          <p:cNvSpPr/>
          <p:nvPr/>
        </p:nvSpPr>
        <p:spPr>
          <a:xfrm>
            <a:off x="9191243" y="3752088"/>
            <a:ext cx="493395" cy="0"/>
          </a:xfrm>
          <a:custGeom>
            <a:avLst/>
            <a:gdLst/>
            <a:ahLst/>
            <a:cxnLst/>
            <a:rect l="l" t="t" r="r" b="b"/>
            <a:pathLst>
              <a:path w="493395" h="0">
                <a:moveTo>
                  <a:pt x="0" y="0"/>
                </a:moveTo>
                <a:lnTo>
                  <a:pt x="493140" y="0"/>
                </a:lnTo>
              </a:path>
            </a:pathLst>
          </a:custGeom>
          <a:ln w="15875">
            <a:solidFill>
              <a:srgbClr val="D0CECE"/>
            </a:solidFill>
            <a:prstDash val="sysDash"/>
          </a:ln>
        </p:spPr>
        <p:txBody>
          <a:bodyPr wrap="square" lIns="0" tIns="0" rIns="0" bIns="0" rtlCol="0"/>
          <a:lstStyle/>
          <a:p/>
        </p:txBody>
      </p:sp>
      <p:sp>
        <p:nvSpPr>
          <p:cNvPr id="42" name="object 42" descr=""/>
          <p:cNvSpPr/>
          <p:nvPr/>
        </p:nvSpPr>
        <p:spPr>
          <a:xfrm>
            <a:off x="1346961" y="3154680"/>
            <a:ext cx="6936105" cy="0"/>
          </a:xfrm>
          <a:custGeom>
            <a:avLst/>
            <a:gdLst/>
            <a:ahLst/>
            <a:cxnLst/>
            <a:rect l="l" t="t" r="r" b="b"/>
            <a:pathLst>
              <a:path w="6936105" h="0">
                <a:moveTo>
                  <a:pt x="0" y="0"/>
                </a:moveTo>
                <a:lnTo>
                  <a:pt x="6935978" y="0"/>
                </a:lnTo>
              </a:path>
            </a:pathLst>
          </a:custGeom>
          <a:ln w="15875">
            <a:solidFill>
              <a:srgbClr val="D0CECE"/>
            </a:solidFill>
            <a:prstDash val="sysDash"/>
          </a:ln>
        </p:spPr>
        <p:txBody>
          <a:bodyPr wrap="square" lIns="0" tIns="0" rIns="0" bIns="0" rtlCol="0"/>
          <a:lstStyle/>
          <a:p/>
        </p:txBody>
      </p:sp>
      <p:sp>
        <p:nvSpPr>
          <p:cNvPr id="43" name="object 43" descr=""/>
          <p:cNvSpPr/>
          <p:nvPr/>
        </p:nvSpPr>
        <p:spPr>
          <a:xfrm>
            <a:off x="8433816" y="3154680"/>
            <a:ext cx="227329" cy="0"/>
          </a:xfrm>
          <a:custGeom>
            <a:avLst/>
            <a:gdLst/>
            <a:ahLst/>
            <a:cxnLst/>
            <a:rect l="l" t="t" r="r" b="b"/>
            <a:pathLst>
              <a:path w="227329" h="0">
                <a:moveTo>
                  <a:pt x="0" y="0"/>
                </a:moveTo>
                <a:lnTo>
                  <a:pt x="227075" y="0"/>
                </a:lnTo>
              </a:path>
            </a:pathLst>
          </a:custGeom>
          <a:ln w="15875">
            <a:solidFill>
              <a:srgbClr val="D0CECE"/>
            </a:solidFill>
            <a:prstDash val="sysDash"/>
          </a:ln>
        </p:spPr>
        <p:txBody>
          <a:bodyPr wrap="square" lIns="0" tIns="0" rIns="0" bIns="0" rtlCol="0"/>
          <a:lstStyle/>
          <a:p/>
        </p:txBody>
      </p:sp>
      <p:sp>
        <p:nvSpPr>
          <p:cNvPr id="44" name="object 44" descr=""/>
          <p:cNvSpPr/>
          <p:nvPr/>
        </p:nvSpPr>
        <p:spPr>
          <a:xfrm>
            <a:off x="8813292" y="3154680"/>
            <a:ext cx="227329" cy="0"/>
          </a:xfrm>
          <a:custGeom>
            <a:avLst/>
            <a:gdLst/>
            <a:ahLst/>
            <a:cxnLst/>
            <a:rect l="l" t="t" r="r" b="b"/>
            <a:pathLst>
              <a:path w="227329" h="0">
                <a:moveTo>
                  <a:pt x="0" y="0"/>
                </a:moveTo>
                <a:lnTo>
                  <a:pt x="227075" y="0"/>
                </a:lnTo>
              </a:path>
            </a:pathLst>
          </a:custGeom>
          <a:ln w="15875">
            <a:solidFill>
              <a:srgbClr val="D0CECE"/>
            </a:solidFill>
            <a:prstDash val="sysDash"/>
          </a:ln>
        </p:spPr>
        <p:txBody>
          <a:bodyPr wrap="square" lIns="0" tIns="0" rIns="0" bIns="0" rtlCol="0"/>
          <a:lstStyle/>
          <a:p/>
        </p:txBody>
      </p:sp>
      <p:sp>
        <p:nvSpPr>
          <p:cNvPr id="45" name="object 45" descr=""/>
          <p:cNvSpPr/>
          <p:nvPr/>
        </p:nvSpPr>
        <p:spPr>
          <a:xfrm>
            <a:off x="9191243" y="3154680"/>
            <a:ext cx="493395" cy="0"/>
          </a:xfrm>
          <a:custGeom>
            <a:avLst/>
            <a:gdLst/>
            <a:ahLst/>
            <a:cxnLst/>
            <a:rect l="l" t="t" r="r" b="b"/>
            <a:pathLst>
              <a:path w="493395" h="0">
                <a:moveTo>
                  <a:pt x="0" y="0"/>
                </a:moveTo>
                <a:lnTo>
                  <a:pt x="493140" y="0"/>
                </a:lnTo>
              </a:path>
            </a:pathLst>
          </a:custGeom>
          <a:ln w="15875">
            <a:solidFill>
              <a:srgbClr val="D0CECE"/>
            </a:solidFill>
            <a:prstDash val="sysDash"/>
          </a:ln>
        </p:spPr>
        <p:txBody>
          <a:bodyPr wrap="square" lIns="0" tIns="0" rIns="0" bIns="0" rtlCol="0"/>
          <a:lstStyle/>
          <a:p/>
        </p:txBody>
      </p:sp>
      <p:sp>
        <p:nvSpPr>
          <p:cNvPr id="46" name="object 46" descr=""/>
          <p:cNvSpPr/>
          <p:nvPr/>
        </p:nvSpPr>
        <p:spPr>
          <a:xfrm>
            <a:off x="1346961" y="2557272"/>
            <a:ext cx="7313930" cy="0"/>
          </a:xfrm>
          <a:custGeom>
            <a:avLst/>
            <a:gdLst/>
            <a:ahLst/>
            <a:cxnLst/>
            <a:rect l="l" t="t" r="r" b="b"/>
            <a:pathLst>
              <a:path w="7313930" h="0">
                <a:moveTo>
                  <a:pt x="0" y="0"/>
                </a:moveTo>
                <a:lnTo>
                  <a:pt x="7313930" y="0"/>
                </a:lnTo>
              </a:path>
            </a:pathLst>
          </a:custGeom>
          <a:ln w="15875">
            <a:solidFill>
              <a:srgbClr val="D0CECE"/>
            </a:solidFill>
            <a:prstDash val="sysDash"/>
          </a:ln>
        </p:spPr>
        <p:txBody>
          <a:bodyPr wrap="square" lIns="0" tIns="0" rIns="0" bIns="0" rtlCol="0"/>
          <a:lstStyle/>
          <a:p/>
        </p:txBody>
      </p:sp>
      <p:sp>
        <p:nvSpPr>
          <p:cNvPr id="47" name="object 47" descr=""/>
          <p:cNvSpPr/>
          <p:nvPr/>
        </p:nvSpPr>
        <p:spPr>
          <a:xfrm>
            <a:off x="8813292" y="2557272"/>
            <a:ext cx="871219" cy="0"/>
          </a:xfrm>
          <a:custGeom>
            <a:avLst/>
            <a:gdLst/>
            <a:ahLst/>
            <a:cxnLst/>
            <a:rect l="l" t="t" r="r" b="b"/>
            <a:pathLst>
              <a:path w="871220" h="0">
                <a:moveTo>
                  <a:pt x="0" y="0"/>
                </a:moveTo>
                <a:lnTo>
                  <a:pt x="871092" y="0"/>
                </a:lnTo>
              </a:path>
            </a:pathLst>
          </a:custGeom>
          <a:ln w="15875">
            <a:solidFill>
              <a:srgbClr val="D0CECE"/>
            </a:solidFill>
            <a:prstDash val="sysDash"/>
          </a:ln>
        </p:spPr>
        <p:txBody>
          <a:bodyPr wrap="square" lIns="0" tIns="0" rIns="0" bIns="0" rtlCol="0"/>
          <a:lstStyle/>
          <a:p/>
        </p:txBody>
      </p:sp>
      <p:sp>
        <p:nvSpPr>
          <p:cNvPr id="48" name="object 48" descr=""/>
          <p:cNvSpPr/>
          <p:nvPr/>
        </p:nvSpPr>
        <p:spPr>
          <a:xfrm>
            <a:off x="1346961" y="1961388"/>
            <a:ext cx="7313930" cy="0"/>
          </a:xfrm>
          <a:custGeom>
            <a:avLst/>
            <a:gdLst/>
            <a:ahLst/>
            <a:cxnLst/>
            <a:rect l="l" t="t" r="r" b="b"/>
            <a:pathLst>
              <a:path w="7313930" h="0">
                <a:moveTo>
                  <a:pt x="0" y="0"/>
                </a:moveTo>
                <a:lnTo>
                  <a:pt x="7313930" y="0"/>
                </a:lnTo>
              </a:path>
            </a:pathLst>
          </a:custGeom>
          <a:ln w="15875">
            <a:solidFill>
              <a:srgbClr val="D0CECE"/>
            </a:solidFill>
            <a:prstDash val="sysDash"/>
          </a:ln>
        </p:spPr>
        <p:txBody>
          <a:bodyPr wrap="square" lIns="0" tIns="0" rIns="0" bIns="0" rtlCol="0"/>
          <a:lstStyle/>
          <a:p/>
        </p:txBody>
      </p:sp>
      <p:sp>
        <p:nvSpPr>
          <p:cNvPr id="49" name="object 49" descr=""/>
          <p:cNvSpPr/>
          <p:nvPr/>
        </p:nvSpPr>
        <p:spPr>
          <a:xfrm>
            <a:off x="8813292" y="1961388"/>
            <a:ext cx="227329" cy="0"/>
          </a:xfrm>
          <a:custGeom>
            <a:avLst/>
            <a:gdLst/>
            <a:ahLst/>
            <a:cxnLst/>
            <a:rect l="l" t="t" r="r" b="b"/>
            <a:pathLst>
              <a:path w="227329" h="0">
                <a:moveTo>
                  <a:pt x="0" y="0"/>
                </a:moveTo>
                <a:lnTo>
                  <a:pt x="227075" y="0"/>
                </a:lnTo>
              </a:path>
            </a:pathLst>
          </a:custGeom>
          <a:ln w="15875">
            <a:solidFill>
              <a:srgbClr val="D0CECE"/>
            </a:solidFill>
            <a:prstDash val="sysDash"/>
          </a:ln>
        </p:spPr>
        <p:txBody>
          <a:bodyPr wrap="square" lIns="0" tIns="0" rIns="0" bIns="0" rtlCol="0"/>
          <a:lstStyle/>
          <a:p/>
        </p:txBody>
      </p:sp>
      <p:sp>
        <p:nvSpPr>
          <p:cNvPr id="50" name="object 50" descr=""/>
          <p:cNvSpPr/>
          <p:nvPr/>
        </p:nvSpPr>
        <p:spPr>
          <a:xfrm>
            <a:off x="9191243" y="1961388"/>
            <a:ext cx="493395" cy="0"/>
          </a:xfrm>
          <a:custGeom>
            <a:avLst/>
            <a:gdLst/>
            <a:ahLst/>
            <a:cxnLst/>
            <a:rect l="l" t="t" r="r" b="b"/>
            <a:pathLst>
              <a:path w="493395" h="0">
                <a:moveTo>
                  <a:pt x="0" y="0"/>
                </a:moveTo>
                <a:lnTo>
                  <a:pt x="493140" y="0"/>
                </a:lnTo>
              </a:path>
            </a:pathLst>
          </a:custGeom>
          <a:ln w="15875">
            <a:solidFill>
              <a:srgbClr val="D0CECE"/>
            </a:solidFill>
            <a:prstDash val="sysDash"/>
          </a:ln>
        </p:spPr>
        <p:txBody>
          <a:bodyPr wrap="square" lIns="0" tIns="0" rIns="0" bIns="0" rtlCol="0"/>
          <a:lstStyle/>
          <a:p/>
        </p:txBody>
      </p:sp>
      <p:sp>
        <p:nvSpPr>
          <p:cNvPr id="51" name="object 51" descr=""/>
          <p:cNvSpPr/>
          <p:nvPr/>
        </p:nvSpPr>
        <p:spPr>
          <a:xfrm>
            <a:off x="1346961" y="1363599"/>
            <a:ext cx="8337550" cy="0"/>
          </a:xfrm>
          <a:custGeom>
            <a:avLst/>
            <a:gdLst/>
            <a:ahLst/>
            <a:cxnLst/>
            <a:rect l="l" t="t" r="r" b="b"/>
            <a:pathLst>
              <a:path w="8337550" h="0">
                <a:moveTo>
                  <a:pt x="0" y="0"/>
                </a:moveTo>
                <a:lnTo>
                  <a:pt x="8337423" y="0"/>
                </a:lnTo>
              </a:path>
            </a:pathLst>
          </a:custGeom>
          <a:ln w="15875">
            <a:solidFill>
              <a:srgbClr val="D0CECE"/>
            </a:solidFill>
            <a:prstDash val="sysDash"/>
          </a:ln>
        </p:spPr>
        <p:txBody>
          <a:bodyPr wrap="square" lIns="0" tIns="0" rIns="0" bIns="0" rtlCol="0"/>
          <a:lstStyle/>
          <a:p/>
        </p:txBody>
      </p:sp>
      <p:sp>
        <p:nvSpPr>
          <p:cNvPr id="52" name="object 52" descr=""/>
          <p:cNvSpPr/>
          <p:nvPr/>
        </p:nvSpPr>
        <p:spPr>
          <a:xfrm>
            <a:off x="1346961" y="5245608"/>
            <a:ext cx="113030" cy="0"/>
          </a:xfrm>
          <a:custGeom>
            <a:avLst/>
            <a:gdLst/>
            <a:ahLst/>
            <a:cxnLst/>
            <a:rect l="l" t="t" r="r" b="b"/>
            <a:pathLst>
              <a:path w="113030" h="0">
                <a:moveTo>
                  <a:pt x="0" y="0"/>
                </a:moveTo>
                <a:lnTo>
                  <a:pt x="113029" y="0"/>
                </a:lnTo>
              </a:path>
            </a:pathLst>
          </a:custGeom>
          <a:ln w="15875">
            <a:solidFill>
              <a:srgbClr val="76707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3" name="object 53" descr=""/>
          <p:cNvSpPr/>
          <p:nvPr/>
        </p:nvSpPr>
        <p:spPr>
          <a:xfrm>
            <a:off x="1612391" y="5245608"/>
            <a:ext cx="607060" cy="0"/>
          </a:xfrm>
          <a:custGeom>
            <a:avLst/>
            <a:gdLst/>
            <a:ahLst/>
            <a:cxnLst/>
            <a:rect l="l" t="t" r="r" b="b"/>
            <a:pathLst>
              <a:path w="607060" h="0">
                <a:moveTo>
                  <a:pt x="0" y="0"/>
                </a:moveTo>
                <a:lnTo>
                  <a:pt x="606552" y="0"/>
                </a:lnTo>
              </a:path>
            </a:pathLst>
          </a:custGeom>
          <a:ln w="15875">
            <a:solidFill>
              <a:srgbClr val="76707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4" name="object 54" descr=""/>
          <p:cNvSpPr/>
          <p:nvPr/>
        </p:nvSpPr>
        <p:spPr>
          <a:xfrm>
            <a:off x="2369820" y="5245608"/>
            <a:ext cx="227329" cy="0"/>
          </a:xfrm>
          <a:custGeom>
            <a:avLst/>
            <a:gdLst/>
            <a:ahLst/>
            <a:cxnLst/>
            <a:rect l="l" t="t" r="r" b="b"/>
            <a:pathLst>
              <a:path w="227330" h="0">
                <a:moveTo>
                  <a:pt x="0" y="0"/>
                </a:moveTo>
                <a:lnTo>
                  <a:pt x="227075" y="0"/>
                </a:lnTo>
              </a:path>
            </a:pathLst>
          </a:custGeom>
          <a:ln w="15875">
            <a:solidFill>
              <a:srgbClr val="76707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5" name="object 55" descr=""/>
          <p:cNvSpPr/>
          <p:nvPr/>
        </p:nvSpPr>
        <p:spPr>
          <a:xfrm>
            <a:off x="2749295" y="5245608"/>
            <a:ext cx="227329" cy="0"/>
          </a:xfrm>
          <a:custGeom>
            <a:avLst/>
            <a:gdLst/>
            <a:ahLst/>
            <a:cxnLst/>
            <a:rect l="l" t="t" r="r" b="b"/>
            <a:pathLst>
              <a:path w="227330" h="0">
                <a:moveTo>
                  <a:pt x="0" y="0"/>
                </a:moveTo>
                <a:lnTo>
                  <a:pt x="227076" y="0"/>
                </a:lnTo>
              </a:path>
            </a:pathLst>
          </a:custGeom>
          <a:ln w="15875">
            <a:solidFill>
              <a:srgbClr val="76707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6" name="object 56" descr=""/>
          <p:cNvSpPr/>
          <p:nvPr/>
        </p:nvSpPr>
        <p:spPr>
          <a:xfrm>
            <a:off x="3128772" y="5245608"/>
            <a:ext cx="984885" cy="0"/>
          </a:xfrm>
          <a:custGeom>
            <a:avLst/>
            <a:gdLst/>
            <a:ahLst/>
            <a:cxnLst/>
            <a:rect l="l" t="t" r="r" b="b"/>
            <a:pathLst>
              <a:path w="984885" h="0">
                <a:moveTo>
                  <a:pt x="0" y="0"/>
                </a:moveTo>
                <a:lnTo>
                  <a:pt x="984503" y="0"/>
                </a:lnTo>
              </a:path>
            </a:pathLst>
          </a:custGeom>
          <a:ln w="15875">
            <a:solidFill>
              <a:srgbClr val="76707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7" name="object 57" descr=""/>
          <p:cNvSpPr/>
          <p:nvPr/>
        </p:nvSpPr>
        <p:spPr>
          <a:xfrm>
            <a:off x="4265676" y="5245608"/>
            <a:ext cx="984885" cy="0"/>
          </a:xfrm>
          <a:custGeom>
            <a:avLst/>
            <a:gdLst/>
            <a:ahLst/>
            <a:cxnLst/>
            <a:rect l="l" t="t" r="r" b="b"/>
            <a:pathLst>
              <a:path w="984885" h="0">
                <a:moveTo>
                  <a:pt x="0" y="0"/>
                </a:moveTo>
                <a:lnTo>
                  <a:pt x="984503" y="0"/>
                </a:lnTo>
              </a:path>
            </a:pathLst>
          </a:custGeom>
          <a:ln w="15875">
            <a:solidFill>
              <a:srgbClr val="76707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8" name="object 58" descr=""/>
          <p:cNvSpPr/>
          <p:nvPr/>
        </p:nvSpPr>
        <p:spPr>
          <a:xfrm>
            <a:off x="5402579" y="5245608"/>
            <a:ext cx="227329" cy="0"/>
          </a:xfrm>
          <a:custGeom>
            <a:avLst/>
            <a:gdLst/>
            <a:ahLst/>
            <a:cxnLst/>
            <a:rect l="l" t="t" r="r" b="b"/>
            <a:pathLst>
              <a:path w="227329" h="0">
                <a:moveTo>
                  <a:pt x="0" y="0"/>
                </a:moveTo>
                <a:lnTo>
                  <a:pt x="227075" y="0"/>
                </a:lnTo>
              </a:path>
            </a:pathLst>
          </a:custGeom>
          <a:ln w="15875">
            <a:solidFill>
              <a:srgbClr val="76707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9" name="object 59" descr=""/>
          <p:cNvSpPr/>
          <p:nvPr/>
        </p:nvSpPr>
        <p:spPr>
          <a:xfrm>
            <a:off x="5780532" y="5245608"/>
            <a:ext cx="227329" cy="0"/>
          </a:xfrm>
          <a:custGeom>
            <a:avLst/>
            <a:gdLst/>
            <a:ahLst/>
            <a:cxnLst/>
            <a:rect l="l" t="t" r="r" b="b"/>
            <a:pathLst>
              <a:path w="227329" h="0">
                <a:moveTo>
                  <a:pt x="0" y="0"/>
                </a:moveTo>
                <a:lnTo>
                  <a:pt x="227075" y="0"/>
                </a:lnTo>
              </a:path>
            </a:pathLst>
          </a:custGeom>
          <a:ln w="15875">
            <a:solidFill>
              <a:srgbClr val="76707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0" name="object 60" descr=""/>
          <p:cNvSpPr/>
          <p:nvPr/>
        </p:nvSpPr>
        <p:spPr>
          <a:xfrm>
            <a:off x="6160008" y="5245608"/>
            <a:ext cx="227329" cy="0"/>
          </a:xfrm>
          <a:custGeom>
            <a:avLst/>
            <a:gdLst/>
            <a:ahLst/>
            <a:cxnLst/>
            <a:rect l="l" t="t" r="r" b="b"/>
            <a:pathLst>
              <a:path w="227329" h="0">
                <a:moveTo>
                  <a:pt x="0" y="0"/>
                </a:moveTo>
                <a:lnTo>
                  <a:pt x="227075" y="0"/>
                </a:lnTo>
              </a:path>
            </a:pathLst>
          </a:custGeom>
          <a:ln w="15875">
            <a:solidFill>
              <a:srgbClr val="76707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1" name="object 61" descr=""/>
          <p:cNvSpPr/>
          <p:nvPr/>
        </p:nvSpPr>
        <p:spPr>
          <a:xfrm>
            <a:off x="6539483" y="5245608"/>
            <a:ext cx="227329" cy="0"/>
          </a:xfrm>
          <a:custGeom>
            <a:avLst/>
            <a:gdLst/>
            <a:ahLst/>
            <a:cxnLst/>
            <a:rect l="l" t="t" r="r" b="b"/>
            <a:pathLst>
              <a:path w="227329" h="0">
                <a:moveTo>
                  <a:pt x="0" y="0"/>
                </a:moveTo>
                <a:lnTo>
                  <a:pt x="227075" y="0"/>
                </a:lnTo>
              </a:path>
            </a:pathLst>
          </a:custGeom>
          <a:ln w="15875">
            <a:solidFill>
              <a:srgbClr val="76707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2" name="object 62" descr=""/>
          <p:cNvSpPr/>
          <p:nvPr/>
        </p:nvSpPr>
        <p:spPr>
          <a:xfrm>
            <a:off x="6917435" y="5245608"/>
            <a:ext cx="607060" cy="0"/>
          </a:xfrm>
          <a:custGeom>
            <a:avLst/>
            <a:gdLst/>
            <a:ahLst/>
            <a:cxnLst/>
            <a:rect l="l" t="t" r="r" b="b"/>
            <a:pathLst>
              <a:path w="607059" h="0">
                <a:moveTo>
                  <a:pt x="0" y="0"/>
                </a:moveTo>
                <a:lnTo>
                  <a:pt x="606552" y="0"/>
                </a:lnTo>
              </a:path>
            </a:pathLst>
          </a:custGeom>
          <a:ln w="15875">
            <a:solidFill>
              <a:srgbClr val="76707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3" name="object 63" descr=""/>
          <p:cNvSpPr/>
          <p:nvPr/>
        </p:nvSpPr>
        <p:spPr>
          <a:xfrm>
            <a:off x="7676388" y="5245608"/>
            <a:ext cx="227329" cy="0"/>
          </a:xfrm>
          <a:custGeom>
            <a:avLst/>
            <a:gdLst/>
            <a:ahLst/>
            <a:cxnLst/>
            <a:rect l="l" t="t" r="r" b="b"/>
            <a:pathLst>
              <a:path w="227329" h="0">
                <a:moveTo>
                  <a:pt x="0" y="0"/>
                </a:moveTo>
                <a:lnTo>
                  <a:pt x="227075" y="0"/>
                </a:lnTo>
              </a:path>
            </a:pathLst>
          </a:custGeom>
          <a:ln w="15875">
            <a:solidFill>
              <a:srgbClr val="76707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4" name="object 64" descr=""/>
          <p:cNvSpPr/>
          <p:nvPr/>
        </p:nvSpPr>
        <p:spPr>
          <a:xfrm>
            <a:off x="8054340" y="5245608"/>
            <a:ext cx="228600" cy="0"/>
          </a:xfrm>
          <a:custGeom>
            <a:avLst/>
            <a:gdLst/>
            <a:ahLst/>
            <a:cxnLst/>
            <a:rect l="l" t="t" r="r" b="b"/>
            <a:pathLst>
              <a:path w="228600" h="0">
                <a:moveTo>
                  <a:pt x="0" y="0"/>
                </a:moveTo>
                <a:lnTo>
                  <a:pt x="228600" y="0"/>
                </a:lnTo>
              </a:path>
            </a:pathLst>
          </a:custGeom>
          <a:ln w="15875">
            <a:solidFill>
              <a:srgbClr val="76707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5" name="object 65" descr=""/>
          <p:cNvSpPr/>
          <p:nvPr/>
        </p:nvSpPr>
        <p:spPr>
          <a:xfrm>
            <a:off x="8433816" y="5245608"/>
            <a:ext cx="1250950" cy="0"/>
          </a:xfrm>
          <a:custGeom>
            <a:avLst/>
            <a:gdLst/>
            <a:ahLst/>
            <a:cxnLst/>
            <a:rect l="l" t="t" r="r" b="b"/>
            <a:pathLst>
              <a:path w="1250950" h="0">
                <a:moveTo>
                  <a:pt x="0" y="0"/>
                </a:moveTo>
                <a:lnTo>
                  <a:pt x="1250568" y="0"/>
                </a:lnTo>
              </a:path>
            </a:pathLst>
          </a:custGeom>
          <a:ln w="15875">
            <a:solidFill>
              <a:srgbClr val="76707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6" name="object 66" descr=""/>
          <p:cNvSpPr/>
          <p:nvPr/>
        </p:nvSpPr>
        <p:spPr>
          <a:xfrm>
            <a:off x="1346961" y="4648200"/>
            <a:ext cx="113030" cy="0"/>
          </a:xfrm>
          <a:custGeom>
            <a:avLst/>
            <a:gdLst/>
            <a:ahLst/>
            <a:cxnLst/>
            <a:rect l="l" t="t" r="r" b="b"/>
            <a:pathLst>
              <a:path w="113030" h="0">
                <a:moveTo>
                  <a:pt x="0" y="0"/>
                </a:moveTo>
                <a:lnTo>
                  <a:pt x="113029" y="0"/>
                </a:lnTo>
              </a:path>
            </a:pathLst>
          </a:custGeom>
          <a:ln w="15875">
            <a:solidFill>
              <a:srgbClr val="76707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7" name="object 67" descr=""/>
          <p:cNvSpPr/>
          <p:nvPr/>
        </p:nvSpPr>
        <p:spPr>
          <a:xfrm>
            <a:off x="1612391" y="4648200"/>
            <a:ext cx="607060" cy="0"/>
          </a:xfrm>
          <a:custGeom>
            <a:avLst/>
            <a:gdLst/>
            <a:ahLst/>
            <a:cxnLst/>
            <a:rect l="l" t="t" r="r" b="b"/>
            <a:pathLst>
              <a:path w="607060" h="0">
                <a:moveTo>
                  <a:pt x="0" y="0"/>
                </a:moveTo>
                <a:lnTo>
                  <a:pt x="606552" y="0"/>
                </a:lnTo>
              </a:path>
            </a:pathLst>
          </a:custGeom>
          <a:ln w="15875">
            <a:solidFill>
              <a:srgbClr val="76707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8" name="object 68" descr=""/>
          <p:cNvSpPr/>
          <p:nvPr/>
        </p:nvSpPr>
        <p:spPr>
          <a:xfrm>
            <a:off x="2369820" y="4648200"/>
            <a:ext cx="227329" cy="0"/>
          </a:xfrm>
          <a:custGeom>
            <a:avLst/>
            <a:gdLst/>
            <a:ahLst/>
            <a:cxnLst/>
            <a:rect l="l" t="t" r="r" b="b"/>
            <a:pathLst>
              <a:path w="227330" h="0">
                <a:moveTo>
                  <a:pt x="0" y="0"/>
                </a:moveTo>
                <a:lnTo>
                  <a:pt x="227075" y="0"/>
                </a:lnTo>
              </a:path>
            </a:pathLst>
          </a:custGeom>
          <a:ln w="15875">
            <a:solidFill>
              <a:srgbClr val="76707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9" name="object 69" descr=""/>
          <p:cNvSpPr/>
          <p:nvPr/>
        </p:nvSpPr>
        <p:spPr>
          <a:xfrm>
            <a:off x="2749295" y="4648200"/>
            <a:ext cx="227329" cy="0"/>
          </a:xfrm>
          <a:custGeom>
            <a:avLst/>
            <a:gdLst/>
            <a:ahLst/>
            <a:cxnLst/>
            <a:rect l="l" t="t" r="r" b="b"/>
            <a:pathLst>
              <a:path w="227330" h="0">
                <a:moveTo>
                  <a:pt x="0" y="0"/>
                </a:moveTo>
                <a:lnTo>
                  <a:pt x="227076" y="0"/>
                </a:lnTo>
              </a:path>
            </a:pathLst>
          </a:custGeom>
          <a:ln w="15875">
            <a:solidFill>
              <a:srgbClr val="76707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0" name="object 70" descr=""/>
          <p:cNvSpPr/>
          <p:nvPr/>
        </p:nvSpPr>
        <p:spPr>
          <a:xfrm>
            <a:off x="3128772" y="4648200"/>
            <a:ext cx="605155" cy="0"/>
          </a:xfrm>
          <a:custGeom>
            <a:avLst/>
            <a:gdLst/>
            <a:ahLst/>
            <a:cxnLst/>
            <a:rect l="l" t="t" r="r" b="b"/>
            <a:pathLst>
              <a:path w="605154" h="0">
                <a:moveTo>
                  <a:pt x="0" y="0"/>
                </a:moveTo>
                <a:lnTo>
                  <a:pt x="605027" y="0"/>
                </a:lnTo>
              </a:path>
            </a:pathLst>
          </a:custGeom>
          <a:ln w="15875">
            <a:solidFill>
              <a:srgbClr val="76707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1" name="object 71" descr=""/>
          <p:cNvSpPr/>
          <p:nvPr/>
        </p:nvSpPr>
        <p:spPr>
          <a:xfrm>
            <a:off x="3886200" y="4648200"/>
            <a:ext cx="227329" cy="0"/>
          </a:xfrm>
          <a:custGeom>
            <a:avLst/>
            <a:gdLst/>
            <a:ahLst/>
            <a:cxnLst/>
            <a:rect l="l" t="t" r="r" b="b"/>
            <a:pathLst>
              <a:path w="227329" h="0">
                <a:moveTo>
                  <a:pt x="0" y="0"/>
                </a:moveTo>
                <a:lnTo>
                  <a:pt x="227075" y="0"/>
                </a:lnTo>
              </a:path>
            </a:pathLst>
          </a:custGeom>
          <a:ln w="15875">
            <a:solidFill>
              <a:srgbClr val="76707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2" name="object 72" descr=""/>
          <p:cNvSpPr/>
          <p:nvPr/>
        </p:nvSpPr>
        <p:spPr>
          <a:xfrm>
            <a:off x="4265676" y="4648200"/>
            <a:ext cx="984885" cy="0"/>
          </a:xfrm>
          <a:custGeom>
            <a:avLst/>
            <a:gdLst/>
            <a:ahLst/>
            <a:cxnLst/>
            <a:rect l="l" t="t" r="r" b="b"/>
            <a:pathLst>
              <a:path w="984885" h="0">
                <a:moveTo>
                  <a:pt x="0" y="0"/>
                </a:moveTo>
                <a:lnTo>
                  <a:pt x="984503" y="0"/>
                </a:lnTo>
              </a:path>
            </a:pathLst>
          </a:custGeom>
          <a:ln w="15875">
            <a:solidFill>
              <a:srgbClr val="76707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3" name="object 73" descr=""/>
          <p:cNvSpPr/>
          <p:nvPr/>
        </p:nvSpPr>
        <p:spPr>
          <a:xfrm>
            <a:off x="5402579" y="4648200"/>
            <a:ext cx="2880360" cy="0"/>
          </a:xfrm>
          <a:custGeom>
            <a:avLst/>
            <a:gdLst/>
            <a:ahLst/>
            <a:cxnLst/>
            <a:rect l="l" t="t" r="r" b="b"/>
            <a:pathLst>
              <a:path w="2880359" h="0">
                <a:moveTo>
                  <a:pt x="0" y="0"/>
                </a:moveTo>
                <a:lnTo>
                  <a:pt x="2880360" y="0"/>
                </a:lnTo>
              </a:path>
            </a:pathLst>
          </a:custGeom>
          <a:ln w="15875">
            <a:solidFill>
              <a:srgbClr val="76707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4" name="object 74" descr=""/>
          <p:cNvSpPr/>
          <p:nvPr/>
        </p:nvSpPr>
        <p:spPr>
          <a:xfrm>
            <a:off x="8433816" y="4648200"/>
            <a:ext cx="1250950" cy="0"/>
          </a:xfrm>
          <a:custGeom>
            <a:avLst/>
            <a:gdLst/>
            <a:ahLst/>
            <a:cxnLst/>
            <a:rect l="l" t="t" r="r" b="b"/>
            <a:pathLst>
              <a:path w="1250950" h="0">
                <a:moveTo>
                  <a:pt x="0" y="0"/>
                </a:moveTo>
                <a:lnTo>
                  <a:pt x="1250568" y="0"/>
                </a:lnTo>
              </a:path>
            </a:pathLst>
          </a:custGeom>
          <a:ln w="15875">
            <a:solidFill>
              <a:srgbClr val="76707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5" name="object 75" descr=""/>
          <p:cNvSpPr/>
          <p:nvPr/>
        </p:nvSpPr>
        <p:spPr>
          <a:xfrm>
            <a:off x="1346961" y="4050792"/>
            <a:ext cx="1629410" cy="0"/>
          </a:xfrm>
          <a:custGeom>
            <a:avLst/>
            <a:gdLst/>
            <a:ahLst/>
            <a:cxnLst/>
            <a:rect l="l" t="t" r="r" b="b"/>
            <a:pathLst>
              <a:path w="1629410" h="0">
                <a:moveTo>
                  <a:pt x="0" y="0"/>
                </a:moveTo>
                <a:lnTo>
                  <a:pt x="1629410" y="0"/>
                </a:lnTo>
              </a:path>
            </a:pathLst>
          </a:custGeom>
          <a:ln w="15875">
            <a:solidFill>
              <a:srgbClr val="76707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6" name="object 76" descr=""/>
          <p:cNvSpPr/>
          <p:nvPr/>
        </p:nvSpPr>
        <p:spPr>
          <a:xfrm>
            <a:off x="3128772" y="4050792"/>
            <a:ext cx="984885" cy="0"/>
          </a:xfrm>
          <a:custGeom>
            <a:avLst/>
            <a:gdLst/>
            <a:ahLst/>
            <a:cxnLst/>
            <a:rect l="l" t="t" r="r" b="b"/>
            <a:pathLst>
              <a:path w="984885" h="0">
                <a:moveTo>
                  <a:pt x="0" y="0"/>
                </a:moveTo>
                <a:lnTo>
                  <a:pt x="984503" y="0"/>
                </a:lnTo>
              </a:path>
            </a:pathLst>
          </a:custGeom>
          <a:ln w="15875">
            <a:solidFill>
              <a:srgbClr val="76707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7" name="object 77" descr=""/>
          <p:cNvSpPr/>
          <p:nvPr/>
        </p:nvSpPr>
        <p:spPr>
          <a:xfrm>
            <a:off x="4265676" y="4050792"/>
            <a:ext cx="605155" cy="0"/>
          </a:xfrm>
          <a:custGeom>
            <a:avLst/>
            <a:gdLst/>
            <a:ahLst/>
            <a:cxnLst/>
            <a:rect l="l" t="t" r="r" b="b"/>
            <a:pathLst>
              <a:path w="605154" h="0">
                <a:moveTo>
                  <a:pt x="0" y="0"/>
                </a:moveTo>
                <a:lnTo>
                  <a:pt x="605027" y="0"/>
                </a:lnTo>
              </a:path>
            </a:pathLst>
          </a:custGeom>
          <a:ln w="15875">
            <a:solidFill>
              <a:srgbClr val="76707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8" name="object 78" descr=""/>
          <p:cNvSpPr/>
          <p:nvPr/>
        </p:nvSpPr>
        <p:spPr>
          <a:xfrm>
            <a:off x="5023103" y="4050792"/>
            <a:ext cx="3260090" cy="0"/>
          </a:xfrm>
          <a:custGeom>
            <a:avLst/>
            <a:gdLst/>
            <a:ahLst/>
            <a:cxnLst/>
            <a:rect l="l" t="t" r="r" b="b"/>
            <a:pathLst>
              <a:path w="3260090" h="0">
                <a:moveTo>
                  <a:pt x="0" y="0"/>
                </a:moveTo>
                <a:lnTo>
                  <a:pt x="3259836" y="0"/>
                </a:lnTo>
              </a:path>
            </a:pathLst>
          </a:custGeom>
          <a:ln w="15875">
            <a:solidFill>
              <a:srgbClr val="76707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9" name="object 79" descr=""/>
          <p:cNvSpPr/>
          <p:nvPr/>
        </p:nvSpPr>
        <p:spPr>
          <a:xfrm>
            <a:off x="8433816" y="4050792"/>
            <a:ext cx="227329" cy="0"/>
          </a:xfrm>
          <a:custGeom>
            <a:avLst/>
            <a:gdLst/>
            <a:ahLst/>
            <a:cxnLst/>
            <a:rect l="l" t="t" r="r" b="b"/>
            <a:pathLst>
              <a:path w="227329" h="0">
                <a:moveTo>
                  <a:pt x="0" y="0"/>
                </a:moveTo>
                <a:lnTo>
                  <a:pt x="227075" y="0"/>
                </a:lnTo>
              </a:path>
            </a:pathLst>
          </a:custGeom>
          <a:ln w="15875">
            <a:solidFill>
              <a:srgbClr val="76707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0" name="object 80" descr=""/>
          <p:cNvSpPr/>
          <p:nvPr/>
        </p:nvSpPr>
        <p:spPr>
          <a:xfrm>
            <a:off x="8813292" y="4050792"/>
            <a:ext cx="871219" cy="0"/>
          </a:xfrm>
          <a:custGeom>
            <a:avLst/>
            <a:gdLst/>
            <a:ahLst/>
            <a:cxnLst/>
            <a:rect l="l" t="t" r="r" b="b"/>
            <a:pathLst>
              <a:path w="871220" h="0">
                <a:moveTo>
                  <a:pt x="0" y="0"/>
                </a:moveTo>
                <a:lnTo>
                  <a:pt x="871092" y="0"/>
                </a:lnTo>
              </a:path>
            </a:pathLst>
          </a:custGeom>
          <a:ln w="15875">
            <a:solidFill>
              <a:srgbClr val="76707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1" name="object 81" descr=""/>
          <p:cNvSpPr/>
          <p:nvPr/>
        </p:nvSpPr>
        <p:spPr>
          <a:xfrm>
            <a:off x="1346961" y="3453384"/>
            <a:ext cx="6936105" cy="0"/>
          </a:xfrm>
          <a:custGeom>
            <a:avLst/>
            <a:gdLst/>
            <a:ahLst/>
            <a:cxnLst/>
            <a:rect l="l" t="t" r="r" b="b"/>
            <a:pathLst>
              <a:path w="6936105" h="0">
                <a:moveTo>
                  <a:pt x="0" y="0"/>
                </a:moveTo>
                <a:lnTo>
                  <a:pt x="6935978" y="0"/>
                </a:lnTo>
              </a:path>
            </a:pathLst>
          </a:custGeom>
          <a:ln w="15875">
            <a:solidFill>
              <a:srgbClr val="76707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2" name="object 82" descr=""/>
          <p:cNvSpPr/>
          <p:nvPr/>
        </p:nvSpPr>
        <p:spPr>
          <a:xfrm>
            <a:off x="8433816" y="3453384"/>
            <a:ext cx="227329" cy="0"/>
          </a:xfrm>
          <a:custGeom>
            <a:avLst/>
            <a:gdLst/>
            <a:ahLst/>
            <a:cxnLst/>
            <a:rect l="l" t="t" r="r" b="b"/>
            <a:pathLst>
              <a:path w="227329" h="0">
                <a:moveTo>
                  <a:pt x="0" y="0"/>
                </a:moveTo>
                <a:lnTo>
                  <a:pt x="227075" y="0"/>
                </a:lnTo>
              </a:path>
            </a:pathLst>
          </a:custGeom>
          <a:ln w="15875">
            <a:solidFill>
              <a:srgbClr val="76707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3" name="object 83" descr=""/>
          <p:cNvSpPr/>
          <p:nvPr/>
        </p:nvSpPr>
        <p:spPr>
          <a:xfrm>
            <a:off x="8813292" y="3453384"/>
            <a:ext cx="227329" cy="0"/>
          </a:xfrm>
          <a:custGeom>
            <a:avLst/>
            <a:gdLst/>
            <a:ahLst/>
            <a:cxnLst/>
            <a:rect l="l" t="t" r="r" b="b"/>
            <a:pathLst>
              <a:path w="227329" h="0">
                <a:moveTo>
                  <a:pt x="0" y="0"/>
                </a:moveTo>
                <a:lnTo>
                  <a:pt x="227075" y="0"/>
                </a:lnTo>
              </a:path>
            </a:pathLst>
          </a:custGeom>
          <a:ln w="15875">
            <a:solidFill>
              <a:srgbClr val="76707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4" name="object 84" descr=""/>
          <p:cNvSpPr/>
          <p:nvPr/>
        </p:nvSpPr>
        <p:spPr>
          <a:xfrm>
            <a:off x="9191243" y="3453384"/>
            <a:ext cx="493395" cy="0"/>
          </a:xfrm>
          <a:custGeom>
            <a:avLst/>
            <a:gdLst/>
            <a:ahLst/>
            <a:cxnLst/>
            <a:rect l="l" t="t" r="r" b="b"/>
            <a:pathLst>
              <a:path w="493395" h="0">
                <a:moveTo>
                  <a:pt x="0" y="0"/>
                </a:moveTo>
                <a:lnTo>
                  <a:pt x="493140" y="0"/>
                </a:lnTo>
              </a:path>
            </a:pathLst>
          </a:custGeom>
          <a:ln w="15875">
            <a:solidFill>
              <a:srgbClr val="76707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5" name="object 85" descr=""/>
          <p:cNvSpPr/>
          <p:nvPr/>
        </p:nvSpPr>
        <p:spPr>
          <a:xfrm>
            <a:off x="1346961" y="2855976"/>
            <a:ext cx="7313930" cy="0"/>
          </a:xfrm>
          <a:custGeom>
            <a:avLst/>
            <a:gdLst/>
            <a:ahLst/>
            <a:cxnLst/>
            <a:rect l="l" t="t" r="r" b="b"/>
            <a:pathLst>
              <a:path w="7313930" h="0">
                <a:moveTo>
                  <a:pt x="0" y="0"/>
                </a:moveTo>
                <a:lnTo>
                  <a:pt x="7313930" y="0"/>
                </a:lnTo>
              </a:path>
            </a:pathLst>
          </a:custGeom>
          <a:ln w="15875">
            <a:solidFill>
              <a:srgbClr val="76707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6" name="object 86" descr=""/>
          <p:cNvSpPr/>
          <p:nvPr/>
        </p:nvSpPr>
        <p:spPr>
          <a:xfrm>
            <a:off x="8813292" y="2855976"/>
            <a:ext cx="227329" cy="0"/>
          </a:xfrm>
          <a:custGeom>
            <a:avLst/>
            <a:gdLst/>
            <a:ahLst/>
            <a:cxnLst/>
            <a:rect l="l" t="t" r="r" b="b"/>
            <a:pathLst>
              <a:path w="227329" h="0">
                <a:moveTo>
                  <a:pt x="0" y="0"/>
                </a:moveTo>
                <a:lnTo>
                  <a:pt x="227075" y="0"/>
                </a:lnTo>
              </a:path>
            </a:pathLst>
          </a:custGeom>
          <a:ln w="15875">
            <a:solidFill>
              <a:srgbClr val="76707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7" name="object 87" descr=""/>
          <p:cNvSpPr/>
          <p:nvPr/>
        </p:nvSpPr>
        <p:spPr>
          <a:xfrm>
            <a:off x="9191243" y="2855976"/>
            <a:ext cx="493395" cy="0"/>
          </a:xfrm>
          <a:custGeom>
            <a:avLst/>
            <a:gdLst/>
            <a:ahLst/>
            <a:cxnLst/>
            <a:rect l="l" t="t" r="r" b="b"/>
            <a:pathLst>
              <a:path w="493395" h="0">
                <a:moveTo>
                  <a:pt x="0" y="0"/>
                </a:moveTo>
                <a:lnTo>
                  <a:pt x="493140" y="0"/>
                </a:lnTo>
              </a:path>
            </a:pathLst>
          </a:custGeom>
          <a:ln w="15875">
            <a:solidFill>
              <a:srgbClr val="76707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8" name="object 88" descr=""/>
          <p:cNvSpPr/>
          <p:nvPr/>
        </p:nvSpPr>
        <p:spPr>
          <a:xfrm>
            <a:off x="1346961" y="2260092"/>
            <a:ext cx="7313930" cy="0"/>
          </a:xfrm>
          <a:custGeom>
            <a:avLst/>
            <a:gdLst/>
            <a:ahLst/>
            <a:cxnLst/>
            <a:rect l="l" t="t" r="r" b="b"/>
            <a:pathLst>
              <a:path w="7313930" h="0">
                <a:moveTo>
                  <a:pt x="0" y="0"/>
                </a:moveTo>
                <a:lnTo>
                  <a:pt x="7313930" y="0"/>
                </a:lnTo>
              </a:path>
            </a:pathLst>
          </a:custGeom>
          <a:ln w="15875">
            <a:solidFill>
              <a:srgbClr val="76707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9" name="object 89" descr=""/>
          <p:cNvSpPr/>
          <p:nvPr/>
        </p:nvSpPr>
        <p:spPr>
          <a:xfrm>
            <a:off x="8813292" y="2260092"/>
            <a:ext cx="227329" cy="0"/>
          </a:xfrm>
          <a:custGeom>
            <a:avLst/>
            <a:gdLst/>
            <a:ahLst/>
            <a:cxnLst/>
            <a:rect l="l" t="t" r="r" b="b"/>
            <a:pathLst>
              <a:path w="227329" h="0">
                <a:moveTo>
                  <a:pt x="0" y="0"/>
                </a:moveTo>
                <a:lnTo>
                  <a:pt x="227075" y="0"/>
                </a:lnTo>
              </a:path>
            </a:pathLst>
          </a:custGeom>
          <a:ln w="15875">
            <a:solidFill>
              <a:srgbClr val="76707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0" name="object 90" descr=""/>
          <p:cNvSpPr/>
          <p:nvPr/>
        </p:nvSpPr>
        <p:spPr>
          <a:xfrm>
            <a:off x="9191243" y="2260092"/>
            <a:ext cx="493395" cy="0"/>
          </a:xfrm>
          <a:custGeom>
            <a:avLst/>
            <a:gdLst/>
            <a:ahLst/>
            <a:cxnLst/>
            <a:rect l="l" t="t" r="r" b="b"/>
            <a:pathLst>
              <a:path w="493395" h="0">
                <a:moveTo>
                  <a:pt x="0" y="0"/>
                </a:moveTo>
                <a:lnTo>
                  <a:pt x="493140" y="0"/>
                </a:lnTo>
              </a:path>
            </a:pathLst>
          </a:custGeom>
          <a:ln w="15875">
            <a:solidFill>
              <a:srgbClr val="76707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1" name="object 91" descr=""/>
          <p:cNvSpPr/>
          <p:nvPr/>
        </p:nvSpPr>
        <p:spPr>
          <a:xfrm>
            <a:off x="1346961" y="1662176"/>
            <a:ext cx="7693659" cy="0"/>
          </a:xfrm>
          <a:custGeom>
            <a:avLst/>
            <a:gdLst/>
            <a:ahLst/>
            <a:cxnLst/>
            <a:rect l="l" t="t" r="r" b="b"/>
            <a:pathLst>
              <a:path w="7693659" h="0">
                <a:moveTo>
                  <a:pt x="0" y="0"/>
                </a:moveTo>
                <a:lnTo>
                  <a:pt x="7693406" y="0"/>
                </a:lnTo>
              </a:path>
            </a:pathLst>
          </a:custGeom>
          <a:ln w="15875">
            <a:solidFill>
              <a:srgbClr val="76707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2" name="object 92" descr=""/>
          <p:cNvSpPr/>
          <p:nvPr/>
        </p:nvSpPr>
        <p:spPr>
          <a:xfrm>
            <a:off x="9191243" y="1662176"/>
            <a:ext cx="493395" cy="0"/>
          </a:xfrm>
          <a:custGeom>
            <a:avLst/>
            <a:gdLst/>
            <a:ahLst/>
            <a:cxnLst/>
            <a:rect l="l" t="t" r="r" b="b"/>
            <a:pathLst>
              <a:path w="493395" h="0">
                <a:moveTo>
                  <a:pt x="0" y="0"/>
                </a:moveTo>
                <a:lnTo>
                  <a:pt x="493140" y="0"/>
                </a:lnTo>
              </a:path>
            </a:pathLst>
          </a:custGeom>
          <a:ln w="15875">
            <a:solidFill>
              <a:srgbClr val="76707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3" name="object 93" descr=""/>
          <p:cNvSpPr/>
          <p:nvPr/>
        </p:nvSpPr>
        <p:spPr>
          <a:xfrm>
            <a:off x="1459991" y="4946904"/>
            <a:ext cx="152400" cy="895350"/>
          </a:xfrm>
          <a:custGeom>
            <a:avLst/>
            <a:gdLst/>
            <a:ahLst/>
            <a:cxnLst/>
            <a:rect l="l" t="t" r="r" b="b"/>
            <a:pathLst>
              <a:path w="152400" h="895350">
                <a:moveTo>
                  <a:pt x="152400" y="0"/>
                </a:moveTo>
                <a:lnTo>
                  <a:pt x="0" y="0"/>
                </a:lnTo>
                <a:lnTo>
                  <a:pt x="0" y="895350"/>
                </a:lnTo>
                <a:lnTo>
                  <a:pt x="152400" y="895350"/>
                </a:lnTo>
                <a:lnTo>
                  <a:pt x="152400" y="0"/>
                </a:lnTo>
                <a:close/>
              </a:path>
            </a:pathLst>
          </a:custGeom>
          <a:solidFill>
            <a:srgbClr val="5DC65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4" name="object 94" descr=""/>
          <p:cNvSpPr/>
          <p:nvPr/>
        </p:nvSpPr>
        <p:spPr>
          <a:xfrm>
            <a:off x="2218944" y="5184648"/>
            <a:ext cx="151130" cy="657860"/>
          </a:xfrm>
          <a:custGeom>
            <a:avLst/>
            <a:gdLst/>
            <a:ahLst/>
            <a:cxnLst/>
            <a:rect l="l" t="t" r="r" b="b"/>
            <a:pathLst>
              <a:path w="151130" h="657860">
                <a:moveTo>
                  <a:pt x="150875" y="0"/>
                </a:moveTo>
                <a:lnTo>
                  <a:pt x="0" y="0"/>
                </a:lnTo>
                <a:lnTo>
                  <a:pt x="0" y="657606"/>
                </a:lnTo>
                <a:lnTo>
                  <a:pt x="150875" y="657606"/>
                </a:lnTo>
                <a:lnTo>
                  <a:pt x="150875" y="0"/>
                </a:lnTo>
                <a:close/>
              </a:path>
            </a:pathLst>
          </a:custGeom>
          <a:solidFill>
            <a:srgbClr val="5DC65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5" name="object 95" descr=""/>
          <p:cNvSpPr/>
          <p:nvPr/>
        </p:nvSpPr>
        <p:spPr>
          <a:xfrm>
            <a:off x="2596895" y="5006340"/>
            <a:ext cx="152400" cy="836294"/>
          </a:xfrm>
          <a:custGeom>
            <a:avLst/>
            <a:gdLst/>
            <a:ahLst/>
            <a:cxnLst/>
            <a:rect l="l" t="t" r="r" b="b"/>
            <a:pathLst>
              <a:path w="152400" h="836295">
                <a:moveTo>
                  <a:pt x="152400" y="0"/>
                </a:moveTo>
                <a:lnTo>
                  <a:pt x="0" y="0"/>
                </a:lnTo>
                <a:lnTo>
                  <a:pt x="0" y="835913"/>
                </a:lnTo>
                <a:lnTo>
                  <a:pt x="152400" y="835913"/>
                </a:lnTo>
                <a:lnTo>
                  <a:pt x="152400" y="0"/>
                </a:lnTo>
                <a:close/>
              </a:path>
            </a:pathLst>
          </a:custGeom>
          <a:solidFill>
            <a:srgbClr val="5DC65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6" name="object 96" descr=""/>
          <p:cNvSpPr/>
          <p:nvPr/>
        </p:nvSpPr>
        <p:spPr>
          <a:xfrm>
            <a:off x="2976372" y="4349496"/>
            <a:ext cx="152400" cy="1134110"/>
          </a:xfrm>
          <a:custGeom>
            <a:avLst/>
            <a:gdLst/>
            <a:ahLst/>
            <a:cxnLst/>
            <a:rect l="l" t="t" r="r" b="b"/>
            <a:pathLst>
              <a:path w="152400" h="1134110">
                <a:moveTo>
                  <a:pt x="152400" y="0"/>
                </a:moveTo>
                <a:lnTo>
                  <a:pt x="0" y="0"/>
                </a:lnTo>
                <a:lnTo>
                  <a:pt x="0" y="1133856"/>
                </a:lnTo>
                <a:lnTo>
                  <a:pt x="152400" y="1133856"/>
                </a:lnTo>
                <a:lnTo>
                  <a:pt x="152400" y="0"/>
                </a:lnTo>
                <a:close/>
              </a:path>
            </a:pathLst>
          </a:custGeom>
          <a:solidFill>
            <a:srgbClr val="5DC65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7" name="object 97" descr=""/>
          <p:cNvSpPr/>
          <p:nvPr/>
        </p:nvSpPr>
        <p:spPr>
          <a:xfrm>
            <a:off x="3733800" y="5245608"/>
            <a:ext cx="152400" cy="596900"/>
          </a:xfrm>
          <a:custGeom>
            <a:avLst/>
            <a:gdLst/>
            <a:ahLst/>
            <a:cxnLst/>
            <a:rect l="l" t="t" r="r" b="b"/>
            <a:pathLst>
              <a:path w="152400" h="596900">
                <a:moveTo>
                  <a:pt x="152400" y="0"/>
                </a:moveTo>
                <a:lnTo>
                  <a:pt x="0" y="0"/>
                </a:lnTo>
                <a:lnTo>
                  <a:pt x="0" y="596645"/>
                </a:lnTo>
                <a:lnTo>
                  <a:pt x="152400" y="596645"/>
                </a:lnTo>
                <a:lnTo>
                  <a:pt x="152400" y="0"/>
                </a:lnTo>
                <a:close/>
              </a:path>
            </a:pathLst>
          </a:custGeom>
          <a:solidFill>
            <a:srgbClr val="5DC65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8" name="object 98" descr=""/>
          <p:cNvSpPr/>
          <p:nvPr/>
        </p:nvSpPr>
        <p:spPr>
          <a:xfrm>
            <a:off x="4113276" y="4588764"/>
            <a:ext cx="152400" cy="1253490"/>
          </a:xfrm>
          <a:custGeom>
            <a:avLst/>
            <a:gdLst/>
            <a:ahLst/>
            <a:cxnLst/>
            <a:rect l="l" t="t" r="r" b="b"/>
            <a:pathLst>
              <a:path w="152400" h="1253489">
                <a:moveTo>
                  <a:pt x="152400" y="0"/>
                </a:moveTo>
                <a:lnTo>
                  <a:pt x="0" y="0"/>
                </a:lnTo>
                <a:lnTo>
                  <a:pt x="0" y="1253489"/>
                </a:lnTo>
                <a:lnTo>
                  <a:pt x="152400" y="1253489"/>
                </a:lnTo>
                <a:lnTo>
                  <a:pt x="152400" y="0"/>
                </a:lnTo>
                <a:close/>
              </a:path>
            </a:pathLst>
          </a:custGeom>
          <a:solidFill>
            <a:srgbClr val="5DC65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9" name="object 99" descr=""/>
          <p:cNvSpPr/>
          <p:nvPr/>
        </p:nvSpPr>
        <p:spPr>
          <a:xfrm>
            <a:off x="4492752" y="5245608"/>
            <a:ext cx="151130" cy="172720"/>
          </a:xfrm>
          <a:custGeom>
            <a:avLst/>
            <a:gdLst/>
            <a:ahLst/>
            <a:cxnLst/>
            <a:rect l="l" t="t" r="r" b="b"/>
            <a:pathLst>
              <a:path w="151129" h="172720">
                <a:moveTo>
                  <a:pt x="150875" y="0"/>
                </a:moveTo>
                <a:lnTo>
                  <a:pt x="0" y="0"/>
                </a:lnTo>
                <a:lnTo>
                  <a:pt x="0" y="172211"/>
                </a:lnTo>
                <a:lnTo>
                  <a:pt x="150875" y="172211"/>
                </a:lnTo>
                <a:lnTo>
                  <a:pt x="150875" y="0"/>
                </a:lnTo>
                <a:close/>
              </a:path>
            </a:pathLst>
          </a:custGeom>
          <a:solidFill>
            <a:srgbClr val="5DC65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0" name="object 100" descr=""/>
          <p:cNvSpPr/>
          <p:nvPr/>
        </p:nvSpPr>
        <p:spPr>
          <a:xfrm>
            <a:off x="4870703" y="4648200"/>
            <a:ext cx="152400" cy="579120"/>
          </a:xfrm>
          <a:custGeom>
            <a:avLst/>
            <a:gdLst/>
            <a:ahLst/>
            <a:cxnLst/>
            <a:rect l="l" t="t" r="r" b="b"/>
            <a:pathLst>
              <a:path w="152400" h="579120">
                <a:moveTo>
                  <a:pt x="152400" y="0"/>
                </a:moveTo>
                <a:lnTo>
                  <a:pt x="0" y="0"/>
                </a:lnTo>
                <a:lnTo>
                  <a:pt x="0" y="579119"/>
                </a:lnTo>
                <a:lnTo>
                  <a:pt x="152400" y="579119"/>
                </a:lnTo>
                <a:lnTo>
                  <a:pt x="152400" y="0"/>
                </a:lnTo>
                <a:close/>
              </a:path>
            </a:pathLst>
          </a:custGeom>
          <a:solidFill>
            <a:srgbClr val="5DC65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1" name="object 101" descr=""/>
          <p:cNvSpPr/>
          <p:nvPr/>
        </p:nvSpPr>
        <p:spPr>
          <a:xfrm>
            <a:off x="5250179" y="4826508"/>
            <a:ext cx="152400" cy="1016000"/>
          </a:xfrm>
          <a:custGeom>
            <a:avLst/>
            <a:gdLst/>
            <a:ahLst/>
            <a:cxnLst/>
            <a:rect l="l" t="t" r="r" b="b"/>
            <a:pathLst>
              <a:path w="152400" h="1016000">
                <a:moveTo>
                  <a:pt x="152400" y="0"/>
                </a:moveTo>
                <a:lnTo>
                  <a:pt x="0" y="0"/>
                </a:lnTo>
                <a:lnTo>
                  <a:pt x="0" y="1015745"/>
                </a:lnTo>
                <a:lnTo>
                  <a:pt x="152400" y="1015745"/>
                </a:lnTo>
                <a:lnTo>
                  <a:pt x="152400" y="0"/>
                </a:lnTo>
                <a:close/>
              </a:path>
            </a:pathLst>
          </a:custGeom>
          <a:solidFill>
            <a:srgbClr val="5DC65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2" name="object 102" descr=""/>
          <p:cNvSpPr/>
          <p:nvPr/>
        </p:nvSpPr>
        <p:spPr>
          <a:xfrm>
            <a:off x="5629655" y="5096255"/>
            <a:ext cx="151130" cy="746125"/>
          </a:xfrm>
          <a:custGeom>
            <a:avLst/>
            <a:gdLst/>
            <a:ahLst/>
            <a:cxnLst/>
            <a:rect l="l" t="t" r="r" b="b"/>
            <a:pathLst>
              <a:path w="151129" h="746125">
                <a:moveTo>
                  <a:pt x="150876" y="0"/>
                </a:moveTo>
                <a:lnTo>
                  <a:pt x="0" y="0"/>
                </a:lnTo>
                <a:lnTo>
                  <a:pt x="0" y="745997"/>
                </a:lnTo>
                <a:lnTo>
                  <a:pt x="150876" y="745997"/>
                </a:lnTo>
                <a:lnTo>
                  <a:pt x="150876" y="0"/>
                </a:lnTo>
                <a:close/>
              </a:path>
            </a:pathLst>
          </a:custGeom>
          <a:solidFill>
            <a:srgbClr val="5DC65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3" name="object 103" descr=""/>
          <p:cNvSpPr/>
          <p:nvPr/>
        </p:nvSpPr>
        <p:spPr>
          <a:xfrm>
            <a:off x="6007608" y="5334000"/>
            <a:ext cx="152400" cy="508634"/>
          </a:xfrm>
          <a:custGeom>
            <a:avLst/>
            <a:gdLst/>
            <a:ahLst/>
            <a:cxnLst/>
            <a:rect l="l" t="t" r="r" b="b"/>
            <a:pathLst>
              <a:path w="152400" h="508635">
                <a:moveTo>
                  <a:pt x="152400" y="0"/>
                </a:moveTo>
                <a:lnTo>
                  <a:pt x="0" y="0"/>
                </a:lnTo>
                <a:lnTo>
                  <a:pt x="0" y="508253"/>
                </a:lnTo>
                <a:lnTo>
                  <a:pt x="152400" y="508253"/>
                </a:lnTo>
                <a:lnTo>
                  <a:pt x="152400" y="0"/>
                </a:lnTo>
                <a:close/>
              </a:path>
            </a:pathLst>
          </a:custGeom>
          <a:solidFill>
            <a:srgbClr val="5DC65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4" name="object 104" descr=""/>
          <p:cNvSpPr/>
          <p:nvPr/>
        </p:nvSpPr>
        <p:spPr>
          <a:xfrm>
            <a:off x="6387084" y="5364479"/>
            <a:ext cx="152400" cy="478155"/>
          </a:xfrm>
          <a:custGeom>
            <a:avLst/>
            <a:gdLst/>
            <a:ahLst/>
            <a:cxnLst/>
            <a:rect l="l" t="t" r="r" b="b"/>
            <a:pathLst>
              <a:path w="152400" h="478154">
                <a:moveTo>
                  <a:pt x="152399" y="0"/>
                </a:moveTo>
                <a:lnTo>
                  <a:pt x="0" y="0"/>
                </a:lnTo>
                <a:lnTo>
                  <a:pt x="0" y="477773"/>
                </a:lnTo>
                <a:lnTo>
                  <a:pt x="152399" y="477773"/>
                </a:lnTo>
                <a:lnTo>
                  <a:pt x="152399" y="0"/>
                </a:lnTo>
                <a:close/>
              </a:path>
            </a:pathLst>
          </a:custGeom>
          <a:solidFill>
            <a:srgbClr val="5DC65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5" name="object 105" descr=""/>
          <p:cNvSpPr/>
          <p:nvPr/>
        </p:nvSpPr>
        <p:spPr>
          <a:xfrm>
            <a:off x="6766559" y="5305044"/>
            <a:ext cx="151130" cy="382905"/>
          </a:xfrm>
          <a:custGeom>
            <a:avLst/>
            <a:gdLst/>
            <a:ahLst/>
            <a:cxnLst/>
            <a:rect l="l" t="t" r="r" b="b"/>
            <a:pathLst>
              <a:path w="151129" h="382904">
                <a:moveTo>
                  <a:pt x="150875" y="0"/>
                </a:moveTo>
                <a:lnTo>
                  <a:pt x="0" y="0"/>
                </a:lnTo>
                <a:lnTo>
                  <a:pt x="0" y="382524"/>
                </a:lnTo>
                <a:lnTo>
                  <a:pt x="150875" y="382524"/>
                </a:lnTo>
                <a:lnTo>
                  <a:pt x="150875" y="0"/>
                </a:lnTo>
                <a:close/>
              </a:path>
            </a:pathLst>
          </a:custGeom>
          <a:solidFill>
            <a:srgbClr val="5DC65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6" name="object 106" descr=""/>
          <p:cNvSpPr/>
          <p:nvPr/>
        </p:nvSpPr>
        <p:spPr>
          <a:xfrm>
            <a:off x="7144511" y="5245608"/>
            <a:ext cx="152400" cy="441959"/>
          </a:xfrm>
          <a:custGeom>
            <a:avLst/>
            <a:gdLst/>
            <a:ahLst/>
            <a:cxnLst/>
            <a:rect l="l" t="t" r="r" b="b"/>
            <a:pathLst>
              <a:path w="152400" h="441960">
                <a:moveTo>
                  <a:pt x="152400" y="0"/>
                </a:moveTo>
                <a:lnTo>
                  <a:pt x="0" y="0"/>
                </a:lnTo>
                <a:lnTo>
                  <a:pt x="0" y="441959"/>
                </a:lnTo>
                <a:lnTo>
                  <a:pt x="152400" y="441959"/>
                </a:lnTo>
                <a:lnTo>
                  <a:pt x="152400" y="0"/>
                </a:lnTo>
                <a:close/>
              </a:path>
            </a:pathLst>
          </a:custGeom>
          <a:solidFill>
            <a:srgbClr val="5DC65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7" name="object 107" descr=""/>
          <p:cNvSpPr/>
          <p:nvPr/>
        </p:nvSpPr>
        <p:spPr>
          <a:xfrm>
            <a:off x="7523988" y="5125211"/>
            <a:ext cx="152400" cy="520065"/>
          </a:xfrm>
          <a:custGeom>
            <a:avLst/>
            <a:gdLst/>
            <a:ahLst/>
            <a:cxnLst/>
            <a:rect l="l" t="t" r="r" b="b"/>
            <a:pathLst>
              <a:path w="152400" h="520064">
                <a:moveTo>
                  <a:pt x="152400" y="0"/>
                </a:moveTo>
                <a:lnTo>
                  <a:pt x="0" y="0"/>
                </a:lnTo>
                <a:lnTo>
                  <a:pt x="0" y="519683"/>
                </a:lnTo>
                <a:lnTo>
                  <a:pt x="152400" y="519683"/>
                </a:lnTo>
                <a:lnTo>
                  <a:pt x="152400" y="0"/>
                </a:lnTo>
                <a:close/>
              </a:path>
            </a:pathLst>
          </a:custGeom>
          <a:solidFill>
            <a:srgbClr val="5DC65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8" name="object 108" descr=""/>
          <p:cNvSpPr/>
          <p:nvPr/>
        </p:nvSpPr>
        <p:spPr>
          <a:xfrm>
            <a:off x="7903464" y="5125211"/>
            <a:ext cx="151130" cy="520065"/>
          </a:xfrm>
          <a:custGeom>
            <a:avLst/>
            <a:gdLst/>
            <a:ahLst/>
            <a:cxnLst/>
            <a:rect l="l" t="t" r="r" b="b"/>
            <a:pathLst>
              <a:path w="151129" h="520064">
                <a:moveTo>
                  <a:pt x="150875" y="0"/>
                </a:moveTo>
                <a:lnTo>
                  <a:pt x="0" y="0"/>
                </a:lnTo>
                <a:lnTo>
                  <a:pt x="0" y="519683"/>
                </a:lnTo>
                <a:lnTo>
                  <a:pt x="150875" y="519683"/>
                </a:lnTo>
                <a:lnTo>
                  <a:pt x="150875" y="0"/>
                </a:lnTo>
                <a:close/>
              </a:path>
            </a:pathLst>
          </a:custGeom>
          <a:solidFill>
            <a:srgbClr val="5DC65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9" name="object 109" descr=""/>
          <p:cNvSpPr/>
          <p:nvPr/>
        </p:nvSpPr>
        <p:spPr>
          <a:xfrm>
            <a:off x="8282940" y="3870960"/>
            <a:ext cx="151130" cy="1971675"/>
          </a:xfrm>
          <a:custGeom>
            <a:avLst/>
            <a:gdLst/>
            <a:ahLst/>
            <a:cxnLst/>
            <a:rect l="l" t="t" r="r" b="b"/>
            <a:pathLst>
              <a:path w="151129" h="1971675">
                <a:moveTo>
                  <a:pt x="150875" y="0"/>
                </a:moveTo>
                <a:lnTo>
                  <a:pt x="0" y="0"/>
                </a:lnTo>
                <a:lnTo>
                  <a:pt x="0" y="1971293"/>
                </a:lnTo>
                <a:lnTo>
                  <a:pt x="150875" y="1971293"/>
                </a:lnTo>
                <a:lnTo>
                  <a:pt x="150875" y="0"/>
                </a:lnTo>
                <a:close/>
              </a:path>
            </a:pathLst>
          </a:custGeom>
          <a:solidFill>
            <a:srgbClr val="5DC65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0" name="object 110" descr=""/>
          <p:cNvSpPr/>
          <p:nvPr/>
        </p:nvSpPr>
        <p:spPr>
          <a:xfrm>
            <a:off x="8660892" y="2737104"/>
            <a:ext cx="152400" cy="1350645"/>
          </a:xfrm>
          <a:custGeom>
            <a:avLst/>
            <a:gdLst/>
            <a:ahLst/>
            <a:cxnLst/>
            <a:rect l="l" t="t" r="r" b="b"/>
            <a:pathLst>
              <a:path w="152400" h="1350645">
                <a:moveTo>
                  <a:pt x="152400" y="0"/>
                </a:moveTo>
                <a:lnTo>
                  <a:pt x="0" y="0"/>
                </a:lnTo>
                <a:lnTo>
                  <a:pt x="0" y="1350264"/>
                </a:lnTo>
                <a:lnTo>
                  <a:pt x="152400" y="1350264"/>
                </a:lnTo>
                <a:lnTo>
                  <a:pt x="152400" y="0"/>
                </a:lnTo>
                <a:close/>
              </a:path>
            </a:pathLst>
          </a:custGeom>
          <a:solidFill>
            <a:srgbClr val="5DC65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1" name="object 111" descr=""/>
          <p:cNvSpPr/>
          <p:nvPr/>
        </p:nvSpPr>
        <p:spPr>
          <a:xfrm>
            <a:off x="9040368" y="2557272"/>
            <a:ext cx="151130" cy="1374775"/>
          </a:xfrm>
          <a:custGeom>
            <a:avLst/>
            <a:gdLst/>
            <a:ahLst/>
            <a:cxnLst/>
            <a:rect l="l" t="t" r="r" b="b"/>
            <a:pathLst>
              <a:path w="151129" h="1374775">
                <a:moveTo>
                  <a:pt x="150875" y="0"/>
                </a:moveTo>
                <a:lnTo>
                  <a:pt x="0" y="0"/>
                </a:lnTo>
                <a:lnTo>
                  <a:pt x="0" y="1374647"/>
                </a:lnTo>
                <a:lnTo>
                  <a:pt x="150875" y="1374647"/>
                </a:lnTo>
                <a:lnTo>
                  <a:pt x="150875" y="0"/>
                </a:lnTo>
                <a:close/>
              </a:path>
            </a:pathLst>
          </a:custGeom>
          <a:solidFill>
            <a:srgbClr val="5DC65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2" name="object 112" descr=""/>
          <p:cNvSpPr/>
          <p:nvPr/>
        </p:nvSpPr>
        <p:spPr>
          <a:xfrm>
            <a:off x="1459991" y="4169664"/>
            <a:ext cx="152400" cy="777240"/>
          </a:xfrm>
          <a:custGeom>
            <a:avLst/>
            <a:gdLst/>
            <a:ahLst/>
            <a:cxnLst/>
            <a:rect l="l" t="t" r="r" b="b"/>
            <a:pathLst>
              <a:path w="152400" h="777239">
                <a:moveTo>
                  <a:pt x="152400" y="0"/>
                </a:moveTo>
                <a:lnTo>
                  <a:pt x="0" y="0"/>
                </a:lnTo>
                <a:lnTo>
                  <a:pt x="0" y="777239"/>
                </a:lnTo>
                <a:lnTo>
                  <a:pt x="152400" y="777239"/>
                </a:lnTo>
                <a:lnTo>
                  <a:pt x="152400" y="0"/>
                </a:lnTo>
                <a:close/>
              </a:path>
            </a:pathLst>
          </a:custGeom>
          <a:solidFill>
            <a:srgbClr val="F9535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3" name="object 113" descr=""/>
          <p:cNvSpPr/>
          <p:nvPr/>
        </p:nvSpPr>
        <p:spPr>
          <a:xfrm>
            <a:off x="2218944" y="4235196"/>
            <a:ext cx="151130" cy="949960"/>
          </a:xfrm>
          <a:custGeom>
            <a:avLst/>
            <a:gdLst/>
            <a:ahLst/>
            <a:cxnLst/>
            <a:rect l="l" t="t" r="r" b="b"/>
            <a:pathLst>
              <a:path w="151130" h="949960">
                <a:moveTo>
                  <a:pt x="150875" y="0"/>
                </a:moveTo>
                <a:lnTo>
                  <a:pt x="0" y="0"/>
                </a:lnTo>
                <a:lnTo>
                  <a:pt x="0" y="949451"/>
                </a:lnTo>
                <a:lnTo>
                  <a:pt x="150875" y="949451"/>
                </a:lnTo>
                <a:lnTo>
                  <a:pt x="150875" y="0"/>
                </a:lnTo>
                <a:close/>
              </a:path>
            </a:pathLst>
          </a:custGeom>
          <a:solidFill>
            <a:srgbClr val="F9535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4" name="object 114" descr=""/>
          <p:cNvSpPr/>
          <p:nvPr/>
        </p:nvSpPr>
        <p:spPr>
          <a:xfrm>
            <a:off x="2596895" y="4427220"/>
            <a:ext cx="152400" cy="579120"/>
          </a:xfrm>
          <a:custGeom>
            <a:avLst/>
            <a:gdLst/>
            <a:ahLst/>
            <a:cxnLst/>
            <a:rect l="l" t="t" r="r" b="b"/>
            <a:pathLst>
              <a:path w="152400" h="579120">
                <a:moveTo>
                  <a:pt x="152400" y="0"/>
                </a:moveTo>
                <a:lnTo>
                  <a:pt x="0" y="0"/>
                </a:lnTo>
                <a:lnTo>
                  <a:pt x="0" y="579120"/>
                </a:lnTo>
                <a:lnTo>
                  <a:pt x="152400" y="579120"/>
                </a:lnTo>
                <a:lnTo>
                  <a:pt x="152400" y="0"/>
                </a:lnTo>
                <a:close/>
              </a:path>
            </a:pathLst>
          </a:custGeom>
          <a:solidFill>
            <a:srgbClr val="F9535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5" name="object 115" descr=""/>
          <p:cNvSpPr/>
          <p:nvPr/>
        </p:nvSpPr>
        <p:spPr>
          <a:xfrm>
            <a:off x="2976372" y="3752088"/>
            <a:ext cx="152400" cy="597535"/>
          </a:xfrm>
          <a:custGeom>
            <a:avLst/>
            <a:gdLst/>
            <a:ahLst/>
            <a:cxnLst/>
            <a:rect l="l" t="t" r="r" b="b"/>
            <a:pathLst>
              <a:path w="152400" h="597535">
                <a:moveTo>
                  <a:pt x="152400" y="0"/>
                </a:moveTo>
                <a:lnTo>
                  <a:pt x="0" y="0"/>
                </a:lnTo>
                <a:lnTo>
                  <a:pt x="0" y="597407"/>
                </a:lnTo>
                <a:lnTo>
                  <a:pt x="152400" y="597407"/>
                </a:lnTo>
                <a:lnTo>
                  <a:pt x="152400" y="0"/>
                </a:lnTo>
                <a:close/>
              </a:path>
            </a:pathLst>
          </a:custGeom>
          <a:solidFill>
            <a:srgbClr val="F9535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6" name="object 116" descr=""/>
          <p:cNvSpPr/>
          <p:nvPr/>
        </p:nvSpPr>
        <p:spPr>
          <a:xfrm>
            <a:off x="3733800" y="4468367"/>
            <a:ext cx="152400" cy="777240"/>
          </a:xfrm>
          <a:custGeom>
            <a:avLst/>
            <a:gdLst/>
            <a:ahLst/>
            <a:cxnLst/>
            <a:rect l="l" t="t" r="r" b="b"/>
            <a:pathLst>
              <a:path w="152400" h="777239">
                <a:moveTo>
                  <a:pt x="152400" y="0"/>
                </a:moveTo>
                <a:lnTo>
                  <a:pt x="0" y="0"/>
                </a:lnTo>
                <a:lnTo>
                  <a:pt x="0" y="777240"/>
                </a:lnTo>
                <a:lnTo>
                  <a:pt x="152400" y="777240"/>
                </a:lnTo>
                <a:lnTo>
                  <a:pt x="152400" y="0"/>
                </a:lnTo>
                <a:close/>
              </a:path>
            </a:pathLst>
          </a:custGeom>
          <a:solidFill>
            <a:srgbClr val="F9535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7" name="object 117" descr=""/>
          <p:cNvSpPr/>
          <p:nvPr/>
        </p:nvSpPr>
        <p:spPr>
          <a:xfrm>
            <a:off x="4113276" y="3471672"/>
            <a:ext cx="152400" cy="1117600"/>
          </a:xfrm>
          <a:custGeom>
            <a:avLst/>
            <a:gdLst/>
            <a:ahLst/>
            <a:cxnLst/>
            <a:rect l="l" t="t" r="r" b="b"/>
            <a:pathLst>
              <a:path w="152400" h="1117600">
                <a:moveTo>
                  <a:pt x="152400" y="0"/>
                </a:moveTo>
                <a:lnTo>
                  <a:pt x="0" y="0"/>
                </a:lnTo>
                <a:lnTo>
                  <a:pt x="0" y="1117091"/>
                </a:lnTo>
                <a:lnTo>
                  <a:pt x="152400" y="1117091"/>
                </a:lnTo>
                <a:lnTo>
                  <a:pt x="152400" y="0"/>
                </a:lnTo>
                <a:close/>
              </a:path>
            </a:pathLst>
          </a:custGeom>
          <a:solidFill>
            <a:srgbClr val="F9535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8" name="object 118" descr=""/>
          <p:cNvSpPr/>
          <p:nvPr/>
        </p:nvSpPr>
        <p:spPr>
          <a:xfrm>
            <a:off x="4492752" y="5000244"/>
            <a:ext cx="151130" cy="245745"/>
          </a:xfrm>
          <a:custGeom>
            <a:avLst/>
            <a:gdLst/>
            <a:ahLst/>
            <a:cxnLst/>
            <a:rect l="l" t="t" r="r" b="b"/>
            <a:pathLst>
              <a:path w="151129" h="245745">
                <a:moveTo>
                  <a:pt x="150875" y="0"/>
                </a:moveTo>
                <a:lnTo>
                  <a:pt x="0" y="0"/>
                </a:lnTo>
                <a:lnTo>
                  <a:pt x="0" y="245364"/>
                </a:lnTo>
                <a:lnTo>
                  <a:pt x="150875" y="245364"/>
                </a:lnTo>
                <a:lnTo>
                  <a:pt x="150875" y="0"/>
                </a:lnTo>
                <a:close/>
              </a:path>
            </a:pathLst>
          </a:custGeom>
          <a:solidFill>
            <a:srgbClr val="F9535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9" name="object 119" descr=""/>
          <p:cNvSpPr/>
          <p:nvPr/>
        </p:nvSpPr>
        <p:spPr>
          <a:xfrm>
            <a:off x="4870703" y="3979164"/>
            <a:ext cx="152400" cy="669290"/>
          </a:xfrm>
          <a:custGeom>
            <a:avLst/>
            <a:gdLst/>
            <a:ahLst/>
            <a:cxnLst/>
            <a:rect l="l" t="t" r="r" b="b"/>
            <a:pathLst>
              <a:path w="152400" h="669289">
                <a:moveTo>
                  <a:pt x="152400" y="0"/>
                </a:moveTo>
                <a:lnTo>
                  <a:pt x="0" y="0"/>
                </a:lnTo>
                <a:lnTo>
                  <a:pt x="0" y="669036"/>
                </a:lnTo>
                <a:lnTo>
                  <a:pt x="152400" y="669036"/>
                </a:lnTo>
                <a:lnTo>
                  <a:pt x="152400" y="0"/>
                </a:lnTo>
                <a:close/>
              </a:path>
            </a:pathLst>
          </a:custGeom>
          <a:solidFill>
            <a:srgbClr val="F9535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0" name="object 120" descr=""/>
          <p:cNvSpPr/>
          <p:nvPr/>
        </p:nvSpPr>
        <p:spPr>
          <a:xfrm>
            <a:off x="5250179" y="4283964"/>
            <a:ext cx="152400" cy="542925"/>
          </a:xfrm>
          <a:custGeom>
            <a:avLst/>
            <a:gdLst/>
            <a:ahLst/>
            <a:cxnLst/>
            <a:rect l="l" t="t" r="r" b="b"/>
            <a:pathLst>
              <a:path w="152400" h="542925">
                <a:moveTo>
                  <a:pt x="152400" y="0"/>
                </a:moveTo>
                <a:lnTo>
                  <a:pt x="0" y="0"/>
                </a:lnTo>
                <a:lnTo>
                  <a:pt x="0" y="542544"/>
                </a:lnTo>
                <a:lnTo>
                  <a:pt x="152400" y="542544"/>
                </a:lnTo>
                <a:lnTo>
                  <a:pt x="152400" y="0"/>
                </a:lnTo>
                <a:close/>
              </a:path>
            </a:pathLst>
          </a:custGeom>
          <a:solidFill>
            <a:srgbClr val="F9535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1" name="object 121" descr=""/>
          <p:cNvSpPr/>
          <p:nvPr/>
        </p:nvSpPr>
        <p:spPr>
          <a:xfrm>
            <a:off x="5629655" y="4713732"/>
            <a:ext cx="151130" cy="382905"/>
          </a:xfrm>
          <a:custGeom>
            <a:avLst/>
            <a:gdLst/>
            <a:ahLst/>
            <a:cxnLst/>
            <a:rect l="l" t="t" r="r" b="b"/>
            <a:pathLst>
              <a:path w="151129" h="382904">
                <a:moveTo>
                  <a:pt x="150876" y="0"/>
                </a:moveTo>
                <a:lnTo>
                  <a:pt x="0" y="0"/>
                </a:lnTo>
                <a:lnTo>
                  <a:pt x="0" y="382523"/>
                </a:lnTo>
                <a:lnTo>
                  <a:pt x="150876" y="382523"/>
                </a:lnTo>
                <a:lnTo>
                  <a:pt x="150876" y="0"/>
                </a:lnTo>
                <a:close/>
              </a:path>
            </a:pathLst>
          </a:custGeom>
          <a:solidFill>
            <a:srgbClr val="F9535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2" name="object 122" descr=""/>
          <p:cNvSpPr/>
          <p:nvPr/>
        </p:nvSpPr>
        <p:spPr>
          <a:xfrm>
            <a:off x="6007608" y="5059679"/>
            <a:ext cx="152400" cy="274320"/>
          </a:xfrm>
          <a:custGeom>
            <a:avLst/>
            <a:gdLst/>
            <a:ahLst/>
            <a:cxnLst/>
            <a:rect l="l" t="t" r="r" b="b"/>
            <a:pathLst>
              <a:path w="152400" h="274320">
                <a:moveTo>
                  <a:pt x="152400" y="0"/>
                </a:moveTo>
                <a:lnTo>
                  <a:pt x="0" y="0"/>
                </a:lnTo>
                <a:lnTo>
                  <a:pt x="0" y="274319"/>
                </a:lnTo>
                <a:lnTo>
                  <a:pt x="152400" y="274319"/>
                </a:lnTo>
                <a:lnTo>
                  <a:pt x="152400" y="0"/>
                </a:lnTo>
                <a:close/>
              </a:path>
            </a:pathLst>
          </a:custGeom>
          <a:solidFill>
            <a:srgbClr val="F9535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3" name="object 123" descr=""/>
          <p:cNvSpPr/>
          <p:nvPr/>
        </p:nvSpPr>
        <p:spPr>
          <a:xfrm>
            <a:off x="6387084" y="5077967"/>
            <a:ext cx="152400" cy="287020"/>
          </a:xfrm>
          <a:custGeom>
            <a:avLst/>
            <a:gdLst/>
            <a:ahLst/>
            <a:cxnLst/>
            <a:rect l="l" t="t" r="r" b="b"/>
            <a:pathLst>
              <a:path w="152400" h="287020">
                <a:moveTo>
                  <a:pt x="152399" y="0"/>
                </a:moveTo>
                <a:lnTo>
                  <a:pt x="0" y="0"/>
                </a:lnTo>
                <a:lnTo>
                  <a:pt x="0" y="286512"/>
                </a:lnTo>
                <a:lnTo>
                  <a:pt x="152399" y="286512"/>
                </a:lnTo>
                <a:lnTo>
                  <a:pt x="152399" y="0"/>
                </a:lnTo>
                <a:close/>
              </a:path>
            </a:pathLst>
          </a:custGeom>
          <a:solidFill>
            <a:srgbClr val="F9535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4" name="object 124" descr=""/>
          <p:cNvSpPr/>
          <p:nvPr/>
        </p:nvSpPr>
        <p:spPr>
          <a:xfrm>
            <a:off x="6766559" y="4965192"/>
            <a:ext cx="151130" cy="340360"/>
          </a:xfrm>
          <a:custGeom>
            <a:avLst/>
            <a:gdLst/>
            <a:ahLst/>
            <a:cxnLst/>
            <a:rect l="l" t="t" r="r" b="b"/>
            <a:pathLst>
              <a:path w="151129" h="340360">
                <a:moveTo>
                  <a:pt x="150875" y="0"/>
                </a:moveTo>
                <a:lnTo>
                  <a:pt x="0" y="0"/>
                </a:lnTo>
                <a:lnTo>
                  <a:pt x="0" y="339852"/>
                </a:lnTo>
                <a:lnTo>
                  <a:pt x="150875" y="339852"/>
                </a:lnTo>
                <a:lnTo>
                  <a:pt x="150875" y="0"/>
                </a:lnTo>
                <a:close/>
              </a:path>
            </a:pathLst>
          </a:custGeom>
          <a:solidFill>
            <a:srgbClr val="F9535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5" name="object 125" descr=""/>
          <p:cNvSpPr/>
          <p:nvPr/>
        </p:nvSpPr>
        <p:spPr>
          <a:xfrm>
            <a:off x="7144511" y="4869179"/>
            <a:ext cx="152400" cy="376555"/>
          </a:xfrm>
          <a:custGeom>
            <a:avLst/>
            <a:gdLst/>
            <a:ahLst/>
            <a:cxnLst/>
            <a:rect l="l" t="t" r="r" b="b"/>
            <a:pathLst>
              <a:path w="152400" h="376554">
                <a:moveTo>
                  <a:pt x="152400" y="0"/>
                </a:moveTo>
                <a:lnTo>
                  <a:pt x="0" y="0"/>
                </a:lnTo>
                <a:lnTo>
                  <a:pt x="0" y="376427"/>
                </a:lnTo>
                <a:lnTo>
                  <a:pt x="152400" y="376427"/>
                </a:lnTo>
                <a:lnTo>
                  <a:pt x="152400" y="0"/>
                </a:lnTo>
                <a:close/>
              </a:path>
            </a:pathLst>
          </a:custGeom>
          <a:solidFill>
            <a:srgbClr val="F9535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6" name="object 126" descr=""/>
          <p:cNvSpPr/>
          <p:nvPr/>
        </p:nvSpPr>
        <p:spPr>
          <a:xfrm>
            <a:off x="7523988" y="4672584"/>
            <a:ext cx="152400" cy="452755"/>
          </a:xfrm>
          <a:custGeom>
            <a:avLst/>
            <a:gdLst/>
            <a:ahLst/>
            <a:cxnLst/>
            <a:rect l="l" t="t" r="r" b="b"/>
            <a:pathLst>
              <a:path w="152400" h="452754">
                <a:moveTo>
                  <a:pt x="152400" y="0"/>
                </a:moveTo>
                <a:lnTo>
                  <a:pt x="0" y="0"/>
                </a:lnTo>
                <a:lnTo>
                  <a:pt x="0" y="452627"/>
                </a:lnTo>
                <a:lnTo>
                  <a:pt x="152400" y="452627"/>
                </a:lnTo>
                <a:lnTo>
                  <a:pt x="152400" y="0"/>
                </a:lnTo>
                <a:close/>
              </a:path>
            </a:pathLst>
          </a:custGeom>
          <a:solidFill>
            <a:srgbClr val="F9535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7" name="object 127" descr=""/>
          <p:cNvSpPr/>
          <p:nvPr/>
        </p:nvSpPr>
        <p:spPr>
          <a:xfrm>
            <a:off x="7903464" y="4725923"/>
            <a:ext cx="151130" cy="399415"/>
          </a:xfrm>
          <a:custGeom>
            <a:avLst/>
            <a:gdLst/>
            <a:ahLst/>
            <a:cxnLst/>
            <a:rect l="l" t="t" r="r" b="b"/>
            <a:pathLst>
              <a:path w="151129" h="399414">
                <a:moveTo>
                  <a:pt x="150875" y="0"/>
                </a:moveTo>
                <a:lnTo>
                  <a:pt x="0" y="0"/>
                </a:lnTo>
                <a:lnTo>
                  <a:pt x="0" y="399288"/>
                </a:lnTo>
                <a:lnTo>
                  <a:pt x="150875" y="399288"/>
                </a:lnTo>
                <a:lnTo>
                  <a:pt x="150875" y="0"/>
                </a:lnTo>
                <a:close/>
              </a:path>
            </a:pathLst>
          </a:custGeom>
          <a:solidFill>
            <a:srgbClr val="F9535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8" name="object 128" descr=""/>
          <p:cNvSpPr/>
          <p:nvPr/>
        </p:nvSpPr>
        <p:spPr>
          <a:xfrm>
            <a:off x="8282940" y="2874264"/>
            <a:ext cx="151130" cy="996950"/>
          </a:xfrm>
          <a:custGeom>
            <a:avLst/>
            <a:gdLst/>
            <a:ahLst/>
            <a:cxnLst/>
            <a:rect l="l" t="t" r="r" b="b"/>
            <a:pathLst>
              <a:path w="151129" h="996950">
                <a:moveTo>
                  <a:pt x="150875" y="0"/>
                </a:moveTo>
                <a:lnTo>
                  <a:pt x="0" y="0"/>
                </a:lnTo>
                <a:lnTo>
                  <a:pt x="0" y="996696"/>
                </a:lnTo>
                <a:lnTo>
                  <a:pt x="150875" y="996696"/>
                </a:lnTo>
                <a:lnTo>
                  <a:pt x="150875" y="0"/>
                </a:lnTo>
                <a:close/>
              </a:path>
            </a:pathLst>
          </a:custGeom>
          <a:solidFill>
            <a:srgbClr val="F9535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9" name="object 129" descr=""/>
          <p:cNvSpPr/>
          <p:nvPr/>
        </p:nvSpPr>
        <p:spPr>
          <a:xfrm>
            <a:off x="8660892" y="1697736"/>
            <a:ext cx="152400" cy="1039494"/>
          </a:xfrm>
          <a:custGeom>
            <a:avLst/>
            <a:gdLst/>
            <a:ahLst/>
            <a:cxnLst/>
            <a:rect l="l" t="t" r="r" b="b"/>
            <a:pathLst>
              <a:path w="152400" h="1039494">
                <a:moveTo>
                  <a:pt x="152400" y="0"/>
                </a:moveTo>
                <a:lnTo>
                  <a:pt x="0" y="0"/>
                </a:lnTo>
                <a:lnTo>
                  <a:pt x="0" y="1039367"/>
                </a:lnTo>
                <a:lnTo>
                  <a:pt x="152400" y="1039367"/>
                </a:lnTo>
                <a:lnTo>
                  <a:pt x="152400" y="0"/>
                </a:lnTo>
                <a:close/>
              </a:path>
            </a:pathLst>
          </a:custGeom>
          <a:solidFill>
            <a:srgbClr val="F9535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0" name="object 130" descr=""/>
          <p:cNvSpPr/>
          <p:nvPr/>
        </p:nvSpPr>
        <p:spPr>
          <a:xfrm>
            <a:off x="9040368" y="1578864"/>
            <a:ext cx="151130" cy="978535"/>
          </a:xfrm>
          <a:custGeom>
            <a:avLst/>
            <a:gdLst/>
            <a:ahLst/>
            <a:cxnLst/>
            <a:rect l="l" t="t" r="r" b="b"/>
            <a:pathLst>
              <a:path w="151129" h="978535">
                <a:moveTo>
                  <a:pt x="150875" y="0"/>
                </a:moveTo>
                <a:lnTo>
                  <a:pt x="0" y="0"/>
                </a:lnTo>
                <a:lnTo>
                  <a:pt x="0" y="978408"/>
                </a:lnTo>
                <a:lnTo>
                  <a:pt x="150875" y="978408"/>
                </a:lnTo>
                <a:lnTo>
                  <a:pt x="150875" y="0"/>
                </a:lnTo>
                <a:close/>
              </a:path>
            </a:pathLst>
          </a:custGeom>
          <a:solidFill>
            <a:srgbClr val="F95353"/>
          </a:solidFill>
        </p:spPr>
        <p:txBody>
          <a:bodyPr wrap="square" lIns="0" tIns="0" rIns="0" bIns="0" rtlCol="0"/>
          <a:lstStyle/>
          <a:p/>
        </p:txBody>
      </p:sp>
      <p:grpSp>
        <p:nvGrpSpPr>
          <p:cNvPr id="131" name="object 131" descr=""/>
          <p:cNvGrpSpPr/>
          <p:nvPr/>
        </p:nvGrpSpPr>
        <p:grpSpPr>
          <a:xfrm>
            <a:off x="1342199" y="2526157"/>
            <a:ext cx="8347075" cy="3348354"/>
            <a:chOff x="1342199" y="2526157"/>
            <a:chExt cx="8347075" cy="3348354"/>
          </a:xfrm>
        </p:grpSpPr>
        <p:sp>
          <p:nvSpPr>
            <p:cNvPr id="132" name="object 132" descr=""/>
            <p:cNvSpPr/>
            <p:nvPr/>
          </p:nvSpPr>
          <p:spPr>
            <a:xfrm>
              <a:off x="1346961" y="5842253"/>
              <a:ext cx="8337550" cy="0"/>
            </a:xfrm>
            <a:custGeom>
              <a:avLst/>
              <a:gdLst/>
              <a:ahLst/>
              <a:cxnLst/>
              <a:rect l="l" t="t" r="r" b="b"/>
              <a:pathLst>
                <a:path w="8337550" h="0">
                  <a:moveTo>
                    <a:pt x="0" y="0"/>
                  </a:moveTo>
                  <a:lnTo>
                    <a:pt x="8337423" y="0"/>
                  </a:lnTo>
                </a:path>
              </a:pathLst>
            </a:custGeom>
            <a:ln w="9525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33" name="object 133" descr=""/>
            <p:cNvSpPr/>
            <p:nvPr/>
          </p:nvSpPr>
          <p:spPr>
            <a:xfrm>
              <a:off x="1536445" y="2557907"/>
              <a:ext cx="7958455" cy="3284854"/>
            </a:xfrm>
            <a:custGeom>
              <a:avLst/>
              <a:gdLst/>
              <a:ahLst/>
              <a:cxnLst/>
              <a:rect l="l" t="t" r="r" b="b"/>
              <a:pathLst>
                <a:path w="7958455" h="3284854">
                  <a:moveTo>
                    <a:pt x="0" y="2388997"/>
                  </a:moveTo>
                  <a:lnTo>
                    <a:pt x="379222" y="3284347"/>
                  </a:lnTo>
                  <a:lnTo>
                    <a:pt x="757173" y="2626741"/>
                  </a:lnTo>
                  <a:lnTo>
                    <a:pt x="1136649" y="2448433"/>
                  </a:lnTo>
                  <a:lnTo>
                    <a:pt x="1516126" y="1791589"/>
                  </a:lnTo>
                  <a:lnTo>
                    <a:pt x="1895602" y="3284347"/>
                  </a:lnTo>
                  <a:lnTo>
                    <a:pt x="2273554" y="2687701"/>
                  </a:lnTo>
                  <a:lnTo>
                    <a:pt x="2653029" y="2030857"/>
                  </a:lnTo>
                  <a:lnTo>
                    <a:pt x="3032505" y="2687701"/>
                  </a:lnTo>
                  <a:lnTo>
                    <a:pt x="3410457" y="2090293"/>
                  </a:lnTo>
                  <a:lnTo>
                    <a:pt x="3789933" y="2268601"/>
                  </a:lnTo>
                  <a:lnTo>
                    <a:pt x="4169409" y="2538349"/>
                  </a:lnTo>
                  <a:lnTo>
                    <a:pt x="4547362" y="2776093"/>
                  </a:lnTo>
                  <a:lnTo>
                    <a:pt x="4926838" y="2806573"/>
                  </a:lnTo>
                  <a:lnTo>
                    <a:pt x="5306313" y="2747137"/>
                  </a:lnTo>
                  <a:lnTo>
                    <a:pt x="5684265" y="2687701"/>
                  </a:lnTo>
                  <a:lnTo>
                    <a:pt x="6063742" y="2567305"/>
                  </a:lnTo>
                  <a:lnTo>
                    <a:pt x="6443218" y="2567305"/>
                  </a:lnTo>
                  <a:lnTo>
                    <a:pt x="6821170" y="1313053"/>
                  </a:lnTo>
                  <a:lnTo>
                    <a:pt x="7200646" y="179197"/>
                  </a:lnTo>
                  <a:lnTo>
                    <a:pt x="7580122" y="0"/>
                  </a:lnTo>
                  <a:lnTo>
                    <a:pt x="7958455" y="418465"/>
                  </a:lnTo>
                </a:path>
              </a:pathLst>
            </a:custGeom>
            <a:ln w="635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34" name="object 134" descr=""/>
          <p:cNvSpPr txBox="1"/>
          <p:nvPr/>
        </p:nvSpPr>
        <p:spPr>
          <a:xfrm>
            <a:off x="610311" y="1431798"/>
            <a:ext cx="466725" cy="45720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>
                <a:solidFill>
                  <a:srgbClr val="585858"/>
                </a:solidFill>
                <a:latin typeface="Calibri"/>
                <a:cs typeface="Calibri"/>
              </a:rPr>
              <a:t>7 </a:t>
            </a:r>
            <a:r>
              <a:rPr dirty="0" sz="2400" spc="-50">
                <a:solidFill>
                  <a:srgbClr val="585858"/>
                </a:solidFill>
                <a:latin typeface="Calibri"/>
                <a:cs typeface="Calibri"/>
              </a:rPr>
              <a:t>%</a:t>
            </a:r>
            <a:endParaRPr sz="24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820"/>
              </a:spcBef>
            </a:pPr>
            <a:r>
              <a:rPr dirty="0" sz="2400">
                <a:solidFill>
                  <a:srgbClr val="585858"/>
                </a:solidFill>
                <a:latin typeface="Calibri"/>
                <a:cs typeface="Calibri"/>
              </a:rPr>
              <a:t>6 </a:t>
            </a:r>
            <a:r>
              <a:rPr dirty="0" sz="2400" spc="-50">
                <a:solidFill>
                  <a:srgbClr val="585858"/>
                </a:solidFill>
                <a:latin typeface="Calibri"/>
                <a:cs typeface="Calibri"/>
              </a:rPr>
              <a:t>%</a:t>
            </a:r>
            <a:endParaRPr sz="24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825"/>
              </a:spcBef>
            </a:pPr>
            <a:r>
              <a:rPr dirty="0" sz="2400">
                <a:solidFill>
                  <a:srgbClr val="585858"/>
                </a:solidFill>
                <a:latin typeface="Calibri"/>
                <a:cs typeface="Calibri"/>
              </a:rPr>
              <a:t>5 </a:t>
            </a:r>
            <a:r>
              <a:rPr dirty="0" sz="2400" spc="-50">
                <a:solidFill>
                  <a:srgbClr val="585858"/>
                </a:solidFill>
                <a:latin typeface="Calibri"/>
                <a:cs typeface="Calibri"/>
              </a:rPr>
              <a:t>%</a:t>
            </a:r>
            <a:endParaRPr sz="24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820"/>
              </a:spcBef>
            </a:pPr>
            <a:r>
              <a:rPr dirty="0" sz="2400">
                <a:solidFill>
                  <a:srgbClr val="585858"/>
                </a:solidFill>
                <a:latin typeface="Calibri"/>
                <a:cs typeface="Calibri"/>
              </a:rPr>
              <a:t>4 </a:t>
            </a:r>
            <a:r>
              <a:rPr dirty="0" sz="2400" spc="-50">
                <a:solidFill>
                  <a:srgbClr val="585858"/>
                </a:solidFill>
                <a:latin typeface="Calibri"/>
                <a:cs typeface="Calibri"/>
              </a:rPr>
              <a:t>%</a:t>
            </a:r>
            <a:endParaRPr sz="24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825"/>
              </a:spcBef>
            </a:pPr>
            <a:r>
              <a:rPr dirty="0" sz="2400">
                <a:solidFill>
                  <a:srgbClr val="585858"/>
                </a:solidFill>
                <a:latin typeface="Calibri"/>
                <a:cs typeface="Calibri"/>
              </a:rPr>
              <a:t>3 </a:t>
            </a:r>
            <a:r>
              <a:rPr dirty="0" sz="2400" spc="-50">
                <a:solidFill>
                  <a:srgbClr val="585858"/>
                </a:solidFill>
                <a:latin typeface="Calibri"/>
                <a:cs typeface="Calibri"/>
              </a:rPr>
              <a:t>%</a:t>
            </a:r>
            <a:endParaRPr sz="24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825"/>
              </a:spcBef>
            </a:pPr>
            <a:r>
              <a:rPr dirty="0" sz="2400">
                <a:solidFill>
                  <a:srgbClr val="585858"/>
                </a:solidFill>
                <a:latin typeface="Calibri"/>
                <a:cs typeface="Calibri"/>
              </a:rPr>
              <a:t>2 </a:t>
            </a:r>
            <a:r>
              <a:rPr dirty="0" sz="2400" spc="-50">
                <a:solidFill>
                  <a:srgbClr val="585858"/>
                </a:solidFill>
                <a:latin typeface="Calibri"/>
                <a:cs typeface="Calibri"/>
              </a:rPr>
              <a:t>%</a:t>
            </a:r>
            <a:endParaRPr sz="24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820"/>
              </a:spcBef>
            </a:pPr>
            <a:r>
              <a:rPr dirty="0" sz="2400">
                <a:solidFill>
                  <a:srgbClr val="585858"/>
                </a:solidFill>
                <a:latin typeface="Calibri"/>
                <a:cs typeface="Calibri"/>
              </a:rPr>
              <a:t>1 </a:t>
            </a:r>
            <a:r>
              <a:rPr dirty="0" sz="2400" spc="-50">
                <a:solidFill>
                  <a:srgbClr val="585858"/>
                </a:solidFill>
                <a:latin typeface="Calibri"/>
                <a:cs typeface="Calibri"/>
              </a:rPr>
              <a:t>%</a:t>
            </a:r>
            <a:endParaRPr sz="24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825"/>
              </a:spcBef>
            </a:pPr>
            <a:r>
              <a:rPr dirty="0" sz="2400">
                <a:solidFill>
                  <a:srgbClr val="585858"/>
                </a:solidFill>
                <a:latin typeface="Calibri"/>
                <a:cs typeface="Calibri"/>
              </a:rPr>
              <a:t>0 </a:t>
            </a:r>
            <a:r>
              <a:rPr dirty="0" sz="2400" spc="-50">
                <a:solidFill>
                  <a:srgbClr val="585858"/>
                </a:solidFill>
                <a:latin typeface="Calibri"/>
                <a:cs typeface="Calibri"/>
              </a:rPr>
              <a:t>%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135" name="object 135" descr=""/>
          <p:cNvSpPr txBox="1"/>
          <p:nvPr/>
        </p:nvSpPr>
        <p:spPr>
          <a:xfrm>
            <a:off x="1420367" y="5991847"/>
            <a:ext cx="8239759" cy="541020"/>
          </a:xfrm>
          <a:prstGeom prst="rect">
            <a:avLst/>
          </a:prstGeom>
        </p:spPr>
        <p:txBody>
          <a:bodyPr wrap="square" lIns="0" tIns="0" rIns="0" bIns="0" rtlCol="0" vert="vert270">
            <a:spAutoFit/>
          </a:bodyPr>
          <a:lstStyle/>
          <a:p>
            <a:pPr marL="12700">
              <a:lnSpc>
                <a:spcPts val="2005"/>
              </a:lnSpc>
            </a:pPr>
            <a:r>
              <a:rPr dirty="0" sz="2000" spc="-20">
                <a:solidFill>
                  <a:srgbClr val="585858"/>
                </a:solidFill>
                <a:latin typeface="Calibri"/>
                <a:cs typeface="Calibri"/>
              </a:rPr>
              <a:t>2005</a:t>
            </a:r>
            <a:endParaRPr sz="20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580"/>
              </a:spcBef>
            </a:pPr>
            <a:r>
              <a:rPr dirty="0" sz="2000" spc="-20">
                <a:solidFill>
                  <a:srgbClr val="585858"/>
                </a:solidFill>
                <a:latin typeface="Calibri"/>
                <a:cs typeface="Calibri"/>
              </a:rPr>
              <a:t>2006</a:t>
            </a:r>
            <a:endParaRPr sz="20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590"/>
              </a:spcBef>
            </a:pPr>
            <a:r>
              <a:rPr dirty="0" sz="2000" spc="-20">
                <a:solidFill>
                  <a:srgbClr val="585858"/>
                </a:solidFill>
                <a:latin typeface="Calibri"/>
                <a:cs typeface="Calibri"/>
              </a:rPr>
              <a:t>2007</a:t>
            </a:r>
            <a:endParaRPr sz="20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585"/>
              </a:spcBef>
            </a:pPr>
            <a:r>
              <a:rPr dirty="0" sz="2000" spc="-20">
                <a:solidFill>
                  <a:srgbClr val="585858"/>
                </a:solidFill>
                <a:latin typeface="Calibri"/>
                <a:cs typeface="Calibri"/>
              </a:rPr>
              <a:t>2008</a:t>
            </a:r>
            <a:endParaRPr sz="20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580"/>
              </a:spcBef>
            </a:pPr>
            <a:r>
              <a:rPr dirty="0" sz="2000" spc="-20">
                <a:solidFill>
                  <a:srgbClr val="585858"/>
                </a:solidFill>
                <a:latin typeface="Calibri"/>
                <a:cs typeface="Calibri"/>
              </a:rPr>
              <a:t>2009</a:t>
            </a:r>
            <a:endParaRPr sz="20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585"/>
              </a:spcBef>
            </a:pPr>
            <a:r>
              <a:rPr dirty="0" sz="2000" spc="-20">
                <a:solidFill>
                  <a:srgbClr val="585858"/>
                </a:solidFill>
                <a:latin typeface="Calibri"/>
                <a:cs typeface="Calibri"/>
              </a:rPr>
              <a:t>2010</a:t>
            </a:r>
            <a:endParaRPr sz="20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585"/>
              </a:spcBef>
            </a:pPr>
            <a:r>
              <a:rPr dirty="0" sz="2000" spc="-20">
                <a:solidFill>
                  <a:srgbClr val="585858"/>
                </a:solidFill>
                <a:latin typeface="Calibri"/>
                <a:cs typeface="Calibri"/>
              </a:rPr>
              <a:t>2011</a:t>
            </a:r>
            <a:endParaRPr sz="20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585"/>
              </a:spcBef>
            </a:pPr>
            <a:r>
              <a:rPr dirty="0" sz="2000" spc="-20">
                <a:solidFill>
                  <a:srgbClr val="585858"/>
                </a:solidFill>
                <a:latin typeface="Calibri"/>
                <a:cs typeface="Calibri"/>
              </a:rPr>
              <a:t>2012</a:t>
            </a:r>
            <a:endParaRPr sz="20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585"/>
              </a:spcBef>
            </a:pPr>
            <a:r>
              <a:rPr dirty="0" sz="2000" spc="-20">
                <a:solidFill>
                  <a:srgbClr val="585858"/>
                </a:solidFill>
                <a:latin typeface="Calibri"/>
                <a:cs typeface="Calibri"/>
              </a:rPr>
              <a:t>2013</a:t>
            </a:r>
            <a:endParaRPr sz="20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585"/>
              </a:spcBef>
            </a:pPr>
            <a:r>
              <a:rPr dirty="0" sz="2000" spc="-20">
                <a:solidFill>
                  <a:srgbClr val="585858"/>
                </a:solidFill>
                <a:latin typeface="Calibri"/>
                <a:cs typeface="Calibri"/>
              </a:rPr>
              <a:t>2014</a:t>
            </a:r>
            <a:endParaRPr sz="20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585"/>
              </a:spcBef>
            </a:pPr>
            <a:r>
              <a:rPr dirty="0" sz="2000" spc="-20">
                <a:solidFill>
                  <a:srgbClr val="585858"/>
                </a:solidFill>
                <a:latin typeface="Calibri"/>
                <a:cs typeface="Calibri"/>
              </a:rPr>
              <a:t>2015</a:t>
            </a:r>
            <a:endParaRPr sz="20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585"/>
              </a:spcBef>
            </a:pPr>
            <a:r>
              <a:rPr dirty="0" sz="2000" spc="-20">
                <a:solidFill>
                  <a:srgbClr val="585858"/>
                </a:solidFill>
                <a:latin typeface="Calibri"/>
                <a:cs typeface="Calibri"/>
              </a:rPr>
              <a:t>2016</a:t>
            </a:r>
            <a:endParaRPr sz="20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580"/>
              </a:spcBef>
            </a:pPr>
            <a:r>
              <a:rPr dirty="0" sz="2000" spc="-20">
                <a:solidFill>
                  <a:srgbClr val="585858"/>
                </a:solidFill>
                <a:latin typeface="Calibri"/>
                <a:cs typeface="Calibri"/>
              </a:rPr>
              <a:t>2017</a:t>
            </a:r>
            <a:endParaRPr sz="20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585"/>
              </a:spcBef>
            </a:pPr>
            <a:r>
              <a:rPr dirty="0" sz="2000" spc="-20">
                <a:solidFill>
                  <a:srgbClr val="585858"/>
                </a:solidFill>
                <a:latin typeface="Calibri"/>
                <a:cs typeface="Calibri"/>
              </a:rPr>
              <a:t>2018</a:t>
            </a:r>
            <a:endParaRPr sz="20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585"/>
              </a:spcBef>
            </a:pPr>
            <a:r>
              <a:rPr dirty="0" sz="2000" spc="-20">
                <a:solidFill>
                  <a:srgbClr val="585858"/>
                </a:solidFill>
                <a:latin typeface="Calibri"/>
                <a:cs typeface="Calibri"/>
              </a:rPr>
              <a:t>2019</a:t>
            </a:r>
            <a:endParaRPr sz="20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585"/>
              </a:spcBef>
            </a:pPr>
            <a:r>
              <a:rPr dirty="0" sz="2000" spc="-20">
                <a:solidFill>
                  <a:srgbClr val="585858"/>
                </a:solidFill>
                <a:latin typeface="Calibri"/>
                <a:cs typeface="Calibri"/>
              </a:rPr>
              <a:t>2020</a:t>
            </a:r>
            <a:endParaRPr sz="20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585"/>
              </a:spcBef>
            </a:pPr>
            <a:r>
              <a:rPr dirty="0" sz="2000" spc="-20">
                <a:solidFill>
                  <a:srgbClr val="585858"/>
                </a:solidFill>
                <a:latin typeface="Calibri"/>
                <a:cs typeface="Calibri"/>
              </a:rPr>
              <a:t>2021</a:t>
            </a:r>
            <a:endParaRPr sz="20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585"/>
              </a:spcBef>
            </a:pPr>
            <a:r>
              <a:rPr dirty="0" sz="2000" spc="-20">
                <a:solidFill>
                  <a:srgbClr val="585858"/>
                </a:solidFill>
                <a:latin typeface="Calibri"/>
                <a:cs typeface="Calibri"/>
              </a:rPr>
              <a:t>2022</a:t>
            </a:r>
            <a:endParaRPr sz="20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585"/>
              </a:spcBef>
            </a:pPr>
            <a:r>
              <a:rPr dirty="0" sz="2000" spc="-20">
                <a:solidFill>
                  <a:srgbClr val="585858"/>
                </a:solidFill>
                <a:latin typeface="Calibri"/>
                <a:cs typeface="Calibri"/>
              </a:rPr>
              <a:t>2023</a:t>
            </a:r>
            <a:endParaRPr sz="20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585"/>
              </a:spcBef>
            </a:pPr>
            <a:r>
              <a:rPr dirty="0" sz="2000" spc="-20">
                <a:solidFill>
                  <a:srgbClr val="585858"/>
                </a:solidFill>
                <a:latin typeface="Calibri"/>
                <a:cs typeface="Calibri"/>
              </a:rPr>
              <a:t>2024</a:t>
            </a:r>
            <a:endParaRPr sz="20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585"/>
              </a:spcBef>
            </a:pPr>
            <a:r>
              <a:rPr dirty="0" sz="2000" spc="-20">
                <a:solidFill>
                  <a:srgbClr val="585858"/>
                </a:solidFill>
                <a:latin typeface="Calibri"/>
                <a:cs typeface="Calibri"/>
              </a:rPr>
              <a:t>2025</a:t>
            </a:r>
            <a:endParaRPr sz="20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585"/>
              </a:spcBef>
            </a:pPr>
            <a:r>
              <a:rPr dirty="0" sz="2000" spc="-20">
                <a:solidFill>
                  <a:srgbClr val="585858"/>
                </a:solidFill>
                <a:latin typeface="Calibri"/>
                <a:cs typeface="Calibri"/>
              </a:rPr>
              <a:t>2026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136" name="object 136"/>
          <p:cNvSpPr txBox="1">
            <a:spLocks noGrp="1"/>
          </p:cNvSpPr>
          <p:nvPr>
            <p:ph type="title"/>
          </p:nvPr>
        </p:nvSpPr>
        <p:spPr>
          <a:xfrm>
            <a:off x="1843785" y="679450"/>
            <a:ext cx="7193915" cy="513715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200" spc="-10" b="0">
                <a:solidFill>
                  <a:srgbClr val="585858"/>
                </a:solidFill>
                <a:latin typeface="Calibri"/>
                <a:cs typeface="Calibri"/>
              </a:rPr>
              <a:t>Hyreshöjningar</a:t>
            </a:r>
            <a:r>
              <a:rPr dirty="0" sz="3200" spc="-90" b="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3200" b="0">
                <a:solidFill>
                  <a:srgbClr val="585858"/>
                </a:solidFill>
                <a:latin typeface="Calibri"/>
                <a:cs typeface="Calibri"/>
              </a:rPr>
              <a:t>2005–2025</a:t>
            </a:r>
            <a:r>
              <a:rPr dirty="0" sz="3200" spc="-70" b="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3200" b="0">
                <a:solidFill>
                  <a:srgbClr val="585858"/>
                </a:solidFill>
                <a:latin typeface="Calibri"/>
                <a:cs typeface="Calibri"/>
              </a:rPr>
              <a:t>med</a:t>
            </a:r>
            <a:r>
              <a:rPr dirty="0" sz="3200" spc="-80" b="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3200" spc="-10" b="0">
                <a:solidFill>
                  <a:srgbClr val="585858"/>
                </a:solidFill>
                <a:latin typeface="Calibri"/>
                <a:cs typeface="Calibri"/>
              </a:rPr>
              <a:t>variationer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137" name="object 137" descr=""/>
          <p:cNvSpPr/>
          <p:nvPr/>
        </p:nvSpPr>
        <p:spPr>
          <a:xfrm>
            <a:off x="540384" y="540385"/>
            <a:ext cx="9283700" cy="6060440"/>
          </a:xfrm>
          <a:custGeom>
            <a:avLst/>
            <a:gdLst/>
            <a:ahLst/>
            <a:cxnLst/>
            <a:rect l="l" t="t" r="r" b="b"/>
            <a:pathLst>
              <a:path w="9283700" h="6060440">
                <a:moveTo>
                  <a:pt x="0" y="6060440"/>
                </a:moveTo>
                <a:lnTo>
                  <a:pt x="9283700" y="6060440"/>
                </a:lnTo>
                <a:lnTo>
                  <a:pt x="9283700" y="0"/>
                </a:lnTo>
                <a:lnTo>
                  <a:pt x="0" y="0"/>
                </a:lnTo>
                <a:lnTo>
                  <a:pt x="0" y="6060440"/>
                </a:lnTo>
                <a:close/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8" name="object 138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1270" rIns="0" bIns="0" rtlCol="0" vert="horz">
            <a:spAutoFit/>
          </a:bodyPr>
          <a:lstStyle/>
          <a:p>
            <a:pPr marL="83820">
              <a:lnSpc>
                <a:spcPct val="100000"/>
              </a:lnSpc>
              <a:spcBef>
                <a:spcPts val="10"/>
              </a:spcBef>
            </a:pPr>
            <a:fld id="{81D60167-4931-47E6-BA6A-407CBD079E47}" type="slidenum">
              <a:rPr dirty="0" spc="-50"/>
              <a:t>8</a:t>
            </a:fld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 descr=""/>
          <p:cNvGraphicFramePr>
            <a:graphicFrameLocks noGrp="1"/>
          </p:cNvGraphicFramePr>
          <p:nvPr/>
        </p:nvGraphicFramePr>
        <p:xfrm>
          <a:off x="1639252" y="1163891"/>
          <a:ext cx="7729855" cy="474217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82905"/>
                <a:gridCol w="381000"/>
                <a:gridCol w="382270"/>
                <a:gridCol w="382269"/>
                <a:gridCol w="382269"/>
                <a:gridCol w="381000"/>
                <a:gridCol w="382269"/>
                <a:gridCol w="382269"/>
                <a:gridCol w="382270"/>
                <a:gridCol w="382270"/>
                <a:gridCol w="381000"/>
                <a:gridCol w="382270"/>
                <a:gridCol w="382270"/>
                <a:gridCol w="382270"/>
                <a:gridCol w="382270"/>
                <a:gridCol w="381000"/>
                <a:gridCol w="382270"/>
                <a:gridCol w="382270"/>
                <a:gridCol w="382270"/>
                <a:gridCol w="381634"/>
              </a:tblGrid>
              <a:tr h="15875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767070"/>
                      </a:solidFill>
                      <a:prstDash val="solid"/>
                    </a:lnT>
                    <a:lnB w="9525">
                      <a:solidFill>
                        <a:srgbClr val="AEABAB"/>
                      </a:solidFill>
                      <a:prstDash val="sysDash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767070"/>
                      </a:solidFill>
                      <a:prstDash val="solid"/>
                    </a:lnT>
                    <a:lnB w="9525">
                      <a:solidFill>
                        <a:srgbClr val="AEABAB"/>
                      </a:solidFill>
                      <a:prstDash val="sysDash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767070"/>
                      </a:solidFill>
                      <a:prstDash val="solid"/>
                    </a:lnT>
                    <a:lnB w="9525">
                      <a:solidFill>
                        <a:srgbClr val="AEABAB"/>
                      </a:solidFill>
                      <a:prstDash val="sysDash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767070"/>
                      </a:solidFill>
                      <a:prstDash val="solid"/>
                    </a:lnT>
                    <a:lnB w="9525">
                      <a:solidFill>
                        <a:srgbClr val="AEABAB"/>
                      </a:solidFill>
                      <a:prstDash val="sysDash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767070"/>
                      </a:solidFill>
                      <a:prstDash val="solid"/>
                    </a:lnT>
                    <a:lnB w="9525">
                      <a:solidFill>
                        <a:srgbClr val="AEABAB"/>
                      </a:solidFill>
                      <a:prstDash val="sysDash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767070"/>
                      </a:solidFill>
                      <a:prstDash val="solid"/>
                    </a:lnT>
                    <a:lnB w="9525">
                      <a:solidFill>
                        <a:srgbClr val="AEABAB"/>
                      </a:solidFill>
                      <a:prstDash val="sysDash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767070"/>
                      </a:solidFill>
                      <a:prstDash val="solid"/>
                    </a:lnT>
                    <a:lnB w="9525">
                      <a:solidFill>
                        <a:srgbClr val="AEABAB"/>
                      </a:solidFill>
                      <a:prstDash val="sysDash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767070"/>
                      </a:solidFill>
                      <a:prstDash val="solid"/>
                    </a:lnT>
                    <a:lnB w="9525">
                      <a:solidFill>
                        <a:srgbClr val="AEABAB"/>
                      </a:solidFill>
                      <a:prstDash val="sysDash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767070"/>
                      </a:solidFill>
                      <a:prstDash val="solid"/>
                    </a:lnT>
                    <a:lnB w="9525">
                      <a:solidFill>
                        <a:srgbClr val="AEABAB"/>
                      </a:solidFill>
                      <a:prstDash val="sysDash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767070"/>
                      </a:solidFill>
                      <a:prstDash val="solid"/>
                    </a:lnT>
                    <a:lnB w="9525">
                      <a:solidFill>
                        <a:srgbClr val="AEABAB"/>
                      </a:solidFill>
                      <a:prstDash val="sysDash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767070"/>
                      </a:solidFill>
                      <a:prstDash val="solid"/>
                    </a:lnT>
                    <a:lnB w="9525">
                      <a:solidFill>
                        <a:srgbClr val="AEABAB"/>
                      </a:solidFill>
                      <a:prstDash val="sysDash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767070"/>
                      </a:solidFill>
                      <a:prstDash val="solid"/>
                    </a:lnT>
                    <a:lnB w="9525">
                      <a:solidFill>
                        <a:srgbClr val="AEABAB"/>
                      </a:solidFill>
                      <a:prstDash val="sysDash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767070"/>
                      </a:solidFill>
                      <a:prstDash val="solid"/>
                    </a:lnT>
                    <a:lnB w="9525">
                      <a:solidFill>
                        <a:srgbClr val="AEABAB"/>
                      </a:solidFill>
                      <a:prstDash val="sysDash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767070"/>
                      </a:solidFill>
                      <a:prstDash val="solid"/>
                    </a:lnT>
                    <a:lnB w="9525">
                      <a:solidFill>
                        <a:srgbClr val="AEABAB"/>
                      </a:solidFill>
                      <a:prstDash val="sysDash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767070"/>
                      </a:solidFill>
                      <a:prstDash val="solid"/>
                    </a:lnT>
                    <a:lnB w="9525">
                      <a:solidFill>
                        <a:srgbClr val="AEABAB"/>
                      </a:solidFill>
                      <a:prstDash val="sysDash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767070"/>
                      </a:solidFill>
                      <a:prstDash val="solid"/>
                    </a:lnT>
                    <a:lnB w="9525">
                      <a:solidFill>
                        <a:srgbClr val="AEABAB"/>
                      </a:solidFill>
                      <a:prstDash val="sysDash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767070"/>
                      </a:solidFill>
                      <a:prstDash val="solid"/>
                    </a:lnT>
                    <a:lnB w="9525">
                      <a:solidFill>
                        <a:srgbClr val="AEABAB"/>
                      </a:solidFill>
                      <a:prstDash val="sysDash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767070"/>
                      </a:solidFill>
                      <a:prstDash val="solid"/>
                    </a:lnT>
                    <a:lnB w="9525">
                      <a:solidFill>
                        <a:srgbClr val="AEABAB"/>
                      </a:solidFill>
                      <a:prstDash val="sysDash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767070"/>
                      </a:solidFill>
                      <a:prstDash val="solid"/>
                    </a:lnT>
                    <a:lnB w="9525">
                      <a:solidFill>
                        <a:srgbClr val="AEABAB"/>
                      </a:solidFill>
                      <a:prstDash val="sysDash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767070"/>
                      </a:solidFill>
                      <a:prstDash val="solid"/>
                    </a:lnT>
                    <a:lnB w="9525">
                      <a:solidFill>
                        <a:srgbClr val="AEABAB"/>
                      </a:solidFill>
                      <a:prstDash val="sysDash"/>
                    </a:lnB>
                  </a:tcPr>
                </a:tc>
              </a:tr>
              <a:tr h="15811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AEABAB"/>
                      </a:solidFill>
                      <a:prstDash val="sysDash"/>
                    </a:lnT>
                    <a:lnB w="9525">
                      <a:solidFill>
                        <a:srgbClr val="AEABAB"/>
                      </a:solidFill>
                      <a:prstDash val="sysDash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AEABAB"/>
                      </a:solidFill>
                      <a:prstDash val="sysDash"/>
                    </a:lnT>
                    <a:lnB w="9525">
                      <a:solidFill>
                        <a:srgbClr val="AEABAB"/>
                      </a:solidFill>
                      <a:prstDash val="sysDash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AEABAB"/>
                      </a:solidFill>
                      <a:prstDash val="sysDash"/>
                    </a:lnT>
                    <a:lnB w="9525">
                      <a:solidFill>
                        <a:srgbClr val="AEABAB"/>
                      </a:solidFill>
                      <a:prstDash val="sysDash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AEABAB"/>
                      </a:solidFill>
                      <a:prstDash val="sysDash"/>
                    </a:lnT>
                    <a:lnB w="9525">
                      <a:solidFill>
                        <a:srgbClr val="AEABAB"/>
                      </a:solidFill>
                      <a:prstDash val="sysDash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AEABAB"/>
                      </a:solidFill>
                      <a:prstDash val="sysDash"/>
                    </a:lnT>
                    <a:lnB w="9525">
                      <a:solidFill>
                        <a:srgbClr val="AEABAB"/>
                      </a:solidFill>
                      <a:prstDash val="sysDash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AEABAB"/>
                      </a:solidFill>
                      <a:prstDash val="sysDash"/>
                    </a:lnT>
                    <a:lnB w="9525">
                      <a:solidFill>
                        <a:srgbClr val="AEABAB"/>
                      </a:solidFill>
                      <a:prstDash val="sysDash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AEABAB"/>
                      </a:solidFill>
                      <a:prstDash val="sysDash"/>
                    </a:lnT>
                    <a:lnB w="9525">
                      <a:solidFill>
                        <a:srgbClr val="AEABAB"/>
                      </a:solidFill>
                      <a:prstDash val="sysDash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AEABAB"/>
                      </a:solidFill>
                      <a:prstDash val="sysDash"/>
                    </a:lnT>
                    <a:lnB w="9525">
                      <a:solidFill>
                        <a:srgbClr val="AEABAB"/>
                      </a:solidFill>
                      <a:prstDash val="sysDash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AEABAB"/>
                      </a:solidFill>
                      <a:prstDash val="sysDash"/>
                    </a:lnT>
                    <a:lnB w="9525">
                      <a:solidFill>
                        <a:srgbClr val="AEABAB"/>
                      </a:solidFill>
                      <a:prstDash val="sysDash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AEABAB"/>
                      </a:solidFill>
                      <a:prstDash val="sysDash"/>
                    </a:lnT>
                    <a:lnB w="9525">
                      <a:solidFill>
                        <a:srgbClr val="AEABAB"/>
                      </a:solidFill>
                      <a:prstDash val="sysDash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AEABAB"/>
                      </a:solidFill>
                      <a:prstDash val="sysDash"/>
                    </a:lnT>
                    <a:lnB w="9525">
                      <a:solidFill>
                        <a:srgbClr val="AEABAB"/>
                      </a:solidFill>
                      <a:prstDash val="sysDash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AEABAB"/>
                      </a:solidFill>
                      <a:prstDash val="sysDash"/>
                    </a:lnT>
                    <a:lnB w="9525">
                      <a:solidFill>
                        <a:srgbClr val="AEABAB"/>
                      </a:solidFill>
                      <a:prstDash val="sysDash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AEABAB"/>
                      </a:solidFill>
                      <a:prstDash val="sysDash"/>
                    </a:lnT>
                    <a:lnB w="9525">
                      <a:solidFill>
                        <a:srgbClr val="AEABAB"/>
                      </a:solidFill>
                      <a:prstDash val="sysDash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AEABAB"/>
                      </a:solidFill>
                      <a:prstDash val="sysDash"/>
                    </a:lnT>
                    <a:lnB w="9525">
                      <a:solidFill>
                        <a:srgbClr val="AEABAB"/>
                      </a:solidFill>
                      <a:prstDash val="sysDash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AEABAB"/>
                      </a:solidFill>
                      <a:prstDash val="sysDash"/>
                    </a:lnT>
                    <a:lnB w="9525">
                      <a:solidFill>
                        <a:srgbClr val="AEABAB"/>
                      </a:solidFill>
                      <a:prstDash val="sysDash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AEABAB"/>
                      </a:solidFill>
                      <a:prstDash val="sysDash"/>
                    </a:lnT>
                    <a:lnB w="9525">
                      <a:solidFill>
                        <a:srgbClr val="AEABAB"/>
                      </a:solidFill>
                      <a:prstDash val="sysDash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AEABAB"/>
                      </a:solidFill>
                      <a:prstDash val="sysDash"/>
                    </a:lnT>
                    <a:lnB w="9525">
                      <a:solidFill>
                        <a:srgbClr val="AEABAB"/>
                      </a:solidFill>
                      <a:prstDash val="sysDash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AEABAB"/>
                      </a:solidFill>
                      <a:prstDash val="sysDash"/>
                    </a:lnT>
                    <a:lnB w="9525">
                      <a:solidFill>
                        <a:srgbClr val="AEABAB"/>
                      </a:solidFill>
                      <a:prstDash val="sysDash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AEABAB"/>
                      </a:solidFill>
                      <a:prstDash val="sysDash"/>
                    </a:lnT>
                    <a:lnB w="9525">
                      <a:solidFill>
                        <a:srgbClr val="AEABAB"/>
                      </a:solidFill>
                      <a:prstDash val="sysDash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AEABAB"/>
                      </a:solidFill>
                      <a:prstDash val="sysDash"/>
                    </a:lnT>
                    <a:lnB w="9525">
                      <a:solidFill>
                        <a:srgbClr val="AEABAB"/>
                      </a:solidFill>
                      <a:prstDash val="sysDash"/>
                    </a:lnB>
                  </a:tcPr>
                </a:tc>
              </a:tr>
              <a:tr h="15811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AEABAB"/>
                      </a:solidFill>
                      <a:prstDash val="sysDash"/>
                    </a:lnT>
                    <a:lnB w="9525">
                      <a:solidFill>
                        <a:srgbClr val="AEABAB"/>
                      </a:solidFill>
                      <a:prstDash val="sysDash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AEABAB"/>
                      </a:solidFill>
                      <a:prstDash val="sysDash"/>
                    </a:lnT>
                    <a:lnB w="9525">
                      <a:solidFill>
                        <a:srgbClr val="AEABAB"/>
                      </a:solidFill>
                      <a:prstDash val="sysDash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AEABAB"/>
                      </a:solidFill>
                      <a:prstDash val="sysDash"/>
                    </a:lnT>
                    <a:lnB w="9525">
                      <a:solidFill>
                        <a:srgbClr val="AEABAB"/>
                      </a:solidFill>
                      <a:prstDash val="sysDash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AEABAB"/>
                      </a:solidFill>
                      <a:prstDash val="sysDash"/>
                    </a:lnT>
                    <a:lnB w="9525">
                      <a:solidFill>
                        <a:srgbClr val="AEABAB"/>
                      </a:solidFill>
                      <a:prstDash val="sysDash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AEABAB"/>
                      </a:solidFill>
                      <a:prstDash val="sysDash"/>
                    </a:lnT>
                    <a:lnB w="9525">
                      <a:solidFill>
                        <a:srgbClr val="AEABAB"/>
                      </a:solidFill>
                      <a:prstDash val="sysDash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AEABAB"/>
                      </a:solidFill>
                      <a:prstDash val="sysDash"/>
                    </a:lnT>
                    <a:lnB w="9525">
                      <a:solidFill>
                        <a:srgbClr val="AEABAB"/>
                      </a:solidFill>
                      <a:prstDash val="sysDash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AEABAB"/>
                      </a:solidFill>
                      <a:prstDash val="sysDash"/>
                    </a:lnT>
                    <a:lnB w="9525">
                      <a:solidFill>
                        <a:srgbClr val="AEABAB"/>
                      </a:solidFill>
                      <a:prstDash val="sysDash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AEABAB"/>
                      </a:solidFill>
                      <a:prstDash val="sysDash"/>
                    </a:lnT>
                    <a:lnB w="9525">
                      <a:solidFill>
                        <a:srgbClr val="AEABAB"/>
                      </a:solidFill>
                      <a:prstDash val="sysDash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AEABAB"/>
                      </a:solidFill>
                      <a:prstDash val="sysDash"/>
                    </a:lnT>
                    <a:lnB w="9525">
                      <a:solidFill>
                        <a:srgbClr val="AEABAB"/>
                      </a:solidFill>
                      <a:prstDash val="sysDash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AEABAB"/>
                      </a:solidFill>
                      <a:prstDash val="sysDash"/>
                    </a:lnT>
                    <a:lnB w="9525">
                      <a:solidFill>
                        <a:srgbClr val="AEABAB"/>
                      </a:solidFill>
                      <a:prstDash val="sysDash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AEABAB"/>
                      </a:solidFill>
                      <a:prstDash val="sysDash"/>
                    </a:lnT>
                    <a:lnB w="9525">
                      <a:solidFill>
                        <a:srgbClr val="AEABAB"/>
                      </a:solidFill>
                      <a:prstDash val="sysDash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AEABAB"/>
                      </a:solidFill>
                      <a:prstDash val="sysDash"/>
                    </a:lnT>
                    <a:lnB w="9525">
                      <a:solidFill>
                        <a:srgbClr val="AEABAB"/>
                      </a:solidFill>
                      <a:prstDash val="sysDash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AEABAB"/>
                      </a:solidFill>
                      <a:prstDash val="sysDash"/>
                    </a:lnT>
                    <a:lnB w="9525">
                      <a:solidFill>
                        <a:srgbClr val="AEABAB"/>
                      </a:solidFill>
                      <a:prstDash val="sysDash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AEABAB"/>
                      </a:solidFill>
                      <a:prstDash val="sysDash"/>
                    </a:lnT>
                    <a:lnB w="9525">
                      <a:solidFill>
                        <a:srgbClr val="AEABAB"/>
                      </a:solidFill>
                      <a:prstDash val="sysDash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AEABAB"/>
                      </a:solidFill>
                      <a:prstDash val="sysDash"/>
                    </a:lnT>
                    <a:lnB w="9525">
                      <a:solidFill>
                        <a:srgbClr val="AEABAB"/>
                      </a:solidFill>
                      <a:prstDash val="sysDash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AEABAB"/>
                      </a:solidFill>
                      <a:prstDash val="sysDash"/>
                    </a:lnT>
                    <a:lnB w="9525">
                      <a:solidFill>
                        <a:srgbClr val="AEABAB"/>
                      </a:solidFill>
                      <a:prstDash val="sysDash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AEABAB"/>
                      </a:solidFill>
                      <a:prstDash val="sysDash"/>
                    </a:lnT>
                    <a:lnB w="9525">
                      <a:solidFill>
                        <a:srgbClr val="AEABAB"/>
                      </a:solidFill>
                      <a:prstDash val="sysDash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AEABAB"/>
                      </a:solidFill>
                      <a:prstDash val="sysDash"/>
                    </a:lnT>
                    <a:lnB w="9525">
                      <a:solidFill>
                        <a:srgbClr val="AEABAB"/>
                      </a:solidFill>
                      <a:prstDash val="sysDash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AEABAB"/>
                      </a:solidFill>
                      <a:prstDash val="sysDash"/>
                    </a:lnT>
                    <a:lnB w="9525">
                      <a:solidFill>
                        <a:srgbClr val="AEABAB"/>
                      </a:solidFill>
                      <a:prstDash val="sysDash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AEABAB"/>
                      </a:solidFill>
                      <a:prstDash val="sysDash"/>
                    </a:lnT>
                    <a:lnB w="9525">
                      <a:solidFill>
                        <a:srgbClr val="AEABAB"/>
                      </a:solidFill>
                      <a:prstDash val="sysDash"/>
                    </a:lnB>
                  </a:tcPr>
                </a:tc>
              </a:tr>
              <a:tr h="15811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AEABAB"/>
                      </a:solidFill>
                      <a:prstDash val="sysDash"/>
                    </a:lnT>
                    <a:lnB w="9525">
                      <a:solidFill>
                        <a:srgbClr val="AEABAB"/>
                      </a:solidFill>
                      <a:prstDash val="sysDash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AEABAB"/>
                      </a:solidFill>
                      <a:prstDash val="sysDash"/>
                    </a:lnT>
                    <a:lnB w="9525">
                      <a:solidFill>
                        <a:srgbClr val="AEABAB"/>
                      </a:solidFill>
                      <a:prstDash val="sysDash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AEABAB"/>
                      </a:solidFill>
                      <a:prstDash val="sysDash"/>
                    </a:lnT>
                    <a:lnB w="9525">
                      <a:solidFill>
                        <a:srgbClr val="AEABAB"/>
                      </a:solidFill>
                      <a:prstDash val="sysDash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AEABAB"/>
                      </a:solidFill>
                      <a:prstDash val="sysDash"/>
                    </a:lnT>
                    <a:lnB w="9525">
                      <a:solidFill>
                        <a:srgbClr val="AEABAB"/>
                      </a:solidFill>
                      <a:prstDash val="sysDash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AEABAB"/>
                      </a:solidFill>
                      <a:prstDash val="sysDash"/>
                    </a:lnT>
                    <a:lnB w="9525">
                      <a:solidFill>
                        <a:srgbClr val="AEABAB"/>
                      </a:solidFill>
                      <a:prstDash val="sysDash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AEABAB"/>
                      </a:solidFill>
                      <a:prstDash val="sysDash"/>
                    </a:lnT>
                    <a:lnB w="9525">
                      <a:solidFill>
                        <a:srgbClr val="AEABAB"/>
                      </a:solidFill>
                      <a:prstDash val="sysDash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AEABAB"/>
                      </a:solidFill>
                      <a:prstDash val="sysDash"/>
                    </a:lnT>
                    <a:lnB w="9525">
                      <a:solidFill>
                        <a:srgbClr val="AEABAB"/>
                      </a:solidFill>
                      <a:prstDash val="sysDash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AEABAB"/>
                      </a:solidFill>
                      <a:prstDash val="sysDash"/>
                    </a:lnT>
                    <a:lnB w="9525">
                      <a:solidFill>
                        <a:srgbClr val="AEABAB"/>
                      </a:solidFill>
                      <a:prstDash val="sysDash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AEABAB"/>
                      </a:solidFill>
                      <a:prstDash val="sysDash"/>
                    </a:lnT>
                    <a:lnB w="9525">
                      <a:solidFill>
                        <a:srgbClr val="AEABAB"/>
                      </a:solidFill>
                      <a:prstDash val="sysDash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AEABAB"/>
                      </a:solidFill>
                      <a:prstDash val="sysDash"/>
                    </a:lnT>
                    <a:lnB w="9525">
                      <a:solidFill>
                        <a:srgbClr val="AEABAB"/>
                      </a:solidFill>
                      <a:prstDash val="sysDash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AEABAB"/>
                      </a:solidFill>
                      <a:prstDash val="sysDash"/>
                    </a:lnT>
                    <a:lnB w="9525">
                      <a:solidFill>
                        <a:srgbClr val="AEABAB"/>
                      </a:solidFill>
                      <a:prstDash val="sysDash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AEABAB"/>
                      </a:solidFill>
                      <a:prstDash val="sysDash"/>
                    </a:lnT>
                    <a:lnB w="9525">
                      <a:solidFill>
                        <a:srgbClr val="AEABAB"/>
                      </a:solidFill>
                      <a:prstDash val="sysDash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AEABAB"/>
                      </a:solidFill>
                      <a:prstDash val="sysDash"/>
                    </a:lnT>
                    <a:lnB w="9525">
                      <a:solidFill>
                        <a:srgbClr val="AEABAB"/>
                      </a:solidFill>
                      <a:prstDash val="sysDash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AEABAB"/>
                      </a:solidFill>
                      <a:prstDash val="sysDash"/>
                    </a:lnT>
                    <a:lnB w="9525">
                      <a:solidFill>
                        <a:srgbClr val="AEABAB"/>
                      </a:solidFill>
                      <a:prstDash val="sysDash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AEABAB"/>
                      </a:solidFill>
                      <a:prstDash val="sysDash"/>
                    </a:lnT>
                    <a:lnB w="9525">
                      <a:solidFill>
                        <a:srgbClr val="AEABAB"/>
                      </a:solidFill>
                      <a:prstDash val="sysDash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AEABAB"/>
                      </a:solidFill>
                      <a:prstDash val="sysDash"/>
                    </a:lnT>
                    <a:lnB w="9525">
                      <a:solidFill>
                        <a:srgbClr val="AEABAB"/>
                      </a:solidFill>
                      <a:prstDash val="sysDash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AEABAB"/>
                      </a:solidFill>
                      <a:prstDash val="sysDash"/>
                    </a:lnT>
                    <a:lnB w="9525">
                      <a:solidFill>
                        <a:srgbClr val="AEABAB"/>
                      </a:solidFill>
                      <a:prstDash val="sysDash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AEABAB"/>
                      </a:solidFill>
                      <a:prstDash val="sysDash"/>
                    </a:lnT>
                    <a:lnB w="9525">
                      <a:solidFill>
                        <a:srgbClr val="AEABAB"/>
                      </a:solidFill>
                      <a:prstDash val="sysDash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AEABAB"/>
                      </a:solidFill>
                      <a:prstDash val="sysDash"/>
                    </a:lnT>
                    <a:lnB w="9525">
                      <a:solidFill>
                        <a:srgbClr val="AEABAB"/>
                      </a:solidFill>
                      <a:prstDash val="sysDash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AEABAB"/>
                      </a:solidFill>
                      <a:prstDash val="sysDash"/>
                    </a:lnT>
                    <a:lnB w="9525">
                      <a:solidFill>
                        <a:srgbClr val="AEABAB"/>
                      </a:solidFill>
                      <a:prstDash val="sysDash"/>
                    </a:lnB>
                  </a:tcPr>
                </a:tc>
              </a:tr>
              <a:tr h="15811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AEABAB"/>
                      </a:solidFill>
                      <a:prstDash val="sysDash"/>
                    </a:lnT>
                    <a:lnB w="9525">
                      <a:solidFill>
                        <a:srgbClr val="76707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AEABAB"/>
                      </a:solidFill>
                      <a:prstDash val="sysDash"/>
                    </a:lnT>
                    <a:lnB w="9525">
                      <a:solidFill>
                        <a:srgbClr val="76707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AEABAB"/>
                      </a:solidFill>
                      <a:prstDash val="sysDash"/>
                    </a:lnT>
                    <a:lnB w="9525">
                      <a:solidFill>
                        <a:srgbClr val="76707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AEABAB"/>
                      </a:solidFill>
                      <a:prstDash val="sysDash"/>
                    </a:lnT>
                    <a:lnB w="9525">
                      <a:solidFill>
                        <a:srgbClr val="76707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AEABAB"/>
                      </a:solidFill>
                      <a:prstDash val="sysDash"/>
                    </a:lnT>
                    <a:lnB w="9525">
                      <a:solidFill>
                        <a:srgbClr val="76707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AEABAB"/>
                      </a:solidFill>
                      <a:prstDash val="sysDash"/>
                    </a:lnT>
                    <a:lnB w="9525">
                      <a:solidFill>
                        <a:srgbClr val="76707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AEABAB"/>
                      </a:solidFill>
                      <a:prstDash val="sysDash"/>
                    </a:lnT>
                    <a:lnB w="9525">
                      <a:solidFill>
                        <a:srgbClr val="76707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AEABAB"/>
                      </a:solidFill>
                      <a:prstDash val="sysDash"/>
                    </a:lnT>
                    <a:lnB w="9525">
                      <a:solidFill>
                        <a:srgbClr val="76707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AEABAB"/>
                      </a:solidFill>
                      <a:prstDash val="sysDash"/>
                    </a:lnT>
                    <a:lnB w="9525">
                      <a:solidFill>
                        <a:srgbClr val="76707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AEABAB"/>
                      </a:solidFill>
                      <a:prstDash val="sysDash"/>
                    </a:lnT>
                    <a:lnB w="9525">
                      <a:solidFill>
                        <a:srgbClr val="76707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AEABAB"/>
                      </a:solidFill>
                      <a:prstDash val="sysDash"/>
                    </a:lnT>
                    <a:lnB w="9525">
                      <a:solidFill>
                        <a:srgbClr val="76707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AEABAB"/>
                      </a:solidFill>
                      <a:prstDash val="sysDash"/>
                    </a:lnT>
                    <a:lnB w="9525">
                      <a:solidFill>
                        <a:srgbClr val="76707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AEABAB"/>
                      </a:solidFill>
                      <a:prstDash val="sysDash"/>
                    </a:lnT>
                    <a:lnB w="9525">
                      <a:solidFill>
                        <a:srgbClr val="76707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AEABAB"/>
                      </a:solidFill>
                      <a:prstDash val="sysDash"/>
                    </a:lnT>
                    <a:lnB w="9525">
                      <a:solidFill>
                        <a:srgbClr val="76707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AEABAB"/>
                      </a:solidFill>
                      <a:prstDash val="sysDash"/>
                    </a:lnT>
                    <a:lnB w="9525">
                      <a:solidFill>
                        <a:srgbClr val="76707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AEABAB"/>
                      </a:solidFill>
                      <a:prstDash val="sysDash"/>
                    </a:lnT>
                    <a:lnB w="9525">
                      <a:solidFill>
                        <a:srgbClr val="76707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AEABAB"/>
                      </a:solidFill>
                      <a:prstDash val="sysDash"/>
                    </a:lnT>
                    <a:lnB w="9525">
                      <a:solidFill>
                        <a:srgbClr val="76707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AEABAB"/>
                      </a:solidFill>
                      <a:prstDash val="sysDash"/>
                    </a:lnT>
                    <a:lnB w="9525">
                      <a:solidFill>
                        <a:srgbClr val="76707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AEABAB"/>
                      </a:solidFill>
                      <a:prstDash val="sysDash"/>
                    </a:lnT>
                    <a:lnB w="9525">
                      <a:solidFill>
                        <a:srgbClr val="76707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AEABAB"/>
                      </a:solidFill>
                      <a:prstDash val="sysDash"/>
                    </a:lnT>
                    <a:lnB w="9525">
                      <a:solidFill>
                        <a:srgbClr val="767070"/>
                      </a:solidFill>
                      <a:prstDash val="solid"/>
                    </a:lnB>
                  </a:tcPr>
                </a:tc>
              </a:tr>
              <a:tr h="15811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767070"/>
                      </a:solidFill>
                      <a:prstDash val="solid"/>
                    </a:lnT>
                    <a:lnB w="9525">
                      <a:solidFill>
                        <a:srgbClr val="AEABAB"/>
                      </a:solidFill>
                      <a:prstDash val="sysDash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767070"/>
                      </a:solidFill>
                      <a:prstDash val="solid"/>
                    </a:lnT>
                    <a:lnB w="9525">
                      <a:solidFill>
                        <a:srgbClr val="AEABAB"/>
                      </a:solidFill>
                      <a:prstDash val="sysDash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767070"/>
                      </a:solidFill>
                      <a:prstDash val="solid"/>
                    </a:lnT>
                    <a:lnB w="9525">
                      <a:solidFill>
                        <a:srgbClr val="AEABAB"/>
                      </a:solidFill>
                      <a:prstDash val="sysDash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767070"/>
                      </a:solidFill>
                      <a:prstDash val="solid"/>
                    </a:lnT>
                    <a:lnB w="9525">
                      <a:solidFill>
                        <a:srgbClr val="AEABAB"/>
                      </a:solidFill>
                      <a:prstDash val="sysDash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767070"/>
                      </a:solidFill>
                      <a:prstDash val="solid"/>
                    </a:lnT>
                    <a:lnB w="9525">
                      <a:solidFill>
                        <a:srgbClr val="AEABAB"/>
                      </a:solidFill>
                      <a:prstDash val="sysDash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767070"/>
                      </a:solidFill>
                      <a:prstDash val="solid"/>
                    </a:lnT>
                    <a:lnB w="9525">
                      <a:solidFill>
                        <a:srgbClr val="AEABAB"/>
                      </a:solidFill>
                      <a:prstDash val="sysDash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767070"/>
                      </a:solidFill>
                      <a:prstDash val="solid"/>
                    </a:lnT>
                    <a:lnB w="9525">
                      <a:solidFill>
                        <a:srgbClr val="AEABAB"/>
                      </a:solidFill>
                      <a:prstDash val="sysDash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767070"/>
                      </a:solidFill>
                      <a:prstDash val="solid"/>
                    </a:lnT>
                    <a:lnB w="9525">
                      <a:solidFill>
                        <a:srgbClr val="AEABAB"/>
                      </a:solidFill>
                      <a:prstDash val="sysDash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767070"/>
                      </a:solidFill>
                      <a:prstDash val="solid"/>
                    </a:lnT>
                    <a:lnB w="9525">
                      <a:solidFill>
                        <a:srgbClr val="AEABAB"/>
                      </a:solidFill>
                      <a:prstDash val="sysDash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767070"/>
                      </a:solidFill>
                      <a:prstDash val="solid"/>
                    </a:lnT>
                    <a:lnB w="9525">
                      <a:solidFill>
                        <a:srgbClr val="AEABAB"/>
                      </a:solidFill>
                      <a:prstDash val="sysDash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767070"/>
                      </a:solidFill>
                      <a:prstDash val="solid"/>
                    </a:lnT>
                    <a:lnB w="9525">
                      <a:solidFill>
                        <a:srgbClr val="AEABAB"/>
                      </a:solidFill>
                      <a:prstDash val="sysDash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767070"/>
                      </a:solidFill>
                      <a:prstDash val="solid"/>
                    </a:lnT>
                    <a:lnB w="9525">
                      <a:solidFill>
                        <a:srgbClr val="AEABAB"/>
                      </a:solidFill>
                      <a:prstDash val="sysDash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767070"/>
                      </a:solidFill>
                      <a:prstDash val="solid"/>
                    </a:lnT>
                    <a:lnB w="9525">
                      <a:solidFill>
                        <a:srgbClr val="AEABAB"/>
                      </a:solidFill>
                      <a:prstDash val="sysDash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767070"/>
                      </a:solidFill>
                      <a:prstDash val="solid"/>
                    </a:lnT>
                    <a:lnB w="9525">
                      <a:solidFill>
                        <a:srgbClr val="AEABAB"/>
                      </a:solidFill>
                      <a:prstDash val="sysDash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767070"/>
                      </a:solidFill>
                      <a:prstDash val="solid"/>
                    </a:lnT>
                    <a:lnB w="9525">
                      <a:solidFill>
                        <a:srgbClr val="AEABAB"/>
                      </a:solidFill>
                      <a:prstDash val="sysDash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767070"/>
                      </a:solidFill>
                      <a:prstDash val="solid"/>
                    </a:lnT>
                    <a:lnB w="9525">
                      <a:solidFill>
                        <a:srgbClr val="AEABAB"/>
                      </a:solidFill>
                      <a:prstDash val="sysDash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767070"/>
                      </a:solidFill>
                      <a:prstDash val="solid"/>
                    </a:lnT>
                    <a:lnB w="9525">
                      <a:solidFill>
                        <a:srgbClr val="AEABAB"/>
                      </a:solidFill>
                      <a:prstDash val="sysDash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767070"/>
                      </a:solidFill>
                      <a:prstDash val="solid"/>
                    </a:lnT>
                    <a:lnB w="9525">
                      <a:solidFill>
                        <a:srgbClr val="AEABAB"/>
                      </a:solidFill>
                      <a:prstDash val="sysDash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767070"/>
                      </a:solidFill>
                      <a:prstDash val="solid"/>
                    </a:lnT>
                    <a:lnB w="9525">
                      <a:solidFill>
                        <a:srgbClr val="AEABAB"/>
                      </a:solidFill>
                      <a:prstDash val="sysDash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767070"/>
                      </a:solidFill>
                      <a:prstDash val="solid"/>
                    </a:lnT>
                    <a:lnB w="9525">
                      <a:solidFill>
                        <a:srgbClr val="AEABAB"/>
                      </a:solidFill>
                      <a:prstDash val="sysDash"/>
                    </a:lnB>
                  </a:tcPr>
                </a:tc>
              </a:tr>
              <a:tr h="15811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AEABAB"/>
                      </a:solidFill>
                      <a:prstDash val="sysDash"/>
                    </a:lnT>
                    <a:lnB w="9525">
                      <a:solidFill>
                        <a:srgbClr val="AEABAB"/>
                      </a:solidFill>
                      <a:prstDash val="sysDash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AEABAB"/>
                      </a:solidFill>
                      <a:prstDash val="sysDash"/>
                    </a:lnT>
                    <a:lnB w="9525">
                      <a:solidFill>
                        <a:srgbClr val="AEABAB"/>
                      </a:solidFill>
                      <a:prstDash val="sysDash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AEABAB"/>
                      </a:solidFill>
                      <a:prstDash val="sysDash"/>
                    </a:lnT>
                    <a:lnB w="9525">
                      <a:solidFill>
                        <a:srgbClr val="AEABAB"/>
                      </a:solidFill>
                      <a:prstDash val="sysDash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AEABAB"/>
                      </a:solidFill>
                      <a:prstDash val="sysDash"/>
                    </a:lnT>
                    <a:lnB w="9525">
                      <a:solidFill>
                        <a:srgbClr val="AEABAB"/>
                      </a:solidFill>
                      <a:prstDash val="sysDash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AEABAB"/>
                      </a:solidFill>
                      <a:prstDash val="sysDash"/>
                    </a:lnT>
                    <a:lnB w="9525">
                      <a:solidFill>
                        <a:srgbClr val="AEABAB"/>
                      </a:solidFill>
                      <a:prstDash val="sysDash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AEABAB"/>
                      </a:solidFill>
                      <a:prstDash val="sysDash"/>
                    </a:lnT>
                    <a:lnB w="9525">
                      <a:solidFill>
                        <a:srgbClr val="AEABAB"/>
                      </a:solidFill>
                      <a:prstDash val="sysDash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AEABAB"/>
                      </a:solidFill>
                      <a:prstDash val="sysDash"/>
                    </a:lnT>
                    <a:lnB w="9525">
                      <a:solidFill>
                        <a:srgbClr val="AEABAB"/>
                      </a:solidFill>
                      <a:prstDash val="sysDash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AEABAB"/>
                      </a:solidFill>
                      <a:prstDash val="sysDash"/>
                    </a:lnT>
                    <a:lnB w="9525">
                      <a:solidFill>
                        <a:srgbClr val="AEABAB"/>
                      </a:solidFill>
                      <a:prstDash val="sysDash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AEABAB"/>
                      </a:solidFill>
                      <a:prstDash val="sysDash"/>
                    </a:lnT>
                    <a:lnB w="9525">
                      <a:solidFill>
                        <a:srgbClr val="AEABAB"/>
                      </a:solidFill>
                      <a:prstDash val="sysDash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AEABAB"/>
                      </a:solidFill>
                      <a:prstDash val="sysDash"/>
                    </a:lnT>
                    <a:lnB w="9525">
                      <a:solidFill>
                        <a:srgbClr val="AEABAB"/>
                      </a:solidFill>
                      <a:prstDash val="sysDash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AEABAB"/>
                      </a:solidFill>
                      <a:prstDash val="sysDash"/>
                    </a:lnT>
                    <a:lnB w="9525">
                      <a:solidFill>
                        <a:srgbClr val="AEABAB"/>
                      </a:solidFill>
                      <a:prstDash val="sysDash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AEABAB"/>
                      </a:solidFill>
                      <a:prstDash val="sysDash"/>
                    </a:lnT>
                    <a:lnB w="9525">
                      <a:solidFill>
                        <a:srgbClr val="AEABAB"/>
                      </a:solidFill>
                      <a:prstDash val="sysDash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AEABAB"/>
                      </a:solidFill>
                      <a:prstDash val="sysDash"/>
                    </a:lnT>
                    <a:lnB w="9525">
                      <a:solidFill>
                        <a:srgbClr val="AEABAB"/>
                      </a:solidFill>
                      <a:prstDash val="sysDash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AEABAB"/>
                      </a:solidFill>
                      <a:prstDash val="sysDash"/>
                    </a:lnT>
                    <a:lnB w="9525">
                      <a:solidFill>
                        <a:srgbClr val="AEABAB"/>
                      </a:solidFill>
                      <a:prstDash val="sysDash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AEABAB"/>
                      </a:solidFill>
                      <a:prstDash val="sysDash"/>
                    </a:lnT>
                    <a:lnB w="9525">
                      <a:solidFill>
                        <a:srgbClr val="AEABAB"/>
                      </a:solidFill>
                      <a:prstDash val="sysDash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AEABAB"/>
                      </a:solidFill>
                      <a:prstDash val="sysDash"/>
                    </a:lnT>
                    <a:lnB w="9525">
                      <a:solidFill>
                        <a:srgbClr val="AEABAB"/>
                      </a:solidFill>
                      <a:prstDash val="sysDash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AEABAB"/>
                      </a:solidFill>
                      <a:prstDash val="sysDash"/>
                    </a:lnT>
                    <a:lnB w="9525">
                      <a:solidFill>
                        <a:srgbClr val="AEABAB"/>
                      </a:solidFill>
                      <a:prstDash val="sysDash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AEABAB"/>
                      </a:solidFill>
                      <a:prstDash val="sysDash"/>
                    </a:lnT>
                    <a:lnB w="9525">
                      <a:solidFill>
                        <a:srgbClr val="AEABAB"/>
                      </a:solidFill>
                      <a:prstDash val="sysDash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AEABAB"/>
                      </a:solidFill>
                      <a:prstDash val="sysDash"/>
                    </a:lnT>
                    <a:lnB w="9525">
                      <a:solidFill>
                        <a:srgbClr val="AEABAB"/>
                      </a:solidFill>
                      <a:prstDash val="sysDash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AEABAB"/>
                      </a:solidFill>
                      <a:prstDash val="sysDash"/>
                    </a:lnT>
                    <a:lnB w="9525">
                      <a:solidFill>
                        <a:srgbClr val="AEABAB"/>
                      </a:solidFill>
                      <a:prstDash val="sysDash"/>
                    </a:lnB>
                  </a:tcPr>
                </a:tc>
              </a:tr>
              <a:tr h="15811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AEABAB"/>
                      </a:solidFill>
                      <a:prstDash val="sysDash"/>
                    </a:lnT>
                    <a:lnB w="9525">
                      <a:solidFill>
                        <a:srgbClr val="AEABAB"/>
                      </a:solidFill>
                      <a:prstDash val="sysDash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AEABAB"/>
                      </a:solidFill>
                      <a:prstDash val="sysDash"/>
                    </a:lnT>
                    <a:lnB w="9525">
                      <a:solidFill>
                        <a:srgbClr val="AEABAB"/>
                      </a:solidFill>
                      <a:prstDash val="sysDash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AEABAB"/>
                      </a:solidFill>
                      <a:prstDash val="sysDash"/>
                    </a:lnT>
                    <a:lnB w="9525">
                      <a:solidFill>
                        <a:srgbClr val="AEABAB"/>
                      </a:solidFill>
                      <a:prstDash val="sysDash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AEABAB"/>
                      </a:solidFill>
                      <a:prstDash val="sysDash"/>
                    </a:lnT>
                    <a:lnB w="9525">
                      <a:solidFill>
                        <a:srgbClr val="AEABAB"/>
                      </a:solidFill>
                      <a:prstDash val="sysDash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AEABAB"/>
                      </a:solidFill>
                      <a:prstDash val="sysDash"/>
                    </a:lnT>
                    <a:lnB w="9525">
                      <a:solidFill>
                        <a:srgbClr val="AEABAB"/>
                      </a:solidFill>
                      <a:prstDash val="sysDash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AEABAB"/>
                      </a:solidFill>
                      <a:prstDash val="sysDash"/>
                    </a:lnT>
                    <a:lnB w="9525">
                      <a:solidFill>
                        <a:srgbClr val="AEABAB"/>
                      </a:solidFill>
                      <a:prstDash val="sysDash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AEABAB"/>
                      </a:solidFill>
                      <a:prstDash val="sysDash"/>
                    </a:lnT>
                    <a:lnB w="9525">
                      <a:solidFill>
                        <a:srgbClr val="AEABAB"/>
                      </a:solidFill>
                      <a:prstDash val="sysDash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AEABAB"/>
                      </a:solidFill>
                      <a:prstDash val="sysDash"/>
                    </a:lnT>
                    <a:lnB w="9525">
                      <a:solidFill>
                        <a:srgbClr val="AEABAB"/>
                      </a:solidFill>
                      <a:prstDash val="sysDash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AEABAB"/>
                      </a:solidFill>
                      <a:prstDash val="sysDash"/>
                    </a:lnT>
                    <a:lnB w="9525">
                      <a:solidFill>
                        <a:srgbClr val="AEABAB"/>
                      </a:solidFill>
                      <a:prstDash val="sysDash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AEABAB"/>
                      </a:solidFill>
                      <a:prstDash val="sysDash"/>
                    </a:lnT>
                    <a:lnB w="9525">
                      <a:solidFill>
                        <a:srgbClr val="AEABAB"/>
                      </a:solidFill>
                      <a:prstDash val="sysDash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AEABAB"/>
                      </a:solidFill>
                      <a:prstDash val="sysDash"/>
                    </a:lnT>
                    <a:lnB w="9525">
                      <a:solidFill>
                        <a:srgbClr val="AEABAB"/>
                      </a:solidFill>
                      <a:prstDash val="sysDash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AEABAB"/>
                      </a:solidFill>
                      <a:prstDash val="sysDash"/>
                    </a:lnT>
                    <a:lnB w="9525">
                      <a:solidFill>
                        <a:srgbClr val="AEABAB"/>
                      </a:solidFill>
                      <a:prstDash val="sysDash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AEABAB"/>
                      </a:solidFill>
                      <a:prstDash val="sysDash"/>
                    </a:lnT>
                    <a:lnB w="9525">
                      <a:solidFill>
                        <a:srgbClr val="AEABAB"/>
                      </a:solidFill>
                      <a:prstDash val="sysDash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AEABAB"/>
                      </a:solidFill>
                      <a:prstDash val="sysDash"/>
                    </a:lnT>
                    <a:lnB w="9525">
                      <a:solidFill>
                        <a:srgbClr val="AEABAB"/>
                      </a:solidFill>
                      <a:prstDash val="sysDash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AEABAB"/>
                      </a:solidFill>
                      <a:prstDash val="sysDash"/>
                    </a:lnT>
                    <a:lnB w="9525">
                      <a:solidFill>
                        <a:srgbClr val="AEABAB"/>
                      </a:solidFill>
                      <a:prstDash val="sysDash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AEABAB"/>
                      </a:solidFill>
                      <a:prstDash val="sysDash"/>
                    </a:lnT>
                    <a:lnB w="9525">
                      <a:solidFill>
                        <a:srgbClr val="AEABAB"/>
                      </a:solidFill>
                      <a:prstDash val="sysDash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AEABAB"/>
                      </a:solidFill>
                      <a:prstDash val="sysDash"/>
                    </a:lnT>
                    <a:lnB w="9525">
                      <a:solidFill>
                        <a:srgbClr val="AEABAB"/>
                      </a:solidFill>
                      <a:prstDash val="sysDash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AEABAB"/>
                      </a:solidFill>
                      <a:prstDash val="sysDash"/>
                    </a:lnT>
                    <a:lnB w="9525">
                      <a:solidFill>
                        <a:srgbClr val="AEABAB"/>
                      </a:solidFill>
                      <a:prstDash val="sysDash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AEABAB"/>
                      </a:solidFill>
                      <a:prstDash val="sysDash"/>
                    </a:lnT>
                    <a:lnB w="9525">
                      <a:solidFill>
                        <a:srgbClr val="AEABAB"/>
                      </a:solidFill>
                      <a:prstDash val="sysDash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AEABAB"/>
                      </a:solidFill>
                      <a:prstDash val="sysDash"/>
                    </a:lnT>
                    <a:lnB w="9525">
                      <a:solidFill>
                        <a:srgbClr val="AEABAB"/>
                      </a:solidFill>
                      <a:prstDash val="sysDash"/>
                    </a:lnB>
                  </a:tcPr>
                </a:tc>
              </a:tr>
              <a:tr h="15684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AEABAB"/>
                      </a:solidFill>
                      <a:prstDash val="sysDash"/>
                    </a:lnT>
                    <a:lnB w="9525">
                      <a:solidFill>
                        <a:srgbClr val="AEABAB"/>
                      </a:solidFill>
                      <a:prstDash val="sysDash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AEABAB"/>
                      </a:solidFill>
                      <a:prstDash val="sysDash"/>
                    </a:lnT>
                    <a:lnB w="9525">
                      <a:solidFill>
                        <a:srgbClr val="AEABAB"/>
                      </a:solidFill>
                      <a:prstDash val="sysDash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AEABAB"/>
                      </a:solidFill>
                      <a:prstDash val="sysDash"/>
                    </a:lnT>
                    <a:lnB w="9525">
                      <a:solidFill>
                        <a:srgbClr val="AEABAB"/>
                      </a:solidFill>
                      <a:prstDash val="sysDash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AEABAB"/>
                      </a:solidFill>
                      <a:prstDash val="sysDash"/>
                    </a:lnT>
                    <a:lnB w="9525">
                      <a:solidFill>
                        <a:srgbClr val="AEABAB"/>
                      </a:solidFill>
                      <a:prstDash val="sysDash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AEABAB"/>
                      </a:solidFill>
                      <a:prstDash val="sysDash"/>
                    </a:lnT>
                    <a:lnB w="9525">
                      <a:solidFill>
                        <a:srgbClr val="AEABAB"/>
                      </a:solidFill>
                      <a:prstDash val="sysDash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AEABAB"/>
                      </a:solidFill>
                      <a:prstDash val="sysDash"/>
                    </a:lnT>
                    <a:lnB w="9525">
                      <a:solidFill>
                        <a:srgbClr val="AEABAB"/>
                      </a:solidFill>
                      <a:prstDash val="sysDash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AEABAB"/>
                      </a:solidFill>
                      <a:prstDash val="sysDash"/>
                    </a:lnT>
                    <a:lnB w="9525">
                      <a:solidFill>
                        <a:srgbClr val="AEABAB"/>
                      </a:solidFill>
                      <a:prstDash val="sysDash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AEABAB"/>
                      </a:solidFill>
                      <a:prstDash val="sysDash"/>
                    </a:lnT>
                    <a:lnB w="9525">
                      <a:solidFill>
                        <a:srgbClr val="AEABAB"/>
                      </a:solidFill>
                      <a:prstDash val="sysDash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AEABAB"/>
                      </a:solidFill>
                      <a:prstDash val="sysDash"/>
                    </a:lnT>
                    <a:lnB w="9525">
                      <a:solidFill>
                        <a:srgbClr val="AEABAB"/>
                      </a:solidFill>
                      <a:prstDash val="sysDash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AEABAB"/>
                      </a:solidFill>
                      <a:prstDash val="sysDash"/>
                    </a:lnT>
                    <a:lnB w="9525">
                      <a:solidFill>
                        <a:srgbClr val="AEABAB"/>
                      </a:solidFill>
                      <a:prstDash val="sysDash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AEABAB"/>
                      </a:solidFill>
                      <a:prstDash val="sysDash"/>
                    </a:lnT>
                    <a:lnB w="9525">
                      <a:solidFill>
                        <a:srgbClr val="AEABAB"/>
                      </a:solidFill>
                      <a:prstDash val="sysDash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AEABAB"/>
                      </a:solidFill>
                      <a:prstDash val="sysDash"/>
                    </a:lnT>
                    <a:lnB w="9525">
                      <a:solidFill>
                        <a:srgbClr val="AEABAB"/>
                      </a:solidFill>
                      <a:prstDash val="sysDash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AEABAB"/>
                      </a:solidFill>
                      <a:prstDash val="sysDash"/>
                    </a:lnT>
                    <a:lnB w="9525">
                      <a:solidFill>
                        <a:srgbClr val="AEABAB"/>
                      </a:solidFill>
                      <a:prstDash val="sysDash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AEABAB"/>
                      </a:solidFill>
                      <a:prstDash val="sysDash"/>
                    </a:lnT>
                    <a:lnB w="9525">
                      <a:solidFill>
                        <a:srgbClr val="AEABAB"/>
                      </a:solidFill>
                      <a:prstDash val="sysDash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AEABAB"/>
                      </a:solidFill>
                      <a:prstDash val="sysDash"/>
                    </a:lnT>
                    <a:lnB w="9525">
                      <a:solidFill>
                        <a:srgbClr val="AEABAB"/>
                      </a:solidFill>
                      <a:prstDash val="sysDash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AEABAB"/>
                      </a:solidFill>
                      <a:prstDash val="sysDash"/>
                    </a:lnT>
                    <a:lnB w="9525">
                      <a:solidFill>
                        <a:srgbClr val="AEABAB"/>
                      </a:solidFill>
                      <a:prstDash val="sysDash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AEABAB"/>
                      </a:solidFill>
                      <a:prstDash val="sysDash"/>
                    </a:lnT>
                    <a:lnB w="9525">
                      <a:solidFill>
                        <a:srgbClr val="AEABAB"/>
                      </a:solidFill>
                      <a:prstDash val="sysDash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AEABAB"/>
                      </a:solidFill>
                      <a:prstDash val="sysDash"/>
                    </a:lnT>
                    <a:lnB w="9525">
                      <a:solidFill>
                        <a:srgbClr val="AEABAB"/>
                      </a:solidFill>
                      <a:prstDash val="sysDash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AEABAB"/>
                      </a:solidFill>
                      <a:prstDash val="sysDash"/>
                    </a:lnT>
                    <a:lnB w="9525">
                      <a:solidFill>
                        <a:srgbClr val="AEABAB"/>
                      </a:solidFill>
                      <a:prstDash val="sysDash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AEABAB"/>
                      </a:solidFill>
                      <a:prstDash val="sysDash"/>
                    </a:lnT>
                    <a:lnB w="9525">
                      <a:solidFill>
                        <a:srgbClr val="AEABAB"/>
                      </a:solidFill>
                      <a:prstDash val="sysDash"/>
                    </a:lnB>
                  </a:tcPr>
                </a:tc>
              </a:tr>
              <a:tr h="15811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AEABAB"/>
                      </a:solidFill>
                      <a:prstDash val="sysDash"/>
                    </a:lnT>
                    <a:lnB w="9525">
                      <a:solidFill>
                        <a:srgbClr val="76707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AEABAB"/>
                      </a:solidFill>
                      <a:prstDash val="sysDash"/>
                    </a:lnT>
                    <a:lnB w="9525">
                      <a:solidFill>
                        <a:srgbClr val="76707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AEABAB"/>
                      </a:solidFill>
                      <a:prstDash val="sysDash"/>
                    </a:lnT>
                    <a:lnB w="9525">
                      <a:solidFill>
                        <a:srgbClr val="76707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AEABAB"/>
                      </a:solidFill>
                      <a:prstDash val="sysDash"/>
                    </a:lnT>
                    <a:lnB w="9525">
                      <a:solidFill>
                        <a:srgbClr val="76707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AEABAB"/>
                      </a:solidFill>
                      <a:prstDash val="sysDash"/>
                    </a:lnT>
                    <a:lnB w="9525">
                      <a:solidFill>
                        <a:srgbClr val="76707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AEABAB"/>
                      </a:solidFill>
                      <a:prstDash val="sysDash"/>
                    </a:lnT>
                    <a:lnB w="9525">
                      <a:solidFill>
                        <a:srgbClr val="76707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AEABAB"/>
                      </a:solidFill>
                      <a:prstDash val="sysDash"/>
                    </a:lnT>
                    <a:lnB w="9525">
                      <a:solidFill>
                        <a:srgbClr val="76707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AEABAB"/>
                      </a:solidFill>
                      <a:prstDash val="sysDash"/>
                    </a:lnT>
                    <a:lnB w="9525">
                      <a:solidFill>
                        <a:srgbClr val="76707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AEABAB"/>
                      </a:solidFill>
                      <a:prstDash val="sysDash"/>
                    </a:lnT>
                    <a:lnB w="9525">
                      <a:solidFill>
                        <a:srgbClr val="76707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AEABAB"/>
                      </a:solidFill>
                      <a:prstDash val="sysDash"/>
                    </a:lnT>
                    <a:lnB w="9525">
                      <a:solidFill>
                        <a:srgbClr val="76707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AEABAB"/>
                      </a:solidFill>
                      <a:prstDash val="sysDash"/>
                    </a:lnT>
                    <a:lnB w="9525">
                      <a:solidFill>
                        <a:srgbClr val="76707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AEABAB"/>
                      </a:solidFill>
                      <a:prstDash val="sysDash"/>
                    </a:lnT>
                    <a:lnB w="9525">
                      <a:solidFill>
                        <a:srgbClr val="76707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AEABAB"/>
                      </a:solidFill>
                      <a:prstDash val="sysDash"/>
                    </a:lnT>
                    <a:lnB w="9525">
                      <a:solidFill>
                        <a:srgbClr val="76707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AEABAB"/>
                      </a:solidFill>
                      <a:prstDash val="sysDash"/>
                    </a:lnT>
                    <a:lnB w="9525">
                      <a:solidFill>
                        <a:srgbClr val="76707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AEABAB"/>
                      </a:solidFill>
                      <a:prstDash val="sysDash"/>
                    </a:lnT>
                    <a:lnB w="9525">
                      <a:solidFill>
                        <a:srgbClr val="76707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AEABAB"/>
                      </a:solidFill>
                      <a:prstDash val="sysDash"/>
                    </a:lnT>
                    <a:lnB w="9525">
                      <a:solidFill>
                        <a:srgbClr val="76707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AEABAB"/>
                      </a:solidFill>
                      <a:prstDash val="sysDash"/>
                    </a:lnT>
                    <a:lnB w="9525">
                      <a:solidFill>
                        <a:srgbClr val="76707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AEABAB"/>
                      </a:solidFill>
                      <a:prstDash val="sysDash"/>
                    </a:lnT>
                    <a:lnB w="9525">
                      <a:solidFill>
                        <a:srgbClr val="76707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AEABAB"/>
                      </a:solidFill>
                      <a:prstDash val="sysDash"/>
                    </a:lnT>
                    <a:lnB w="9525">
                      <a:solidFill>
                        <a:srgbClr val="76707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AEABAB"/>
                      </a:solidFill>
                      <a:prstDash val="sysDash"/>
                    </a:lnT>
                    <a:lnB w="9525">
                      <a:solidFill>
                        <a:srgbClr val="767070"/>
                      </a:solidFill>
                      <a:prstDash val="solid"/>
                    </a:lnB>
                  </a:tcPr>
                </a:tc>
              </a:tr>
              <a:tr h="15811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767070"/>
                      </a:solidFill>
                      <a:prstDash val="solid"/>
                    </a:lnT>
                    <a:lnB w="9525">
                      <a:solidFill>
                        <a:srgbClr val="AEABAB"/>
                      </a:solidFill>
                      <a:prstDash val="sysDash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767070"/>
                      </a:solidFill>
                      <a:prstDash val="solid"/>
                    </a:lnT>
                    <a:lnB w="9525">
                      <a:solidFill>
                        <a:srgbClr val="AEABAB"/>
                      </a:solidFill>
                      <a:prstDash val="sysDash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767070"/>
                      </a:solidFill>
                      <a:prstDash val="solid"/>
                    </a:lnT>
                    <a:lnB w="9525">
                      <a:solidFill>
                        <a:srgbClr val="AEABAB"/>
                      </a:solidFill>
                      <a:prstDash val="sysDash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767070"/>
                      </a:solidFill>
                      <a:prstDash val="solid"/>
                    </a:lnT>
                    <a:lnB w="9525">
                      <a:solidFill>
                        <a:srgbClr val="AEABAB"/>
                      </a:solidFill>
                      <a:prstDash val="sysDash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767070"/>
                      </a:solidFill>
                      <a:prstDash val="solid"/>
                    </a:lnT>
                    <a:lnB w="9525">
                      <a:solidFill>
                        <a:srgbClr val="AEABAB"/>
                      </a:solidFill>
                      <a:prstDash val="sysDash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767070"/>
                      </a:solidFill>
                      <a:prstDash val="solid"/>
                    </a:lnT>
                    <a:lnB w="9525">
                      <a:solidFill>
                        <a:srgbClr val="AEABAB"/>
                      </a:solidFill>
                      <a:prstDash val="sysDash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767070"/>
                      </a:solidFill>
                      <a:prstDash val="solid"/>
                    </a:lnT>
                    <a:lnB w="9525">
                      <a:solidFill>
                        <a:srgbClr val="AEABAB"/>
                      </a:solidFill>
                      <a:prstDash val="sysDash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767070"/>
                      </a:solidFill>
                      <a:prstDash val="solid"/>
                    </a:lnT>
                    <a:lnB w="9525">
                      <a:solidFill>
                        <a:srgbClr val="AEABAB"/>
                      </a:solidFill>
                      <a:prstDash val="sysDash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767070"/>
                      </a:solidFill>
                      <a:prstDash val="solid"/>
                    </a:lnT>
                    <a:lnB w="9525">
                      <a:solidFill>
                        <a:srgbClr val="AEABAB"/>
                      </a:solidFill>
                      <a:prstDash val="sysDash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767070"/>
                      </a:solidFill>
                      <a:prstDash val="solid"/>
                    </a:lnT>
                    <a:lnB w="9525">
                      <a:solidFill>
                        <a:srgbClr val="AEABAB"/>
                      </a:solidFill>
                      <a:prstDash val="sysDash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767070"/>
                      </a:solidFill>
                      <a:prstDash val="solid"/>
                    </a:lnT>
                    <a:lnB w="9525">
                      <a:solidFill>
                        <a:srgbClr val="AEABAB"/>
                      </a:solidFill>
                      <a:prstDash val="sysDash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767070"/>
                      </a:solidFill>
                      <a:prstDash val="solid"/>
                    </a:lnT>
                    <a:lnB w="9525">
                      <a:solidFill>
                        <a:srgbClr val="AEABAB"/>
                      </a:solidFill>
                      <a:prstDash val="sysDash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767070"/>
                      </a:solidFill>
                      <a:prstDash val="solid"/>
                    </a:lnT>
                    <a:lnB w="9525">
                      <a:solidFill>
                        <a:srgbClr val="AEABAB"/>
                      </a:solidFill>
                      <a:prstDash val="sysDash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767070"/>
                      </a:solidFill>
                      <a:prstDash val="solid"/>
                    </a:lnT>
                    <a:lnB w="9525">
                      <a:solidFill>
                        <a:srgbClr val="AEABAB"/>
                      </a:solidFill>
                      <a:prstDash val="sysDash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767070"/>
                      </a:solidFill>
                      <a:prstDash val="solid"/>
                    </a:lnT>
                    <a:lnB w="9525">
                      <a:solidFill>
                        <a:srgbClr val="AEABAB"/>
                      </a:solidFill>
                      <a:prstDash val="sysDash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767070"/>
                      </a:solidFill>
                      <a:prstDash val="solid"/>
                    </a:lnT>
                    <a:lnB w="9525">
                      <a:solidFill>
                        <a:srgbClr val="AEABAB"/>
                      </a:solidFill>
                      <a:prstDash val="sysDash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767070"/>
                      </a:solidFill>
                      <a:prstDash val="solid"/>
                    </a:lnT>
                    <a:lnB w="9525">
                      <a:solidFill>
                        <a:srgbClr val="AEABAB"/>
                      </a:solidFill>
                      <a:prstDash val="sysDash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767070"/>
                      </a:solidFill>
                      <a:prstDash val="solid"/>
                    </a:lnT>
                    <a:lnB w="9525">
                      <a:solidFill>
                        <a:srgbClr val="AEABAB"/>
                      </a:solidFill>
                      <a:prstDash val="sysDash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767070"/>
                      </a:solidFill>
                      <a:prstDash val="solid"/>
                    </a:lnT>
                    <a:lnB w="9525">
                      <a:solidFill>
                        <a:srgbClr val="AEABAB"/>
                      </a:solidFill>
                      <a:prstDash val="sysDash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767070"/>
                      </a:solidFill>
                      <a:prstDash val="solid"/>
                    </a:lnT>
                    <a:lnB w="9525">
                      <a:solidFill>
                        <a:srgbClr val="AEABAB"/>
                      </a:solidFill>
                      <a:prstDash val="sysDash"/>
                    </a:lnB>
                  </a:tcPr>
                </a:tc>
              </a:tr>
              <a:tr h="15811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AEABAB"/>
                      </a:solidFill>
                      <a:prstDash val="sysDash"/>
                    </a:lnT>
                    <a:lnB w="9525">
                      <a:solidFill>
                        <a:srgbClr val="AEABAB"/>
                      </a:solidFill>
                      <a:prstDash val="sysDash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AEABAB"/>
                      </a:solidFill>
                      <a:prstDash val="sysDash"/>
                    </a:lnT>
                    <a:lnB w="9525">
                      <a:solidFill>
                        <a:srgbClr val="AEABAB"/>
                      </a:solidFill>
                      <a:prstDash val="sysDash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AEABAB"/>
                      </a:solidFill>
                      <a:prstDash val="sysDash"/>
                    </a:lnT>
                    <a:lnB w="9525">
                      <a:solidFill>
                        <a:srgbClr val="AEABAB"/>
                      </a:solidFill>
                      <a:prstDash val="sysDash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AEABAB"/>
                      </a:solidFill>
                      <a:prstDash val="sysDash"/>
                    </a:lnT>
                    <a:lnB w="9525">
                      <a:solidFill>
                        <a:srgbClr val="AEABAB"/>
                      </a:solidFill>
                      <a:prstDash val="sysDash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AEABAB"/>
                      </a:solidFill>
                      <a:prstDash val="sysDash"/>
                    </a:lnT>
                    <a:lnB w="9525">
                      <a:solidFill>
                        <a:srgbClr val="AEABAB"/>
                      </a:solidFill>
                      <a:prstDash val="sysDash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AEABAB"/>
                      </a:solidFill>
                      <a:prstDash val="sysDash"/>
                    </a:lnT>
                    <a:lnB w="9525">
                      <a:solidFill>
                        <a:srgbClr val="AEABAB"/>
                      </a:solidFill>
                      <a:prstDash val="sysDash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AEABAB"/>
                      </a:solidFill>
                      <a:prstDash val="sysDash"/>
                    </a:lnT>
                    <a:lnB w="9525">
                      <a:solidFill>
                        <a:srgbClr val="AEABAB"/>
                      </a:solidFill>
                      <a:prstDash val="sysDash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AEABAB"/>
                      </a:solidFill>
                      <a:prstDash val="sysDash"/>
                    </a:lnT>
                    <a:lnB w="9525">
                      <a:solidFill>
                        <a:srgbClr val="AEABAB"/>
                      </a:solidFill>
                      <a:prstDash val="sysDash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AEABAB"/>
                      </a:solidFill>
                      <a:prstDash val="sysDash"/>
                    </a:lnT>
                    <a:lnB w="9525">
                      <a:solidFill>
                        <a:srgbClr val="AEABAB"/>
                      </a:solidFill>
                      <a:prstDash val="sysDash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AEABAB"/>
                      </a:solidFill>
                      <a:prstDash val="sysDash"/>
                    </a:lnT>
                    <a:lnB w="9525">
                      <a:solidFill>
                        <a:srgbClr val="AEABAB"/>
                      </a:solidFill>
                      <a:prstDash val="sysDash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AEABAB"/>
                      </a:solidFill>
                      <a:prstDash val="sysDash"/>
                    </a:lnT>
                    <a:lnB w="9525">
                      <a:solidFill>
                        <a:srgbClr val="AEABAB"/>
                      </a:solidFill>
                      <a:prstDash val="sysDash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AEABAB"/>
                      </a:solidFill>
                      <a:prstDash val="sysDash"/>
                    </a:lnT>
                    <a:lnB w="9525">
                      <a:solidFill>
                        <a:srgbClr val="AEABAB"/>
                      </a:solidFill>
                      <a:prstDash val="sysDash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AEABAB"/>
                      </a:solidFill>
                      <a:prstDash val="sysDash"/>
                    </a:lnT>
                    <a:lnB w="9525">
                      <a:solidFill>
                        <a:srgbClr val="AEABAB"/>
                      </a:solidFill>
                      <a:prstDash val="sysDash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AEABAB"/>
                      </a:solidFill>
                      <a:prstDash val="sysDash"/>
                    </a:lnT>
                    <a:lnB w="9525">
                      <a:solidFill>
                        <a:srgbClr val="AEABAB"/>
                      </a:solidFill>
                      <a:prstDash val="sysDash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AEABAB"/>
                      </a:solidFill>
                      <a:prstDash val="sysDash"/>
                    </a:lnT>
                    <a:lnB w="9525">
                      <a:solidFill>
                        <a:srgbClr val="AEABAB"/>
                      </a:solidFill>
                      <a:prstDash val="sysDash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AEABAB"/>
                      </a:solidFill>
                      <a:prstDash val="sysDash"/>
                    </a:lnT>
                    <a:lnB w="9525">
                      <a:solidFill>
                        <a:srgbClr val="AEABAB"/>
                      </a:solidFill>
                      <a:prstDash val="sysDash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AEABAB"/>
                      </a:solidFill>
                      <a:prstDash val="sysDash"/>
                    </a:lnT>
                    <a:lnB w="9525">
                      <a:solidFill>
                        <a:srgbClr val="AEABAB"/>
                      </a:solidFill>
                      <a:prstDash val="sysDash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AEABAB"/>
                      </a:solidFill>
                      <a:prstDash val="sysDash"/>
                    </a:lnT>
                    <a:lnB w="9525">
                      <a:solidFill>
                        <a:srgbClr val="AEABAB"/>
                      </a:solidFill>
                      <a:prstDash val="sysDash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AEABAB"/>
                      </a:solidFill>
                      <a:prstDash val="sysDash"/>
                    </a:lnT>
                    <a:lnB w="9525">
                      <a:solidFill>
                        <a:srgbClr val="AEABAB"/>
                      </a:solidFill>
                      <a:prstDash val="sysDash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AEABAB"/>
                      </a:solidFill>
                      <a:prstDash val="sysDash"/>
                    </a:lnT>
                    <a:lnB w="9525">
                      <a:solidFill>
                        <a:srgbClr val="AEABAB"/>
                      </a:solidFill>
                      <a:prstDash val="sysDash"/>
                    </a:lnB>
                  </a:tcPr>
                </a:tc>
              </a:tr>
              <a:tr h="15811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AEABAB"/>
                      </a:solidFill>
                      <a:prstDash val="sysDash"/>
                    </a:lnT>
                    <a:lnB w="9525">
                      <a:solidFill>
                        <a:srgbClr val="AEABAB"/>
                      </a:solidFill>
                      <a:prstDash val="sysDash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AEABAB"/>
                      </a:solidFill>
                      <a:prstDash val="sysDash"/>
                    </a:lnT>
                    <a:lnB w="9525">
                      <a:solidFill>
                        <a:srgbClr val="AEABAB"/>
                      </a:solidFill>
                      <a:prstDash val="sysDash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AEABAB"/>
                      </a:solidFill>
                      <a:prstDash val="sysDash"/>
                    </a:lnT>
                    <a:lnB w="9525">
                      <a:solidFill>
                        <a:srgbClr val="AEABAB"/>
                      </a:solidFill>
                      <a:prstDash val="sysDash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AEABAB"/>
                      </a:solidFill>
                      <a:prstDash val="sysDash"/>
                    </a:lnT>
                    <a:lnB w="9525">
                      <a:solidFill>
                        <a:srgbClr val="AEABAB"/>
                      </a:solidFill>
                      <a:prstDash val="sysDash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AEABAB"/>
                      </a:solidFill>
                      <a:prstDash val="sysDash"/>
                    </a:lnT>
                    <a:lnB w="9525">
                      <a:solidFill>
                        <a:srgbClr val="AEABAB"/>
                      </a:solidFill>
                      <a:prstDash val="sysDash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AEABAB"/>
                      </a:solidFill>
                      <a:prstDash val="sysDash"/>
                    </a:lnT>
                    <a:lnB w="9525">
                      <a:solidFill>
                        <a:srgbClr val="AEABAB"/>
                      </a:solidFill>
                      <a:prstDash val="sysDash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AEABAB"/>
                      </a:solidFill>
                      <a:prstDash val="sysDash"/>
                    </a:lnT>
                    <a:lnB w="9525">
                      <a:solidFill>
                        <a:srgbClr val="AEABAB"/>
                      </a:solidFill>
                      <a:prstDash val="sysDash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AEABAB"/>
                      </a:solidFill>
                      <a:prstDash val="sysDash"/>
                    </a:lnT>
                    <a:lnB w="9525">
                      <a:solidFill>
                        <a:srgbClr val="AEABAB"/>
                      </a:solidFill>
                      <a:prstDash val="sysDash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AEABAB"/>
                      </a:solidFill>
                      <a:prstDash val="sysDash"/>
                    </a:lnT>
                    <a:lnB w="9525">
                      <a:solidFill>
                        <a:srgbClr val="AEABAB"/>
                      </a:solidFill>
                      <a:prstDash val="sysDash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AEABAB"/>
                      </a:solidFill>
                      <a:prstDash val="sysDash"/>
                    </a:lnT>
                    <a:lnB w="9525">
                      <a:solidFill>
                        <a:srgbClr val="AEABAB"/>
                      </a:solidFill>
                      <a:prstDash val="sysDash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AEABAB"/>
                      </a:solidFill>
                      <a:prstDash val="sysDash"/>
                    </a:lnT>
                    <a:lnB w="9525">
                      <a:solidFill>
                        <a:srgbClr val="AEABAB"/>
                      </a:solidFill>
                      <a:prstDash val="sysDash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AEABAB"/>
                      </a:solidFill>
                      <a:prstDash val="sysDash"/>
                    </a:lnT>
                    <a:lnB w="9525">
                      <a:solidFill>
                        <a:srgbClr val="AEABAB"/>
                      </a:solidFill>
                      <a:prstDash val="sysDash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AEABAB"/>
                      </a:solidFill>
                      <a:prstDash val="sysDash"/>
                    </a:lnT>
                    <a:lnB w="9525">
                      <a:solidFill>
                        <a:srgbClr val="AEABAB"/>
                      </a:solidFill>
                      <a:prstDash val="sysDash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AEABAB"/>
                      </a:solidFill>
                      <a:prstDash val="sysDash"/>
                    </a:lnT>
                    <a:lnB w="9525">
                      <a:solidFill>
                        <a:srgbClr val="AEABAB"/>
                      </a:solidFill>
                      <a:prstDash val="sysDash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AEABAB"/>
                      </a:solidFill>
                      <a:prstDash val="sysDash"/>
                    </a:lnT>
                    <a:lnB w="9525">
                      <a:solidFill>
                        <a:srgbClr val="AEABAB"/>
                      </a:solidFill>
                      <a:prstDash val="sysDash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AEABAB"/>
                      </a:solidFill>
                      <a:prstDash val="sysDash"/>
                    </a:lnT>
                    <a:lnB w="9525">
                      <a:solidFill>
                        <a:srgbClr val="AEABAB"/>
                      </a:solidFill>
                      <a:prstDash val="sysDash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AEABAB"/>
                      </a:solidFill>
                      <a:prstDash val="sysDash"/>
                    </a:lnT>
                    <a:lnB w="9525">
                      <a:solidFill>
                        <a:srgbClr val="AEABAB"/>
                      </a:solidFill>
                      <a:prstDash val="sysDash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AEABAB"/>
                      </a:solidFill>
                      <a:prstDash val="sysDash"/>
                    </a:lnT>
                    <a:lnB w="9525">
                      <a:solidFill>
                        <a:srgbClr val="AEABAB"/>
                      </a:solidFill>
                      <a:prstDash val="sysDash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AEABAB"/>
                      </a:solidFill>
                      <a:prstDash val="sysDash"/>
                    </a:lnT>
                    <a:lnB w="9525">
                      <a:solidFill>
                        <a:srgbClr val="AEABAB"/>
                      </a:solidFill>
                      <a:prstDash val="sysDash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AEABAB"/>
                      </a:solidFill>
                      <a:prstDash val="sysDash"/>
                    </a:lnT>
                    <a:lnB w="9525">
                      <a:solidFill>
                        <a:srgbClr val="AEABAB"/>
                      </a:solidFill>
                      <a:prstDash val="sysDash"/>
                    </a:lnB>
                  </a:tcPr>
                </a:tc>
              </a:tr>
              <a:tr h="15811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AEABAB"/>
                      </a:solidFill>
                      <a:prstDash val="sysDash"/>
                    </a:lnT>
                    <a:lnB w="9525">
                      <a:solidFill>
                        <a:srgbClr val="AEABAB"/>
                      </a:solidFill>
                      <a:prstDash val="sysDash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AEABAB"/>
                      </a:solidFill>
                      <a:prstDash val="sysDash"/>
                    </a:lnT>
                    <a:lnB w="9525">
                      <a:solidFill>
                        <a:srgbClr val="AEABAB"/>
                      </a:solidFill>
                      <a:prstDash val="sysDash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AEABAB"/>
                      </a:solidFill>
                      <a:prstDash val="sysDash"/>
                    </a:lnT>
                    <a:lnB w="9525">
                      <a:solidFill>
                        <a:srgbClr val="AEABAB"/>
                      </a:solidFill>
                      <a:prstDash val="sysDash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AEABAB"/>
                      </a:solidFill>
                      <a:prstDash val="sysDash"/>
                    </a:lnT>
                    <a:lnB w="9525">
                      <a:solidFill>
                        <a:srgbClr val="AEABAB"/>
                      </a:solidFill>
                      <a:prstDash val="sysDash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AEABAB"/>
                      </a:solidFill>
                      <a:prstDash val="sysDash"/>
                    </a:lnT>
                    <a:lnB w="9525">
                      <a:solidFill>
                        <a:srgbClr val="AEABAB"/>
                      </a:solidFill>
                      <a:prstDash val="sysDash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AEABAB"/>
                      </a:solidFill>
                      <a:prstDash val="sysDash"/>
                    </a:lnT>
                    <a:lnB w="9525">
                      <a:solidFill>
                        <a:srgbClr val="AEABAB"/>
                      </a:solidFill>
                      <a:prstDash val="sysDash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AEABAB"/>
                      </a:solidFill>
                      <a:prstDash val="sysDash"/>
                    </a:lnT>
                    <a:lnB w="9525">
                      <a:solidFill>
                        <a:srgbClr val="AEABAB"/>
                      </a:solidFill>
                      <a:prstDash val="sysDash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AEABAB"/>
                      </a:solidFill>
                      <a:prstDash val="sysDash"/>
                    </a:lnT>
                    <a:lnB w="9525">
                      <a:solidFill>
                        <a:srgbClr val="AEABAB"/>
                      </a:solidFill>
                      <a:prstDash val="sysDash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AEABAB"/>
                      </a:solidFill>
                      <a:prstDash val="sysDash"/>
                    </a:lnT>
                    <a:lnB w="9525">
                      <a:solidFill>
                        <a:srgbClr val="AEABAB"/>
                      </a:solidFill>
                      <a:prstDash val="sysDash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AEABAB"/>
                      </a:solidFill>
                      <a:prstDash val="sysDash"/>
                    </a:lnT>
                    <a:lnB w="9525">
                      <a:solidFill>
                        <a:srgbClr val="AEABAB"/>
                      </a:solidFill>
                      <a:prstDash val="sysDash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AEABAB"/>
                      </a:solidFill>
                      <a:prstDash val="sysDash"/>
                    </a:lnT>
                    <a:lnB w="9525">
                      <a:solidFill>
                        <a:srgbClr val="AEABAB"/>
                      </a:solidFill>
                      <a:prstDash val="sysDash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AEABAB"/>
                      </a:solidFill>
                      <a:prstDash val="sysDash"/>
                    </a:lnT>
                    <a:lnB w="9525">
                      <a:solidFill>
                        <a:srgbClr val="AEABAB"/>
                      </a:solidFill>
                      <a:prstDash val="sysDash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AEABAB"/>
                      </a:solidFill>
                      <a:prstDash val="sysDash"/>
                    </a:lnT>
                    <a:lnB w="9525">
                      <a:solidFill>
                        <a:srgbClr val="AEABAB"/>
                      </a:solidFill>
                      <a:prstDash val="sysDash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AEABAB"/>
                      </a:solidFill>
                      <a:prstDash val="sysDash"/>
                    </a:lnT>
                    <a:lnB w="9525">
                      <a:solidFill>
                        <a:srgbClr val="AEABAB"/>
                      </a:solidFill>
                      <a:prstDash val="sysDash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AEABAB"/>
                      </a:solidFill>
                      <a:prstDash val="sysDash"/>
                    </a:lnT>
                    <a:lnB w="9525">
                      <a:solidFill>
                        <a:srgbClr val="AEABAB"/>
                      </a:solidFill>
                      <a:prstDash val="sysDash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AEABAB"/>
                      </a:solidFill>
                      <a:prstDash val="sysDash"/>
                    </a:lnT>
                    <a:lnB w="9525">
                      <a:solidFill>
                        <a:srgbClr val="AEABAB"/>
                      </a:solidFill>
                      <a:prstDash val="sysDash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AEABAB"/>
                      </a:solidFill>
                      <a:prstDash val="sysDash"/>
                    </a:lnT>
                    <a:lnB w="9525">
                      <a:solidFill>
                        <a:srgbClr val="AEABAB"/>
                      </a:solidFill>
                      <a:prstDash val="sysDash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AEABAB"/>
                      </a:solidFill>
                      <a:prstDash val="sysDash"/>
                    </a:lnT>
                    <a:lnB w="9525">
                      <a:solidFill>
                        <a:srgbClr val="AEABAB"/>
                      </a:solidFill>
                      <a:prstDash val="sysDash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AEABAB"/>
                      </a:solidFill>
                      <a:prstDash val="sysDash"/>
                    </a:lnT>
                    <a:lnB w="9525">
                      <a:solidFill>
                        <a:srgbClr val="AEABAB"/>
                      </a:solidFill>
                      <a:prstDash val="sysDash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AEABAB"/>
                      </a:solidFill>
                      <a:prstDash val="sysDash"/>
                    </a:lnT>
                    <a:lnB w="9525">
                      <a:solidFill>
                        <a:srgbClr val="AEABAB"/>
                      </a:solidFill>
                      <a:prstDash val="sysDash"/>
                    </a:lnB>
                  </a:tcPr>
                </a:tc>
              </a:tr>
              <a:tr h="15811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AEABAB"/>
                      </a:solidFill>
                      <a:prstDash val="sysDash"/>
                    </a:lnT>
                    <a:lnB w="9525">
                      <a:solidFill>
                        <a:srgbClr val="76707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AEABAB"/>
                      </a:solidFill>
                      <a:prstDash val="sysDash"/>
                    </a:lnT>
                    <a:lnB w="9525">
                      <a:solidFill>
                        <a:srgbClr val="76707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AEABAB"/>
                      </a:solidFill>
                      <a:prstDash val="sysDash"/>
                    </a:lnT>
                    <a:lnB w="9525">
                      <a:solidFill>
                        <a:srgbClr val="76707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AEABAB"/>
                      </a:solidFill>
                      <a:prstDash val="sysDash"/>
                    </a:lnT>
                    <a:lnB w="9525">
                      <a:solidFill>
                        <a:srgbClr val="76707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AEABAB"/>
                      </a:solidFill>
                      <a:prstDash val="sysDash"/>
                    </a:lnT>
                    <a:lnB w="9525">
                      <a:solidFill>
                        <a:srgbClr val="76707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AEABAB"/>
                      </a:solidFill>
                      <a:prstDash val="sysDash"/>
                    </a:lnT>
                    <a:lnB w="9525">
                      <a:solidFill>
                        <a:srgbClr val="76707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AEABAB"/>
                      </a:solidFill>
                      <a:prstDash val="sysDash"/>
                    </a:lnT>
                    <a:lnB w="9525">
                      <a:solidFill>
                        <a:srgbClr val="76707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AEABAB"/>
                      </a:solidFill>
                      <a:prstDash val="sysDash"/>
                    </a:lnT>
                    <a:lnB w="9525">
                      <a:solidFill>
                        <a:srgbClr val="76707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AEABAB"/>
                      </a:solidFill>
                      <a:prstDash val="sysDash"/>
                    </a:lnT>
                    <a:lnB w="9525">
                      <a:solidFill>
                        <a:srgbClr val="76707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AEABAB"/>
                      </a:solidFill>
                      <a:prstDash val="sysDash"/>
                    </a:lnT>
                    <a:lnB w="9525">
                      <a:solidFill>
                        <a:srgbClr val="76707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AEABAB"/>
                      </a:solidFill>
                      <a:prstDash val="sysDash"/>
                    </a:lnT>
                    <a:lnB w="9525">
                      <a:solidFill>
                        <a:srgbClr val="76707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AEABAB"/>
                      </a:solidFill>
                      <a:prstDash val="sysDash"/>
                    </a:lnT>
                    <a:lnB w="9525">
                      <a:solidFill>
                        <a:srgbClr val="76707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AEABAB"/>
                      </a:solidFill>
                      <a:prstDash val="sysDash"/>
                    </a:lnT>
                    <a:lnB w="9525">
                      <a:solidFill>
                        <a:srgbClr val="76707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AEABAB"/>
                      </a:solidFill>
                      <a:prstDash val="sysDash"/>
                    </a:lnT>
                    <a:lnB w="9525">
                      <a:solidFill>
                        <a:srgbClr val="76707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AEABAB"/>
                      </a:solidFill>
                      <a:prstDash val="sysDash"/>
                    </a:lnT>
                    <a:lnB w="9525">
                      <a:solidFill>
                        <a:srgbClr val="76707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AEABAB"/>
                      </a:solidFill>
                      <a:prstDash val="sysDash"/>
                    </a:lnT>
                    <a:lnB w="9525">
                      <a:solidFill>
                        <a:srgbClr val="76707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AEABAB"/>
                      </a:solidFill>
                      <a:prstDash val="sysDash"/>
                    </a:lnT>
                    <a:lnB w="9525">
                      <a:solidFill>
                        <a:srgbClr val="76707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AEABAB"/>
                      </a:solidFill>
                      <a:prstDash val="sysDash"/>
                    </a:lnT>
                    <a:lnB w="9525">
                      <a:solidFill>
                        <a:srgbClr val="76707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AEABAB"/>
                      </a:solidFill>
                      <a:prstDash val="sysDash"/>
                    </a:lnT>
                    <a:lnB w="9525">
                      <a:solidFill>
                        <a:srgbClr val="76707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AEABAB"/>
                      </a:solidFill>
                      <a:prstDash val="sysDash"/>
                    </a:lnT>
                    <a:lnB w="9525">
                      <a:solidFill>
                        <a:srgbClr val="767070"/>
                      </a:solidFill>
                      <a:prstDash val="solid"/>
                    </a:lnB>
                  </a:tcPr>
                </a:tc>
              </a:tr>
              <a:tr h="15811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767070"/>
                      </a:solidFill>
                      <a:prstDash val="solid"/>
                    </a:lnT>
                    <a:lnB w="9525">
                      <a:solidFill>
                        <a:srgbClr val="AEABAB"/>
                      </a:solidFill>
                      <a:prstDash val="sysDash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767070"/>
                      </a:solidFill>
                      <a:prstDash val="solid"/>
                    </a:lnT>
                    <a:lnB w="9525">
                      <a:solidFill>
                        <a:srgbClr val="AEABAB"/>
                      </a:solidFill>
                      <a:prstDash val="sysDash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767070"/>
                      </a:solidFill>
                      <a:prstDash val="solid"/>
                    </a:lnT>
                    <a:lnB w="9525">
                      <a:solidFill>
                        <a:srgbClr val="AEABAB"/>
                      </a:solidFill>
                      <a:prstDash val="sysDash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767070"/>
                      </a:solidFill>
                      <a:prstDash val="solid"/>
                    </a:lnT>
                    <a:lnB w="9525">
                      <a:solidFill>
                        <a:srgbClr val="AEABAB"/>
                      </a:solidFill>
                      <a:prstDash val="sysDash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767070"/>
                      </a:solidFill>
                      <a:prstDash val="solid"/>
                    </a:lnT>
                    <a:lnB w="9525">
                      <a:solidFill>
                        <a:srgbClr val="AEABAB"/>
                      </a:solidFill>
                      <a:prstDash val="sysDash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767070"/>
                      </a:solidFill>
                      <a:prstDash val="solid"/>
                    </a:lnT>
                    <a:lnB w="9525">
                      <a:solidFill>
                        <a:srgbClr val="AEABAB"/>
                      </a:solidFill>
                      <a:prstDash val="sysDash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767070"/>
                      </a:solidFill>
                      <a:prstDash val="solid"/>
                    </a:lnT>
                    <a:lnB w="9525">
                      <a:solidFill>
                        <a:srgbClr val="AEABAB"/>
                      </a:solidFill>
                      <a:prstDash val="sysDash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767070"/>
                      </a:solidFill>
                      <a:prstDash val="solid"/>
                    </a:lnT>
                    <a:lnB w="9525">
                      <a:solidFill>
                        <a:srgbClr val="AEABAB"/>
                      </a:solidFill>
                      <a:prstDash val="sysDash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767070"/>
                      </a:solidFill>
                      <a:prstDash val="solid"/>
                    </a:lnT>
                    <a:lnB w="9525">
                      <a:solidFill>
                        <a:srgbClr val="AEABAB"/>
                      </a:solidFill>
                      <a:prstDash val="sysDash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767070"/>
                      </a:solidFill>
                      <a:prstDash val="solid"/>
                    </a:lnT>
                    <a:lnB w="9525">
                      <a:solidFill>
                        <a:srgbClr val="AEABAB"/>
                      </a:solidFill>
                      <a:prstDash val="sysDash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767070"/>
                      </a:solidFill>
                      <a:prstDash val="solid"/>
                    </a:lnT>
                    <a:lnB w="9525">
                      <a:solidFill>
                        <a:srgbClr val="AEABAB"/>
                      </a:solidFill>
                      <a:prstDash val="sysDash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767070"/>
                      </a:solidFill>
                      <a:prstDash val="solid"/>
                    </a:lnT>
                    <a:lnB w="9525">
                      <a:solidFill>
                        <a:srgbClr val="AEABAB"/>
                      </a:solidFill>
                      <a:prstDash val="sysDash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767070"/>
                      </a:solidFill>
                      <a:prstDash val="solid"/>
                    </a:lnT>
                    <a:lnB w="9525">
                      <a:solidFill>
                        <a:srgbClr val="AEABAB"/>
                      </a:solidFill>
                      <a:prstDash val="sysDash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767070"/>
                      </a:solidFill>
                      <a:prstDash val="solid"/>
                    </a:lnT>
                    <a:lnB w="9525">
                      <a:solidFill>
                        <a:srgbClr val="AEABAB"/>
                      </a:solidFill>
                      <a:prstDash val="sysDash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767070"/>
                      </a:solidFill>
                      <a:prstDash val="solid"/>
                    </a:lnT>
                    <a:lnB w="9525">
                      <a:solidFill>
                        <a:srgbClr val="AEABAB"/>
                      </a:solidFill>
                      <a:prstDash val="sysDash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767070"/>
                      </a:solidFill>
                      <a:prstDash val="solid"/>
                    </a:lnT>
                    <a:lnB w="9525">
                      <a:solidFill>
                        <a:srgbClr val="AEABAB"/>
                      </a:solidFill>
                      <a:prstDash val="sysDash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767070"/>
                      </a:solidFill>
                      <a:prstDash val="solid"/>
                    </a:lnT>
                    <a:lnB w="9525">
                      <a:solidFill>
                        <a:srgbClr val="AEABAB"/>
                      </a:solidFill>
                      <a:prstDash val="sysDash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767070"/>
                      </a:solidFill>
                      <a:prstDash val="solid"/>
                    </a:lnT>
                    <a:lnB w="9525">
                      <a:solidFill>
                        <a:srgbClr val="AEABAB"/>
                      </a:solidFill>
                      <a:prstDash val="sysDash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767070"/>
                      </a:solidFill>
                      <a:prstDash val="solid"/>
                    </a:lnT>
                    <a:lnB w="9525">
                      <a:solidFill>
                        <a:srgbClr val="AEABAB"/>
                      </a:solidFill>
                      <a:prstDash val="sysDash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767070"/>
                      </a:solidFill>
                      <a:prstDash val="solid"/>
                    </a:lnT>
                    <a:lnB w="9525">
                      <a:solidFill>
                        <a:srgbClr val="AEABAB"/>
                      </a:solidFill>
                      <a:prstDash val="sysDash"/>
                    </a:lnB>
                  </a:tcPr>
                </a:tc>
              </a:tr>
              <a:tr h="15811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AEABAB"/>
                      </a:solidFill>
                      <a:prstDash val="sysDash"/>
                    </a:lnT>
                    <a:lnB w="9525">
                      <a:solidFill>
                        <a:srgbClr val="AEABAB"/>
                      </a:solidFill>
                      <a:prstDash val="sysDash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AEABAB"/>
                      </a:solidFill>
                      <a:prstDash val="sysDash"/>
                    </a:lnT>
                    <a:lnB w="9525">
                      <a:solidFill>
                        <a:srgbClr val="AEABAB"/>
                      </a:solidFill>
                      <a:prstDash val="sysDash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AEABAB"/>
                      </a:solidFill>
                      <a:prstDash val="sysDash"/>
                    </a:lnT>
                    <a:lnB w="9525">
                      <a:solidFill>
                        <a:srgbClr val="AEABAB"/>
                      </a:solidFill>
                      <a:prstDash val="sysDash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AEABAB"/>
                      </a:solidFill>
                      <a:prstDash val="sysDash"/>
                    </a:lnT>
                    <a:lnB w="9525">
                      <a:solidFill>
                        <a:srgbClr val="AEABAB"/>
                      </a:solidFill>
                      <a:prstDash val="sysDash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AEABAB"/>
                      </a:solidFill>
                      <a:prstDash val="sysDash"/>
                    </a:lnT>
                    <a:lnB w="9525">
                      <a:solidFill>
                        <a:srgbClr val="AEABAB"/>
                      </a:solidFill>
                      <a:prstDash val="sysDash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AEABAB"/>
                      </a:solidFill>
                      <a:prstDash val="sysDash"/>
                    </a:lnT>
                    <a:lnB w="9525">
                      <a:solidFill>
                        <a:srgbClr val="AEABAB"/>
                      </a:solidFill>
                      <a:prstDash val="sysDash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AEABAB"/>
                      </a:solidFill>
                      <a:prstDash val="sysDash"/>
                    </a:lnT>
                    <a:lnB w="9525">
                      <a:solidFill>
                        <a:srgbClr val="AEABAB"/>
                      </a:solidFill>
                      <a:prstDash val="sysDash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AEABAB"/>
                      </a:solidFill>
                      <a:prstDash val="sysDash"/>
                    </a:lnT>
                    <a:lnB w="9525">
                      <a:solidFill>
                        <a:srgbClr val="AEABAB"/>
                      </a:solidFill>
                      <a:prstDash val="sysDash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AEABAB"/>
                      </a:solidFill>
                      <a:prstDash val="sysDash"/>
                    </a:lnT>
                    <a:lnB w="9525">
                      <a:solidFill>
                        <a:srgbClr val="AEABAB"/>
                      </a:solidFill>
                      <a:prstDash val="sysDash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AEABAB"/>
                      </a:solidFill>
                      <a:prstDash val="sysDash"/>
                    </a:lnT>
                    <a:lnB w="9525">
                      <a:solidFill>
                        <a:srgbClr val="AEABAB"/>
                      </a:solidFill>
                      <a:prstDash val="sysDash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AEABAB"/>
                      </a:solidFill>
                      <a:prstDash val="sysDash"/>
                    </a:lnT>
                    <a:lnB w="9525">
                      <a:solidFill>
                        <a:srgbClr val="AEABAB"/>
                      </a:solidFill>
                      <a:prstDash val="sysDash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AEABAB"/>
                      </a:solidFill>
                      <a:prstDash val="sysDash"/>
                    </a:lnT>
                    <a:lnB w="9525">
                      <a:solidFill>
                        <a:srgbClr val="AEABAB"/>
                      </a:solidFill>
                      <a:prstDash val="sysDash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AEABAB"/>
                      </a:solidFill>
                      <a:prstDash val="sysDash"/>
                    </a:lnT>
                    <a:lnB w="9525">
                      <a:solidFill>
                        <a:srgbClr val="AEABAB"/>
                      </a:solidFill>
                      <a:prstDash val="sysDash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AEABAB"/>
                      </a:solidFill>
                      <a:prstDash val="sysDash"/>
                    </a:lnT>
                    <a:lnB w="9525">
                      <a:solidFill>
                        <a:srgbClr val="AEABAB"/>
                      </a:solidFill>
                      <a:prstDash val="sysDash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AEABAB"/>
                      </a:solidFill>
                      <a:prstDash val="sysDash"/>
                    </a:lnT>
                    <a:lnB w="9525">
                      <a:solidFill>
                        <a:srgbClr val="AEABAB"/>
                      </a:solidFill>
                      <a:prstDash val="sysDash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AEABAB"/>
                      </a:solidFill>
                      <a:prstDash val="sysDash"/>
                    </a:lnT>
                    <a:lnB w="9525">
                      <a:solidFill>
                        <a:srgbClr val="AEABAB"/>
                      </a:solidFill>
                      <a:prstDash val="sysDash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AEABAB"/>
                      </a:solidFill>
                      <a:prstDash val="sysDash"/>
                    </a:lnT>
                    <a:lnB w="9525">
                      <a:solidFill>
                        <a:srgbClr val="AEABAB"/>
                      </a:solidFill>
                      <a:prstDash val="sysDash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AEABAB"/>
                      </a:solidFill>
                      <a:prstDash val="sysDash"/>
                    </a:lnT>
                    <a:lnB w="9525">
                      <a:solidFill>
                        <a:srgbClr val="AEABAB"/>
                      </a:solidFill>
                      <a:prstDash val="sysDash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AEABAB"/>
                      </a:solidFill>
                      <a:prstDash val="sysDash"/>
                    </a:lnT>
                    <a:lnB w="9525">
                      <a:solidFill>
                        <a:srgbClr val="AEABAB"/>
                      </a:solidFill>
                      <a:prstDash val="sysDash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AEABAB"/>
                      </a:solidFill>
                      <a:prstDash val="sysDash"/>
                    </a:lnT>
                    <a:lnB w="9525">
                      <a:solidFill>
                        <a:srgbClr val="AEABAB"/>
                      </a:solidFill>
                      <a:prstDash val="sysDash"/>
                    </a:lnB>
                  </a:tcPr>
                </a:tc>
              </a:tr>
              <a:tr h="15811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AEABAB"/>
                      </a:solidFill>
                      <a:prstDash val="sysDash"/>
                    </a:lnT>
                    <a:lnB w="9525">
                      <a:solidFill>
                        <a:srgbClr val="AEABAB"/>
                      </a:solidFill>
                      <a:prstDash val="sysDash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AEABAB"/>
                      </a:solidFill>
                      <a:prstDash val="sysDash"/>
                    </a:lnT>
                    <a:lnB w="9525">
                      <a:solidFill>
                        <a:srgbClr val="AEABAB"/>
                      </a:solidFill>
                      <a:prstDash val="sysDash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AEABAB"/>
                      </a:solidFill>
                      <a:prstDash val="sysDash"/>
                    </a:lnT>
                    <a:lnB w="9525">
                      <a:solidFill>
                        <a:srgbClr val="AEABAB"/>
                      </a:solidFill>
                      <a:prstDash val="sysDash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AEABAB"/>
                      </a:solidFill>
                      <a:prstDash val="sysDash"/>
                    </a:lnT>
                    <a:lnB w="9525">
                      <a:solidFill>
                        <a:srgbClr val="AEABAB"/>
                      </a:solidFill>
                      <a:prstDash val="sysDash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AEABAB"/>
                      </a:solidFill>
                      <a:prstDash val="sysDash"/>
                    </a:lnT>
                    <a:lnB w="9525">
                      <a:solidFill>
                        <a:srgbClr val="AEABAB"/>
                      </a:solidFill>
                      <a:prstDash val="sysDash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AEABAB"/>
                      </a:solidFill>
                      <a:prstDash val="sysDash"/>
                    </a:lnT>
                    <a:lnB w="9525">
                      <a:solidFill>
                        <a:srgbClr val="AEABAB"/>
                      </a:solidFill>
                      <a:prstDash val="sysDash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AEABAB"/>
                      </a:solidFill>
                      <a:prstDash val="sysDash"/>
                    </a:lnT>
                    <a:lnB w="9525">
                      <a:solidFill>
                        <a:srgbClr val="AEABAB"/>
                      </a:solidFill>
                      <a:prstDash val="sysDash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AEABAB"/>
                      </a:solidFill>
                      <a:prstDash val="sysDash"/>
                    </a:lnT>
                    <a:lnB w="9525">
                      <a:solidFill>
                        <a:srgbClr val="AEABAB"/>
                      </a:solidFill>
                      <a:prstDash val="sysDash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AEABAB"/>
                      </a:solidFill>
                      <a:prstDash val="sysDash"/>
                    </a:lnT>
                    <a:lnB w="9525">
                      <a:solidFill>
                        <a:srgbClr val="AEABAB"/>
                      </a:solidFill>
                      <a:prstDash val="sysDash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AEABAB"/>
                      </a:solidFill>
                      <a:prstDash val="sysDash"/>
                    </a:lnT>
                    <a:lnB w="9525">
                      <a:solidFill>
                        <a:srgbClr val="AEABAB"/>
                      </a:solidFill>
                      <a:prstDash val="sysDash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AEABAB"/>
                      </a:solidFill>
                      <a:prstDash val="sysDash"/>
                    </a:lnT>
                    <a:lnB w="9525">
                      <a:solidFill>
                        <a:srgbClr val="AEABAB"/>
                      </a:solidFill>
                      <a:prstDash val="sysDash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AEABAB"/>
                      </a:solidFill>
                      <a:prstDash val="sysDash"/>
                    </a:lnT>
                    <a:lnB w="9525">
                      <a:solidFill>
                        <a:srgbClr val="AEABAB"/>
                      </a:solidFill>
                      <a:prstDash val="sysDash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AEABAB"/>
                      </a:solidFill>
                      <a:prstDash val="sysDash"/>
                    </a:lnT>
                    <a:lnB w="9525">
                      <a:solidFill>
                        <a:srgbClr val="AEABAB"/>
                      </a:solidFill>
                      <a:prstDash val="sysDash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AEABAB"/>
                      </a:solidFill>
                      <a:prstDash val="sysDash"/>
                    </a:lnT>
                    <a:lnB w="9525">
                      <a:solidFill>
                        <a:srgbClr val="AEABAB"/>
                      </a:solidFill>
                      <a:prstDash val="sysDash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AEABAB"/>
                      </a:solidFill>
                      <a:prstDash val="sysDash"/>
                    </a:lnT>
                    <a:lnB w="9525">
                      <a:solidFill>
                        <a:srgbClr val="AEABAB"/>
                      </a:solidFill>
                      <a:prstDash val="sysDash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AEABAB"/>
                      </a:solidFill>
                      <a:prstDash val="sysDash"/>
                    </a:lnT>
                    <a:lnB w="9525">
                      <a:solidFill>
                        <a:srgbClr val="AEABAB"/>
                      </a:solidFill>
                      <a:prstDash val="sysDash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AEABAB"/>
                      </a:solidFill>
                      <a:prstDash val="sysDash"/>
                    </a:lnT>
                    <a:lnB w="9525">
                      <a:solidFill>
                        <a:srgbClr val="AEABAB"/>
                      </a:solidFill>
                      <a:prstDash val="sysDash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AEABAB"/>
                      </a:solidFill>
                      <a:prstDash val="sysDash"/>
                    </a:lnT>
                    <a:lnB w="9525">
                      <a:solidFill>
                        <a:srgbClr val="AEABAB"/>
                      </a:solidFill>
                      <a:prstDash val="sysDash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AEABAB"/>
                      </a:solidFill>
                      <a:prstDash val="sysDash"/>
                    </a:lnT>
                    <a:lnB w="9525">
                      <a:solidFill>
                        <a:srgbClr val="AEABAB"/>
                      </a:solidFill>
                      <a:prstDash val="sysDash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AEABAB"/>
                      </a:solidFill>
                      <a:prstDash val="sysDash"/>
                    </a:lnT>
                    <a:lnB w="9525">
                      <a:solidFill>
                        <a:srgbClr val="AEABAB"/>
                      </a:solidFill>
                      <a:prstDash val="sysDash"/>
                    </a:lnB>
                  </a:tcPr>
                </a:tc>
              </a:tr>
              <a:tr h="15811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AEABAB"/>
                      </a:solidFill>
                      <a:prstDash val="sysDash"/>
                    </a:lnT>
                    <a:lnB w="9525">
                      <a:solidFill>
                        <a:srgbClr val="AEABAB"/>
                      </a:solidFill>
                      <a:prstDash val="sysDash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AEABAB"/>
                      </a:solidFill>
                      <a:prstDash val="sysDash"/>
                    </a:lnT>
                    <a:lnB w="9525">
                      <a:solidFill>
                        <a:srgbClr val="AEABAB"/>
                      </a:solidFill>
                      <a:prstDash val="sysDash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AEABAB"/>
                      </a:solidFill>
                      <a:prstDash val="sysDash"/>
                    </a:lnT>
                    <a:lnB w="9525">
                      <a:solidFill>
                        <a:srgbClr val="AEABAB"/>
                      </a:solidFill>
                      <a:prstDash val="sysDash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AEABAB"/>
                      </a:solidFill>
                      <a:prstDash val="sysDash"/>
                    </a:lnT>
                    <a:lnB w="9525">
                      <a:solidFill>
                        <a:srgbClr val="AEABAB"/>
                      </a:solidFill>
                      <a:prstDash val="sysDash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AEABAB"/>
                      </a:solidFill>
                      <a:prstDash val="sysDash"/>
                    </a:lnT>
                    <a:lnB w="9525">
                      <a:solidFill>
                        <a:srgbClr val="AEABAB"/>
                      </a:solidFill>
                      <a:prstDash val="sysDash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AEABAB"/>
                      </a:solidFill>
                      <a:prstDash val="sysDash"/>
                    </a:lnT>
                    <a:lnB w="9525">
                      <a:solidFill>
                        <a:srgbClr val="AEABAB"/>
                      </a:solidFill>
                      <a:prstDash val="sysDash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AEABAB"/>
                      </a:solidFill>
                      <a:prstDash val="sysDash"/>
                    </a:lnT>
                    <a:lnB w="9525">
                      <a:solidFill>
                        <a:srgbClr val="AEABAB"/>
                      </a:solidFill>
                      <a:prstDash val="sysDash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AEABAB"/>
                      </a:solidFill>
                      <a:prstDash val="sysDash"/>
                    </a:lnT>
                    <a:lnB w="9525">
                      <a:solidFill>
                        <a:srgbClr val="AEABAB"/>
                      </a:solidFill>
                      <a:prstDash val="sysDash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AEABAB"/>
                      </a:solidFill>
                      <a:prstDash val="sysDash"/>
                    </a:lnT>
                    <a:lnB w="9525">
                      <a:solidFill>
                        <a:srgbClr val="AEABAB"/>
                      </a:solidFill>
                      <a:prstDash val="sysDash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AEABAB"/>
                      </a:solidFill>
                      <a:prstDash val="sysDash"/>
                    </a:lnT>
                    <a:lnB w="9525">
                      <a:solidFill>
                        <a:srgbClr val="AEABAB"/>
                      </a:solidFill>
                      <a:prstDash val="sysDash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AEABAB"/>
                      </a:solidFill>
                      <a:prstDash val="sysDash"/>
                    </a:lnT>
                    <a:lnB w="9525">
                      <a:solidFill>
                        <a:srgbClr val="AEABAB"/>
                      </a:solidFill>
                      <a:prstDash val="sysDash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AEABAB"/>
                      </a:solidFill>
                      <a:prstDash val="sysDash"/>
                    </a:lnT>
                    <a:lnB w="9525">
                      <a:solidFill>
                        <a:srgbClr val="AEABAB"/>
                      </a:solidFill>
                      <a:prstDash val="sysDash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AEABAB"/>
                      </a:solidFill>
                      <a:prstDash val="sysDash"/>
                    </a:lnT>
                    <a:lnB w="9525">
                      <a:solidFill>
                        <a:srgbClr val="AEABAB"/>
                      </a:solidFill>
                      <a:prstDash val="sysDash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AEABAB"/>
                      </a:solidFill>
                      <a:prstDash val="sysDash"/>
                    </a:lnT>
                    <a:lnB w="9525">
                      <a:solidFill>
                        <a:srgbClr val="AEABAB"/>
                      </a:solidFill>
                      <a:prstDash val="sysDash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AEABAB"/>
                      </a:solidFill>
                      <a:prstDash val="sysDash"/>
                    </a:lnT>
                    <a:lnB w="9525">
                      <a:solidFill>
                        <a:srgbClr val="AEABAB"/>
                      </a:solidFill>
                      <a:prstDash val="sysDash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AEABAB"/>
                      </a:solidFill>
                      <a:prstDash val="sysDash"/>
                    </a:lnT>
                    <a:lnB w="9525">
                      <a:solidFill>
                        <a:srgbClr val="AEABAB"/>
                      </a:solidFill>
                      <a:prstDash val="sysDash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AEABAB"/>
                      </a:solidFill>
                      <a:prstDash val="sysDash"/>
                    </a:lnT>
                    <a:lnB w="9525">
                      <a:solidFill>
                        <a:srgbClr val="AEABAB"/>
                      </a:solidFill>
                      <a:prstDash val="sysDash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AEABAB"/>
                      </a:solidFill>
                      <a:prstDash val="sysDash"/>
                    </a:lnT>
                    <a:lnB w="9525">
                      <a:solidFill>
                        <a:srgbClr val="AEABAB"/>
                      </a:solidFill>
                      <a:prstDash val="sysDash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AEABAB"/>
                      </a:solidFill>
                      <a:prstDash val="sysDash"/>
                    </a:lnT>
                    <a:lnB w="9525">
                      <a:solidFill>
                        <a:srgbClr val="AEABAB"/>
                      </a:solidFill>
                      <a:prstDash val="sysDash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AEABAB"/>
                      </a:solidFill>
                      <a:prstDash val="sysDash"/>
                    </a:lnT>
                    <a:lnB w="9525">
                      <a:solidFill>
                        <a:srgbClr val="AEABAB"/>
                      </a:solidFill>
                      <a:prstDash val="sysDash"/>
                    </a:lnB>
                  </a:tcPr>
                </a:tc>
              </a:tr>
              <a:tr h="15811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AEABAB"/>
                      </a:solidFill>
                      <a:prstDash val="sysDash"/>
                    </a:lnT>
                    <a:lnB w="9525">
                      <a:solidFill>
                        <a:srgbClr val="76707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AEABAB"/>
                      </a:solidFill>
                      <a:prstDash val="sysDash"/>
                    </a:lnT>
                    <a:lnB w="9525">
                      <a:solidFill>
                        <a:srgbClr val="76707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AEABAB"/>
                      </a:solidFill>
                      <a:prstDash val="sysDash"/>
                    </a:lnT>
                    <a:lnB w="9525">
                      <a:solidFill>
                        <a:srgbClr val="76707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AEABAB"/>
                      </a:solidFill>
                      <a:prstDash val="sysDash"/>
                    </a:lnT>
                    <a:lnB w="9525">
                      <a:solidFill>
                        <a:srgbClr val="76707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AEABAB"/>
                      </a:solidFill>
                      <a:prstDash val="sysDash"/>
                    </a:lnT>
                    <a:lnB w="9525">
                      <a:solidFill>
                        <a:srgbClr val="76707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AEABAB"/>
                      </a:solidFill>
                      <a:prstDash val="sysDash"/>
                    </a:lnT>
                    <a:lnB w="9525">
                      <a:solidFill>
                        <a:srgbClr val="76707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AEABAB"/>
                      </a:solidFill>
                      <a:prstDash val="sysDash"/>
                    </a:lnT>
                    <a:lnB w="9525">
                      <a:solidFill>
                        <a:srgbClr val="76707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AEABAB"/>
                      </a:solidFill>
                      <a:prstDash val="sysDash"/>
                    </a:lnT>
                    <a:lnB w="9525">
                      <a:solidFill>
                        <a:srgbClr val="76707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AEABAB"/>
                      </a:solidFill>
                      <a:prstDash val="sysDash"/>
                    </a:lnT>
                    <a:lnB w="9525">
                      <a:solidFill>
                        <a:srgbClr val="76707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AEABAB"/>
                      </a:solidFill>
                      <a:prstDash val="sysDash"/>
                    </a:lnT>
                    <a:lnB w="9525">
                      <a:solidFill>
                        <a:srgbClr val="76707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AEABAB"/>
                      </a:solidFill>
                      <a:prstDash val="sysDash"/>
                    </a:lnT>
                    <a:lnB w="9525">
                      <a:solidFill>
                        <a:srgbClr val="76707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AEABAB"/>
                      </a:solidFill>
                      <a:prstDash val="sysDash"/>
                    </a:lnT>
                    <a:lnB w="9525">
                      <a:solidFill>
                        <a:srgbClr val="76707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AEABAB"/>
                      </a:solidFill>
                      <a:prstDash val="sysDash"/>
                    </a:lnT>
                    <a:lnB w="9525">
                      <a:solidFill>
                        <a:srgbClr val="76707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AEABAB"/>
                      </a:solidFill>
                      <a:prstDash val="sysDash"/>
                    </a:lnT>
                    <a:lnB w="9525">
                      <a:solidFill>
                        <a:srgbClr val="76707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AEABAB"/>
                      </a:solidFill>
                      <a:prstDash val="sysDash"/>
                    </a:lnT>
                    <a:lnB w="9525">
                      <a:solidFill>
                        <a:srgbClr val="76707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AEABAB"/>
                      </a:solidFill>
                      <a:prstDash val="sysDash"/>
                    </a:lnT>
                    <a:lnB w="9525">
                      <a:solidFill>
                        <a:srgbClr val="76707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AEABAB"/>
                      </a:solidFill>
                      <a:prstDash val="sysDash"/>
                    </a:lnT>
                    <a:lnB w="9525">
                      <a:solidFill>
                        <a:srgbClr val="76707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AEABAB"/>
                      </a:solidFill>
                      <a:prstDash val="sysDash"/>
                    </a:lnT>
                    <a:lnB w="9525">
                      <a:solidFill>
                        <a:srgbClr val="76707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AEABAB"/>
                      </a:solidFill>
                      <a:prstDash val="sysDash"/>
                    </a:lnT>
                    <a:lnB w="9525">
                      <a:solidFill>
                        <a:srgbClr val="76707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AEABAB"/>
                      </a:solidFill>
                      <a:prstDash val="sysDash"/>
                    </a:lnT>
                    <a:lnB w="9525">
                      <a:solidFill>
                        <a:srgbClr val="767070"/>
                      </a:solidFill>
                      <a:prstDash val="solid"/>
                    </a:lnB>
                  </a:tcPr>
                </a:tc>
              </a:tr>
              <a:tr h="15811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767070"/>
                      </a:solidFill>
                      <a:prstDash val="solid"/>
                    </a:lnT>
                    <a:lnB w="9525">
                      <a:solidFill>
                        <a:srgbClr val="AEABAB"/>
                      </a:solidFill>
                      <a:prstDash val="sysDash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767070"/>
                      </a:solidFill>
                      <a:prstDash val="solid"/>
                    </a:lnT>
                    <a:lnB w="9525">
                      <a:solidFill>
                        <a:srgbClr val="AEABAB"/>
                      </a:solidFill>
                      <a:prstDash val="sysDash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767070"/>
                      </a:solidFill>
                      <a:prstDash val="solid"/>
                    </a:lnT>
                    <a:lnB w="9525">
                      <a:solidFill>
                        <a:srgbClr val="AEABAB"/>
                      </a:solidFill>
                      <a:prstDash val="sysDash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767070"/>
                      </a:solidFill>
                      <a:prstDash val="solid"/>
                    </a:lnT>
                    <a:lnB w="9525">
                      <a:solidFill>
                        <a:srgbClr val="AEABAB"/>
                      </a:solidFill>
                      <a:prstDash val="sysDash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767070"/>
                      </a:solidFill>
                      <a:prstDash val="solid"/>
                    </a:lnT>
                    <a:lnB w="9525">
                      <a:solidFill>
                        <a:srgbClr val="AEABAB"/>
                      </a:solidFill>
                      <a:prstDash val="sysDash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767070"/>
                      </a:solidFill>
                      <a:prstDash val="solid"/>
                    </a:lnT>
                    <a:lnB w="9525">
                      <a:solidFill>
                        <a:srgbClr val="AEABAB"/>
                      </a:solidFill>
                      <a:prstDash val="sysDash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767070"/>
                      </a:solidFill>
                      <a:prstDash val="solid"/>
                    </a:lnT>
                    <a:lnB w="9525">
                      <a:solidFill>
                        <a:srgbClr val="AEABAB"/>
                      </a:solidFill>
                      <a:prstDash val="sysDash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767070"/>
                      </a:solidFill>
                      <a:prstDash val="solid"/>
                    </a:lnT>
                    <a:lnB w="9525">
                      <a:solidFill>
                        <a:srgbClr val="AEABAB"/>
                      </a:solidFill>
                      <a:prstDash val="sysDash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767070"/>
                      </a:solidFill>
                      <a:prstDash val="solid"/>
                    </a:lnT>
                    <a:lnB w="9525">
                      <a:solidFill>
                        <a:srgbClr val="AEABAB"/>
                      </a:solidFill>
                      <a:prstDash val="sysDash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767070"/>
                      </a:solidFill>
                      <a:prstDash val="solid"/>
                    </a:lnT>
                    <a:lnB w="9525">
                      <a:solidFill>
                        <a:srgbClr val="AEABAB"/>
                      </a:solidFill>
                      <a:prstDash val="sysDash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767070"/>
                      </a:solidFill>
                      <a:prstDash val="solid"/>
                    </a:lnT>
                    <a:lnB w="9525">
                      <a:solidFill>
                        <a:srgbClr val="AEABAB"/>
                      </a:solidFill>
                      <a:prstDash val="sysDash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767070"/>
                      </a:solidFill>
                      <a:prstDash val="solid"/>
                    </a:lnT>
                    <a:lnB w="9525">
                      <a:solidFill>
                        <a:srgbClr val="AEABAB"/>
                      </a:solidFill>
                      <a:prstDash val="sysDash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767070"/>
                      </a:solidFill>
                      <a:prstDash val="solid"/>
                    </a:lnT>
                    <a:lnB w="9525">
                      <a:solidFill>
                        <a:srgbClr val="AEABAB"/>
                      </a:solidFill>
                      <a:prstDash val="sysDash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767070"/>
                      </a:solidFill>
                      <a:prstDash val="solid"/>
                    </a:lnT>
                    <a:lnB w="9525">
                      <a:solidFill>
                        <a:srgbClr val="AEABAB"/>
                      </a:solidFill>
                      <a:prstDash val="sysDash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767070"/>
                      </a:solidFill>
                      <a:prstDash val="solid"/>
                    </a:lnT>
                    <a:lnB w="9525">
                      <a:solidFill>
                        <a:srgbClr val="AEABAB"/>
                      </a:solidFill>
                      <a:prstDash val="sysDash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767070"/>
                      </a:solidFill>
                      <a:prstDash val="solid"/>
                    </a:lnT>
                    <a:lnB w="9525">
                      <a:solidFill>
                        <a:srgbClr val="AEABAB"/>
                      </a:solidFill>
                      <a:prstDash val="sysDash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767070"/>
                      </a:solidFill>
                      <a:prstDash val="solid"/>
                    </a:lnT>
                    <a:lnB w="9525">
                      <a:solidFill>
                        <a:srgbClr val="AEABAB"/>
                      </a:solidFill>
                      <a:prstDash val="sysDash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767070"/>
                      </a:solidFill>
                      <a:prstDash val="solid"/>
                    </a:lnT>
                    <a:lnB w="9525">
                      <a:solidFill>
                        <a:srgbClr val="AEABAB"/>
                      </a:solidFill>
                      <a:prstDash val="sysDash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767070"/>
                      </a:solidFill>
                      <a:prstDash val="solid"/>
                    </a:lnT>
                    <a:lnB w="9525">
                      <a:solidFill>
                        <a:srgbClr val="AEABAB"/>
                      </a:solidFill>
                      <a:prstDash val="sysDash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767070"/>
                      </a:solidFill>
                      <a:prstDash val="solid"/>
                    </a:lnT>
                    <a:lnB w="9525">
                      <a:solidFill>
                        <a:srgbClr val="AEABAB"/>
                      </a:solidFill>
                      <a:prstDash val="sysDash"/>
                    </a:lnB>
                  </a:tcPr>
                </a:tc>
              </a:tr>
              <a:tr h="15811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AEABAB"/>
                      </a:solidFill>
                      <a:prstDash val="sysDash"/>
                    </a:lnT>
                    <a:lnB w="9525">
                      <a:solidFill>
                        <a:srgbClr val="AEABAB"/>
                      </a:solidFill>
                      <a:prstDash val="sysDash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AEABAB"/>
                      </a:solidFill>
                      <a:prstDash val="sysDash"/>
                    </a:lnT>
                    <a:lnB w="9525">
                      <a:solidFill>
                        <a:srgbClr val="AEABAB"/>
                      </a:solidFill>
                      <a:prstDash val="sysDash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AEABAB"/>
                      </a:solidFill>
                      <a:prstDash val="sysDash"/>
                    </a:lnT>
                    <a:lnB w="9525">
                      <a:solidFill>
                        <a:srgbClr val="AEABAB"/>
                      </a:solidFill>
                      <a:prstDash val="sysDash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AEABAB"/>
                      </a:solidFill>
                      <a:prstDash val="sysDash"/>
                    </a:lnT>
                    <a:lnB w="9525">
                      <a:solidFill>
                        <a:srgbClr val="AEABAB"/>
                      </a:solidFill>
                      <a:prstDash val="sysDash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AEABAB"/>
                      </a:solidFill>
                      <a:prstDash val="sysDash"/>
                    </a:lnT>
                    <a:lnB w="9525">
                      <a:solidFill>
                        <a:srgbClr val="AEABAB"/>
                      </a:solidFill>
                      <a:prstDash val="sysDash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AEABAB"/>
                      </a:solidFill>
                      <a:prstDash val="sysDash"/>
                    </a:lnT>
                    <a:lnB w="9525">
                      <a:solidFill>
                        <a:srgbClr val="AEABAB"/>
                      </a:solidFill>
                      <a:prstDash val="sysDash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AEABAB"/>
                      </a:solidFill>
                      <a:prstDash val="sysDash"/>
                    </a:lnT>
                    <a:lnB w="9525">
                      <a:solidFill>
                        <a:srgbClr val="AEABAB"/>
                      </a:solidFill>
                      <a:prstDash val="sysDash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AEABAB"/>
                      </a:solidFill>
                      <a:prstDash val="sysDash"/>
                    </a:lnT>
                    <a:lnB w="9525">
                      <a:solidFill>
                        <a:srgbClr val="AEABAB"/>
                      </a:solidFill>
                      <a:prstDash val="sysDash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AEABAB"/>
                      </a:solidFill>
                      <a:prstDash val="sysDash"/>
                    </a:lnT>
                    <a:lnB w="9525">
                      <a:solidFill>
                        <a:srgbClr val="AEABAB"/>
                      </a:solidFill>
                      <a:prstDash val="sysDash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AEABAB"/>
                      </a:solidFill>
                      <a:prstDash val="sysDash"/>
                    </a:lnT>
                    <a:lnB w="9525">
                      <a:solidFill>
                        <a:srgbClr val="AEABAB"/>
                      </a:solidFill>
                      <a:prstDash val="sysDash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AEABAB"/>
                      </a:solidFill>
                      <a:prstDash val="sysDash"/>
                    </a:lnT>
                    <a:lnB w="9525">
                      <a:solidFill>
                        <a:srgbClr val="AEABAB"/>
                      </a:solidFill>
                      <a:prstDash val="sysDash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AEABAB"/>
                      </a:solidFill>
                      <a:prstDash val="sysDash"/>
                    </a:lnT>
                    <a:lnB w="9525">
                      <a:solidFill>
                        <a:srgbClr val="AEABAB"/>
                      </a:solidFill>
                      <a:prstDash val="sysDash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AEABAB"/>
                      </a:solidFill>
                      <a:prstDash val="sysDash"/>
                    </a:lnT>
                    <a:lnB w="9525">
                      <a:solidFill>
                        <a:srgbClr val="AEABAB"/>
                      </a:solidFill>
                      <a:prstDash val="sysDash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AEABAB"/>
                      </a:solidFill>
                      <a:prstDash val="sysDash"/>
                    </a:lnT>
                    <a:lnB w="9525">
                      <a:solidFill>
                        <a:srgbClr val="AEABAB"/>
                      </a:solidFill>
                      <a:prstDash val="sysDash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AEABAB"/>
                      </a:solidFill>
                      <a:prstDash val="sysDash"/>
                    </a:lnT>
                    <a:lnB w="9525">
                      <a:solidFill>
                        <a:srgbClr val="AEABAB"/>
                      </a:solidFill>
                      <a:prstDash val="sysDash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AEABAB"/>
                      </a:solidFill>
                      <a:prstDash val="sysDash"/>
                    </a:lnT>
                    <a:lnB w="9525">
                      <a:solidFill>
                        <a:srgbClr val="AEABAB"/>
                      </a:solidFill>
                      <a:prstDash val="sysDash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AEABAB"/>
                      </a:solidFill>
                      <a:prstDash val="sysDash"/>
                    </a:lnT>
                    <a:lnB w="9525">
                      <a:solidFill>
                        <a:srgbClr val="AEABAB"/>
                      </a:solidFill>
                      <a:prstDash val="sysDash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AEABAB"/>
                      </a:solidFill>
                      <a:prstDash val="sysDash"/>
                    </a:lnT>
                    <a:lnB w="9525">
                      <a:solidFill>
                        <a:srgbClr val="AEABAB"/>
                      </a:solidFill>
                      <a:prstDash val="sysDash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AEABAB"/>
                      </a:solidFill>
                      <a:prstDash val="sysDash"/>
                    </a:lnT>
                    <a:lnB w="9525">
                      <a:solidFill>
                        <a:srgbClr val="AEABAB"/>
                      </a:solidFill>
                      <a:prstDash val="sysDash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AEABAB"/>
                      </a:solidFill>
                      <a:prstDash val="sysDash"/>
                    </a:lnT>
                    <a:lnB w="9525">
                      <a:solidFill>
                        <a:srgbClr val="AEABAB"/>
                      </a:solidFill>
                      <a:prstDash val="sysDash"/>
                    </a:lnB>
                  </a:tcPr>
                </a:tc>
              </a:tr>
              <a:tr h="15811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AEABAB"/>
                      </a:solidFill>
                      <a:prstDash val="sysDash"/>
                    </a:lnT>
                    <a:lnB w="9525">
                      <a:solidFill>
                        <a:srgbClr val="AEABAB"/>
                      </a:solidFill>
                      <a:prstDash val="sysDash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AEABAB"/>
                      </a:solidFill>
                      <a:prstDash val="sysDash"/>
                    </a:lnT>
                    <a:lnB w="9525">
                      <a:solidFill>
                        <a:srgbClr val="AEABAB"/>
                      </a:solidFill>
                      <a:prstDash val="sysDash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AEABAB"/>
                      </a:solidFill>
                      <a:prstDash val="sysDash"/>
                    </a:lnT>
                    <a:lnB w="9525">
                      <a:solidFill>
                        <a:srgbClr val="AEABAB"/>
                      </a:solidFill>
                      <a:prstDash val="sysDash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AEABAB"/>
                      </a:solidFill>
                      <a:prstDash val="sysDash"/>
                    </a:lnT>
                    <a:lnB w="9525">
                      <a:solidFill>
                        <a:srgbClr val="AEABAB"/>
                      </a:solidFill>
                      <a:prstDash val="sysDash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AEABAB"/>
                      </a:solidFill>
                      <a:prstDash val="sysDash"/>
                    </a:lnT>
                    <a:lnB w="9525">
                      <a:solidFill>
                        <a:srgbClr val="AEABAB"/>
                      </a:solidFill>
                      <a:prstDash val="sysDash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AEABAB"/>
                      </a:solidFill>
                      <a:prstDash val="sysDash"/>
                    </a:lnT>
                    <a:lnB w="9525">
                      <a:solidFill>
                        <a:srgbClr val="AEABAB"/>
                      </a:solidFill>
                      <a:prstDash val="sysDash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AEABAB"/>
                      </a:solidFill>
                      <a:prstDash val="sysDash"/>
                    </a:lnT>
                    <a:lnB w="9525">
                      <a:solidFill>
                        <a:srgbClr val="AEABAB"/>
                      </a:solidFill>
                      <a:prstDash val="sysDash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AEABAB"/>
                      </a:solidFill>
                      <a:prstDash val="sysDash"/>
                    </a:lnT>
                    <a:lnB w="9525">
                      <a:solidFill>
                        <a:srgbClr val="AEABAB"/>
                      </a:solidFill>
                      <a:prstDash val="sysDash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AEABAB"/>
                      </a:solidFill>
                      <a:prstDash val="sysDash"/>
                    </a:lnT>
                    <a:lnB w="9525">
                      <a:solidFill>
                        <a:srgbClr val="AEABAB"/>
                      </a:solidFill>
                      <a:prstDash val="sysDash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AEABAB"/>
                      </a:solidFill>
                      <a:prstDash val="sysDash"/>
                    </a:lnT>
                    <a:lnB w="9525">
                      <a:solidFill>
                        <a:srgbClr val="AEABAB"/>
                      </a:solidFill>
                      <a:prstDash val="sysDash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AEABAB"/>
                      </a:solidFill>
                      <a:prstDash val="sysDash"/>
                    </a:lnT>
                    <a:lnB w="9525">
                      <a:solidFill>
                        <a:srgbClr val="AEABAB"/>
                      </a:solidFill>
                      <a:prstDash val="sysDash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AEABAB"/>
                      </a:solidFill>
                      <a:prstDash val="sysDash"/>
                    </a:lnT>
                    <a:lnB w="9525">
                      <a:solidFill>
                        <a:srgbClr val="AEABAB"/>
                      </a:solidFill>
                      <a:prstDash val="sysDash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AEABAB"/>
                      </a:solidFill>
                      <a:prstDash val="sysDash"/>
                    </a:lnT>
                    <a:lnB w="9525">
                      <a:solidFill>
                        <a:srgbClr val="AEABAB"/>
                      </a:solidFill>
                      <a:prstDash val="sysDash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AEABAB"/>
                      </a:solidFill>
                      <a:prstDash val="sysDash"/>
                    </a:lnT>
                    <a:lnB w="9525">
                      <a:solidFill>
                        <a:srgbClr val="AEABAB"/>
                      </a:solidFill>
                      <a:prstDash val="sysDash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AEABAB"/>
                      </a:solidFill>
                      <a:prstDash val="sysDash"/>
                    </a:lnT>
                    <a:lnB w="9525">
                      <a:solidFill>
                        <a:srgbClr val="AEABAB"/>
                      </a:solidFill>
                      <a:prstDash val="sysDash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AEABAB"/>
                      </a:solidFill>
                      <a:prstDash val="sysDash"/>
                    </a:lnT>
                    <a:lnB w="9525">
                      <a:solidFill>
                        <a:srgbClr val="AEABAB"/>
                      </a:solidFill>
                      <a:prstDash val="sysDash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AEABAB"/>
                      </a:solidFill>
                      <a:prstDash val="sysDash"/>
                    </a:lnT>
                    <a:lnB w="9525">
                      <a:solidFill>
                        <a:srgbClr val="AEABAB"/>
                      </a:solidFill>
                      <a:prstDash val="sysDash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AEABAB"/>
                      </a:solidFill>
                      <a:prstDash val="sysDash"/>
                    </a:lnT>
                    <a:lnB w="9525">
                      <a:solidFill>
                        <a:srgbClr val="AEABAB"/>
                      </a:solidFill>
                      <a:prstDash val="sysDash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AEABAB"/>
                      </a:solidFill>
                      <a:prstDash val="sysDash"/>
                    </a:lnT>
                    <a:lnB w="9525">
                      <a:solidFill>
                        <a:srgbClr val="AEABAB"/>
                      </a:solidFill>
                      <a:prstDash val="sysDash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AEABAB"/>
                      </a:solidFill>
                      <a:prstDash val="sysDash"/>
                    </a:lnT>
                    <a:lnB w="9525">
                      <a:solidFill>
                        <a:srgbClr val="AEABAB"/>
                      </a:solidFill>
                      <a:prstDash val="sysDash"/>
                    </a:lnB>
                  </a:tcPr>
                </a:tc>
              </a:tr>
              <a:tr h="15811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AEABAB"/>
                      </a:solidFill>
                      <a:prstDash val="sysDash"/>
                    </a:lnT>
                    <a:lnB w="9525">
                      <a:solidFill>
                        <a:srgbClr val="AEABAB"/>
                      </a:solidFill>
                      <a:prstDash val="sysDash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AEABAB"/>
                      </a:solidFill>
                      <a:prstDash val="sysDash"/>
                    </a:lnT>
                    <a:lnB w="9525">
                      <a:solidFill>
                        <a:srgbClr val="AEABAB"/>
                      </a:solidFill>
                      <a:prstDash val="sysDash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AEABAB"/>
                      </a:solidFill>
                      <a:prstDash val="sysDash"/>
                    </a:lnT>
                    <a:lnB w="9525">
                      <a:solidFill>
                        <a:srgbClr val="AEABAB"/>
                      </a:solidFill>
                      <a:prstDash val="sysDash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AEABAB"/>
                      </a:solidFill>
                      <a:prstDash val="sysDash"/>
                    </a:lnT>
                    <a:lnB w="9525">
                      <a:solidFill>
                        <a:srgbClr val="AEABAB"/>
                      </a:solidFill>
                      <a:prstDash val="sysDash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AEABAB"/>
                      </a:solidFill>
                      <a:prstDash val="sysDash"/>
                    </a:lnT>
                    <a:lnB w="9525">
                      <a:solidFill>
                        <a:srgbClr val="AEABAB"/>
                      </a:solidFill>
                      <a:prstDash val="sysDash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AEABAB"/>
                      </a:solidFill>
                      <a:prstDash val="sysDash"/>
                    </a:lnT>
                    <a:lnB w="9525">
                      <a:solidFill>
                        <a:srgbClr val="AEABAB"/>
                      </a:solidFill>
                      <a:prstDash val="sysDash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AEABAB"/>
                      </a:solidFill>
                      <a:prstDash val="sysDash"/>
                    </a:lnT>
                    <a:lnB w="9525">
                      <a:solidFill>
                        <a:srgbClr val="AEABAB"/>
                      </a:solidFill>
                      <a:prstDash val="sysDash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AEABAB"/>
                      </a:solidFill>
                      <a:prstDash val="sysDash"/>
                    </a:lnT>
                    <a:lnB w="9525">
                      <a:solidFill>
                        <a:srgbClr val="AEABAB"/>
                      </a:solidFill>
                      <a:prstDash val="sysDash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AEABAB"/>
                      </a:solidFill>
                      <a:prstDash val="sysDash"/>
                    </a:lnT>
                    <a:lnB w="9525">
                      <a:solidFill>
                        <a:srgbClr val="AEABAB"/>
                      </a:solidFill>
                      <a:prstDash val="sysDash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AEABAB"/>
                      </a:solidFill>
                      <a:prstDash val="sysDash"/>
                    </a:lnT>
                    <a:lnB w="9525">
                      <a:solidFill>
                        <a:srgbClr val="AEABAB"/>
                      </a:solidFill>
                      <a:prstDash val="sysDash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AEABAB"/>
                      </a:solidFill>
                      <a:prstDash val="sysDash"/>
                    </a:lnT>
                    <a:lnB w="9525">
                      <a:solidFill>
                        <a:srgbClr val="AEABAB"/>
                      </a:solidFill>
                      <a:prstDash val="sysDash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AEABAB"/>
                      </a:solidFill>
                      <a:prstDash val="sysDash"/>
                    </a:lnT>
                    <a:lnB w="9525">
                      <a:solidFill>
                        <a:srgbClr val="AEABAB"/>
                      </a:solidFill>
                      <a:prstDash val="sysDash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AEABAB"/>
                      </a:solidFill>
                      <a:prstDash val="sysDash"/>
                    </a:lnT>
                    <a:lnB w="9525">
                      <a:solidFill>
                        <a:srgbClr val="AEABAB"/>
                      </a:solidFill>
                      <a:prstDash val="sysDash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AEABAB"/>
                      </a:solidFill>
                      <a:prstDash val="sysDash"/>
                    </a:lnT>
                    <a:lnB w="9525">
                      <a:solidFill>
                        <a:srgbClr val="AEABAB"/>
                      </a:solidFill>
                      <a:prstDash val="sysDash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AEABAB"/>
                      </a:solidFill>
                      <a:prstDash val="sysDash"/>
                    </a:lnT>
                    <a:lnB w="9525">
                      <a:solidFill>
                        <a:srgbClr val="AEABAB"/>
                      </a:solidFill>
                      <a:prstDash val="sysDash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AEABAB"/>
                      </a:solidFill>
                      <a:prstDash val="sysDash"/>
                    </a:lnT>
                    <a:lnB w="9525">
                      <a:solidFill>
                        <a:srgbClr val="AEABAB"/>
                      </a:solidFill>
                      <a:prstDash val="sysDash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AEABAB"/>
                      </a:solidFill>
                      <a:prstDash val="sysDash"/>
                    </a:lnT>
                    <a:lnB w="9525">
                      <a:solidFill>
                        <a:srgbClr val="AEABAB"/>
                      </a:solidFill>
                      <a:prstDash val="sysDash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AEABAB"/>
                      </a:solidFill>
                      <a:prstDash val="sysDash"/>
                    </a:lnT>
                    <a:lnB w="9525">
                      <a:solidFill>
                        <a:srgbClr val="AEABAB"/>
                      </a:solidFill>
                      <a:prstDash val="sysDash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AEABAB"/>
                      </a:solidFill>
                      <a:prstDash val="sysDash"/>
                    </a:lnT>
                    <a:lnB w="9525">
                      <a:solidFill>
                        <a:srgbClr val="AEABAB"/>
                      </a:solidFill>
                      <a:prstDash val="sysDash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AEABAB"/>
                      </a:solidFill>
                      <a:prstDash val="sysDash"/>
                    </a:lnT>
                    <a:lnB w="9525">
                      <a:solidFill>
                        <a:srgbClr val="AEABAB"/>
                      </a:solidFill>
                      <a:prstDash val="sysDash"/>
                    </a:lnB>
                  </a:tcPr>
                </a:tc>
              </a:tr>
              <a:tr h="15811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AEABAB"/>
                      </a:solidFill>
                      <a:prstDash val="sysDash"/>
                    </a:lnT>
                    <a:lnB w="9525">
                      <a:solidFill>
                        <a:srgbClr val="76707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AEABAB"/>
                      </a:solidFill>
                      <a:prstDash val="sysDash"/>
                    </a:lnT>
                    <a:lnB w="9525">
                      <a:solidFill>
                        <a:srgbClr val="76707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AEABAB"/>
                      </a:solidFill>
                      <a:prstDash val="sysDash"/>
                    </a:lnT>
                    <a:lnB w="9525">
                      <a:solidFill>
                        <a:srgbClr val="76707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AEABAB"/>
                      </a:solidFill>
                      <a:prstDash val="sysDash"/>
                    </a:lnT>
                    <a:lnB w="9525">
                      <a:solidFill>
                        <a:srgbClr val="76707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AEABAB"/>
                      </a:solidFill>
                      <a:prstDash val="sysDash"/>
                    </a:lnT>
                    <a:lnB w="9525">
                      <a:solidFill>
                        <a:srgbClr val="76707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AEABAB"/>
                      </a:solidFill>
                      <a:prstDash val="sysDash"/>
                    </a:lnT>
                    <a:lnB w="9525">
                      <a:solidFill>
                        <a:srgbClr val="76707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AEABAB"/>
                      </a:solidFill>
                      <a:prstDash val="sysDash"/>
                    </a:lnT>
                    <a:lnB w="9525">
                      <a:solidFill>
                        <a:srgbClr val="76707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AEABAB"/>
                      </a:solidFill>
                      <a:prstDash val="sysDash"/>
                    </a:lnT>
                    <a:lnB w="9525">
                      <a:solidFill>
                        <a:srgbClr val="76707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AEABAB"/>
                      </a:solidFill>
                      <a:prstDash val="sysDash"/>
                    </a:lnT>
                    <a:lnB w="9525">
                      <a:solidFill>
                        <a:srgbClr val="76707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AEABAB"/>
                      </a:solidFill>
                      <a:prstDash val="sysDash"/>
                    </a:lnT>
                    <a:lnB w="9525">
                      <a:solidFill>
                        <a:srgbClr val="76707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AEABAB"/>
                      </a:solidFill>
                      <a:prstDash val="sysDash"/>
                    </a:lnT>
                    <a:lnB w="9525">
                      <a:solidFill>
                        <a:srgbClr val="76707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AEABAB"/>
                      </a:solidFill>
                      <a:prstDash val="sysDash"/>
                    </a:lnT>
                    <a:lnB w="9525">
                      <a:solidFill>
                        <a:srgbClr val="76707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AEABAB"/>
                      </a:solidFill>
                      <a:prstDash val="sysDash"/>
                    </a:lnT>
                    <a:lnB w="9525">
                      <a:solidFill>
                        <a:srgbClr val="76707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AEABAB"/>
                      </a:solidFill>
                      <a:prstDash val="sysDash"/>
                    </a:lnT>
                    <a:lnB w="9525">
                      <a:solidFill>
                        <a:srgbClr val="76707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AEABAB"/>
                      </a:solidFill>
                      <a:prstDash val="sysDash"/>
                    </a:lnT>
                    <a:lnB w="9525">
                      <a:solidFill>
                        <a:srgbClr val="76707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AEABAB"/>
                      </a:solidFill>
                      <a:prstDash val="sysDash"/>
                    </a:lnT>
                    <a:lnB w="9525">
                      <a:solidFill>
                        <a:srgbClr val="76707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AEABAB"/>
                      </a:solidFill>
                      <a:prstDash val="sysDash"/>
                    </a:lnT>
                    <a:lnB w="9525">
                      <a:solidFill>
                        <a:srgbClr val="76707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AEABAB"/>
                      </a:solidFill>
                      <a:prstDash val="sysDash"/>
                    </a:lnT>
                    <a:lnB w="9525">
                      <a:solidFill>
                        <a:srgbClr val="76707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AEABAB"/>
                      </a:solidFill>
                      <a:prstDash val="sysDash"/>
                    </a:lnT>
                    <a:lnB w="9525">
                      <a:solidFill>
                        <a:srgbClr val="76707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AEABAB"/>
                      </a:solidFill>
                      <a:prstDash val="sysDash"/>
                    </a:lnT>
                    <a:lnB w="9525">
                      <a:solidFill>
                        <a:srgbClr val="767070"/>
                      </a:solidFill>
                      <a:prstDash val="solid"/>
                    </a:lnB>
                  </a:tcPr>
                </a:tc>
              </a:tr>
              <a:tr h="15811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767070"/>
                      </a:solidFill>
                      <a:prstDash val="solid"/>
                    </a:lnT>
                    <a:lnB w="9525">
                      <a:solidFill>
                        <a:srgbClr val="AEABAB"/>
                      </a:solidFill>
                      <a:prstDash val="sysDash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767070"/>
                      </a:solidFill>
                      <a:prstDash val="solid"/>
                    </a:lnT>
                    <a:lnB w="9525">
                      <a:solidFill>
                        <a:srgbClr val="AEABAB"/>
                      </a:solidFill>
                      <a:prstDash val="sysDash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767070"/>
                      </a:solidFill>
                      <a:prstDash val="solid"/>
                    </a:lnT>
                    <a:lnB w="9525">
                      <a:solidFill>
                        <a:srgbClr val="AEABAB"/>
                      </a:solidFill>
                      <a:prstDash val="sysDash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767070"/>
                      </a:solidFill>
                      <a:prstDash val="solid"/>
                    </a:lnT>
                    <a:lnB w="9525">
                      <a:solidFill>
                        <a:srgbClr val="AEABAB"/>
                      </a:solidFill>
                      <a:prstDash val="sysDash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767070"/>
                      </a:solidFill>
                      <a:prstDash val="solid"/>
                    </a:lnT>
                    <a:lnB w="9525">
                      <a:solidFill>
                        <a:srgbClr val="AEABAB"/>
                      </a:solidFill>
                      <a:prstDash val="sysDash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767070"/>
                      </a:solidFill>
                      <a:prstDash val="solid"/>
                    </a:lnT>
                    <a:lnB w="9525">
                      <a:solidFill>
                        <a:srgbClr val="AEABAB"/>
                      </a:solidFill>
                      <a:prstDash val="sysDash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767070"/>
                      </a:solidFill>
                      <a:prstDash val="solid"/>
                    </a:lnT>
                    <a:lnB w="9525">
                      <a:solidFill>
                        <a:srgbClr val="AEABAB"/>
                      </a:solidFill>
                      <a:prstDash val="sysDash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767070"/>
                      </a:solidFill>
                      <a:prstDash val="solid"/>
                    </a:lnT>
                    <a:lnB w="9525">
                      <a:solidFill>
                        <a:srgbClr val="AEABAB"/>
                      </a:solidFill>
                      <a:prstDash val="sysDash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767070"/>
                      </a:solidFill>
                      <a:prstDash val="solid"/>
                    </a:lnT>
                    <a:lnB w="9525">
                      <a:solidFill>
                        <a:srgbClr val="AEABAB"/>
                      </a:solidFill>
                      <a:prstDash val="sysDash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767070"/>
                      </a:solidFill>
                      <a:prstDash val="solid"/>
                    </a:lnT>
                    <a:lnB w="9525">
                      <a:solidFill>
                        <a:srgbClr val="AEABAB"/>
                      </a:solidFill>
                      <a:prstDash val="sysDash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767070"/>
                      </a:solidFill>
                      <a:prstDash val="solid"/>
                    </a:lnT>
                    <a:lnB w="9525">
                      <a:solidFill>
                        <a:srgbClr val="AEABAB"/>
                      </a:solidFill>
                      <a:prstDash val="sysDash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767070"/>
                      </a:solidFill>
                      <a:prstDash val="solid"/>
                    </a:lnT>
                    <a:lnB w="9525">
                      <a:solidFill>
                        <a:srgbClr val="AEABAB"/>
                      </a:solidFill>
                      <a:prstDash val="sysDash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767070"/>
                      </a:solidFill>
                      <a:prstDash val="solid"/>
                    </a:lnT>
                    <a:lnB w="9525">
                      <a:solidFill>
                        <a:srgbClr val="AEABAB"/>
                      </a:solidFill>
                      <a:prstDash val="sysDash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767070"/>
                      </a:solidFill>
                      <a:prstDash val="solid"/>
                    </a:lnT>
                    <a:lnB w="9525">
                      <a:solidFill>
                        <a:srgbClr val="AEABAB"/>
                      </a:solidFill>
                      <a:prstDash val="sysDash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767070"/>
                      </a:solidFill>
                      <a:prstDash val="solid"/>
                    </a:lnT>
                    <a:lnB w="9525">
                      <a:solidFill>
                        <a:srgbClr val="AEABAB"/>
                      </a:solidFill>
                      <a:prstDash val="sysDash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767070"/>
                      </a:solidFill>
                      <a:prstDash val="solid"/>
                    </a:lnT>
                    <a:lnB w="9525">
                      <a:solidFill>
                        <a:srgbClr val="AEABAB"/>
                      </a:solidFill>
                      <a:prstDash val="sysDash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767070"/>
                      </a:solidFill>
                      <a:prstDash val="solid"/>
                    </a:lnT>
                    <a:lnB w="9525">
                      <a:solidFill>
                        <a:srgbClr val="AEABAB"/>
                      </a:solidFill>
                      <a:prstDash val="sysDash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767070"/>
                      </a:solidFill>
                      <a:prstDash val="solid"/>
                    </a:lnT>
                    <a:lnB w="9525">
                      <a:solidFill>
                        <a:srgbClr val="AEABAB"/>
                      </a:solidFill>
                      <a:prstDash val="sysDash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767070"/>
                      </a:solidFill>
                      <a:prstDash val="solid"/>
                    </a:lnT>
                    <a:lnB w="9525">
                      <a:solidFill>
                        <a:srgbClr val="AEABAB"/>
                      </a:solidFill>
                      <a:prstDash val="sysDash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767070"/>
                      </a:solidFill>
                      <a:prstDash val="solid"/>
                    </a:lnT>
                    <a:lnB w="9525">
                      <a:solidFill>
                        <a:srgbClr val="AEABAB"/>
                      </a:solidFill>
                      <a:prstDash val="sysDash"/>
                    </a:lnB>
                  </a:tcPr>
                </a:tc>
              </a:tr>
              <a:tr h="15811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AEABAB"/>
                      </a:solidFill>
                      <a:prstDash val="sysDash"/>
                    </a:lnT>
                    <a:lnB w="9525">
                      <a:solidFill>
                        <a:srgbClr val="AEABAB"/>
                      </a:solidFill>
                      <a:prstDash val="sysDash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AEABAB"/>
                      </a:solidFill>
                      <a:prstDash val="sysDash"/>
                    </a:lnT>
                    <a:lnB w="9525">
                      <a:solidFill>
                        <a:srgbClr val="AEABAB"/>
                      </a:solidFill>
                      <a:prstDash val="sysDash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AEABAB"/>
                      </a:solidFill>
                      <a:prstDash val="sysDash"/>
                    </a:lnT>
                    <a:lnB w="9525">
                      <a:solidFill>
                        <a:srgbClr val="AEABAB"/>
                      </a:solidFill>
                      <a:prstDash val="sysDash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AEABAB"/>
                      </a:solidFill>
                      <a:prstDash val="sysDash"/>
                    </a:lnT>
                    <a:lnB w="9525">
                      <a:solidFill>
                        <a:srgbClr val="AEABAB"/>
                      </a:solidFill>
                      <a:prstDash val="sysDash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AEABAB"/>
                      </a:solidFill>
                      <a:prstDash val="sysDash"/>
                    </a:lnT>
                    <a:lnB w="9525">
                      <a:solidFill>
                        <a:srgbClr val="AEABAB"/>
                      </a:solidFill>
                      <a:prstDash val="sysDash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AEABAB"/>
                      </a:solidFill>
                      <a:prstDash val="sysDash"/>
                    </a:lnT>
                    <a:lnB w="9525">
                      <a:solidFill>
                        <a:srgbClr val="AEABAB"/>
                      </a:solidFill>
                      <a:prstDash val="sysDash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AEABAB"/>
                      </a:solidFill>
                      <a:prstDash val="sysDash"/>
                    </a:lnT>
                    <a:lnB w="9525">
                      <a:solidFill>
                        <a:srgbClr val="AEABAB"/>
                      </a:solidFill>
                      <a:prstDash val="sysDash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AEABAB"/>
                      </a:solidFill>
                      <a:prstDash val="sysDash"/>
                    </a:lnT>
                    <a:lnB w="9525">
                      <a:solidFill>
                        <a:srgbClr val="AEABAB"/>
                      </a:solidFill>
                      <a:prstDash val="sysDash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AEABAB"/>
                      </a:solidFill>
                      <a:prstDash val="sysDash"/>
                    </a:lnT>
                    <a:lnB w="9525">
                      <a:solidFill>
                        <a:srgbClr val="AEABAB"/>
                      </a:solidFill>
                      <a:prstDash val="sysDash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AEABAB"/>
                      </a:solidFill>
                      <a:prstDash val="sysDash"/>
                    </a:lnT>
                    <a:lnB w="9525">
                      <a:solidFill>
                        <a:srgbClr val="AEABAB"/>
                      </a:solidFill>
                      <a:prstDash val="sysDash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AEABAB"/>
                      </a:solidFill>
                      <a:prstDash val="sysDash"/>
                    </a:lnT>
                    <a:lnB w="9525">
                      <a:solidFill>
                        <a:srgbClr val="AEABAB"/>
                      </a:solidFill>
                      <a:prstDash val="sysDash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AEABAB"/>
                      </a:solidFill>
                      <a:prstDash val="sysDash"/>
                    </a:lnT>
                    <a:lnB w="9525">
                      <a:solidFill>
                        <a:srgbClr val="AEABAB"/>
                      </a:solidFill>
                      <a:prstDash val="sysDash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AEABAB"/>
                      </a:solidFill>
                      <a:prstDash val="sysDash"/>
                    </a:lnT>
                    <a:lnB w="9525">
                      <a:solidFill>
                        <a:srgbClr val="AEABAB"/>
                      </a:solidFill>
                      <a:prstDash val="sysDash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AEABAB"/>
                      </a:solidFill>
                      <a:prstDash val="sysDash"/>
                    </a:lnT>
                    <a:lnB w="9525">
                      <a:solidFill>
                        <a:srgbClr val="AEABAB"/>
                      </a:solidFill>
                      <a:prstDash val="sysDash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AEABAB"/>
                      </a:solidFill>
                      <a:prstDash val="sysDash"/>
                    </a:lnT>
                    <a:lnB w="9525">
                      <a:solidFill>
                        <a:srgbClr val="AEABAB"/>
                      </a:solidFill>
                      <a:prstDash val="sysDash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AEABAB"/>
                      </a:solidFill>
                      <a:prstDash val="sysDash"/>
                    </a:lnT>
                    <a:lnB w="9525">
                      <a:solidFill>
                        <a:srgbClr val="AEABAB"/>
                      </a:solidFill>
                      <a:prstDash val="sysDash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AEABAB"/>
                      </a:solidFill>
                      <a:prstDash val="sysDash"/>
                    </a:lnT>
                    <a:lnB w="9525">
                      <a:solidFill>
                        <a:srgbClr val="AEABAB"/>
                      </a:solidFill>
                      <a:prstDash val="sysDash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AEABAB"/>
                      </a:solidFill>
                      <a:prstDash val="sysDash"/>
                    </a:lnT>
                    <a:lnB w="9525">
                      <a:solidFill>
                        <a:srgbClr val="AEABAB"/>
                      </a:solidFill>
                      <a:prstDash val="sysDash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AEABAB"/>
                      </a:solidFill>
                      <a:prstDash val="sysDash"/>
                    </a:lnT>
                    <a:lnB w="9525">
                      <a:solidFill>
                        <a:srgbClr val="AEABAB"/>
                      </a:solidFill>
                      <a:prstDash val="sysDash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AEABAB"/>
                      </a:solidFill>
                      <a:prstDash val="sysDash"/>
                    </a:lnT>
                    <a:lnB w="9525">
                      <a:solidFill>
                        <a:srgbClr val="AEABAB"/>
                      </a:solidFill>
                      <a:prstDash val="sysDash"/>
                    </a:lnB>
                  </a:tcPr>
                </a:tc>
              </a:tr>
              <a:tr h="15811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AEABAB"/>
                      </a:solidFill>
                      <a:prstDash val="sysDash"/>
                    </a:lnT>
                    <a:lnB w="9525">
                      <a:solidFill>
                        <a:srgbClr val="AEABAB"/>
                      </a:solidFill>
                      <a:prstDash val="sysDash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AEABAB"/>
                      </a:solidFill>
                      <a:prstDash val="sysDash"/>
                    </a:lnT>
                    <a:lnB w="9525">
                      <a:solidFill>
                        <a:srgbClr val="AEABAB"/>
                      </a:solidFill>
                      <a:prstDash val="sysDash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AEABAB"/>
                      </a:solidFill>
                      <a:prstDash val="sysDash"/>
                    </a:lnT>
                    <a:lnB w="9525">
                      <a:solidFill>
                        <a:srgbClr val="AEABAB"/>
                      </a:solidFill>
                      <a:prstDash val="sysDash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AEABAB"/>
                      </a:solidFill>
                      <a:prstDash val="sysDash"/>
                    </a:lnT>
                    <a:lnB w="9525">
                      <a:solidFill>
                        <a:srgbClr val="AEABAB"/>
                      </a:solidFill>
                      <a:prstDash val="sysDash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AEABAB"/>
                      </a:solidFill>
                      <a:prstDash val="sysDash"/>
                    </a:lnT>
                    <a:lnB w="9525">
                      <a:solidFill>
                        <a:srgbClr val="AEABAB"/>
                      </a:solidFill>
                      <a:prstDash val="sysDash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AEABAB"/>
                      </a:solidFill>
                      <a:prstDash val="sysDash"/>
                    </a:lnT>
                    <a:lnB w="9525">
                      <a:solidFill>
                        <a:srgbClr val="AEABAB"/>
                      </a:solidFill>
                      <a:prstDash val="sysDash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AEABAB"/>
                      </a:solidFill>
                      <a:prstDash val="sysDash"/>
                    </a:lnT>
                    <a:lnB w="9525">
                      <a:solidFill>
                        <a:srgbClr val="AEABAB"/>
                      </a:solidFill>
                      <a:prstDash val="sysDash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AEABAB"/>
                      </a:solidFill>
                      <a:prstDash val="sysDash"/>
                    </a:lnT>
                    <a:lnB w="9525">
                      <a:solidFill>
                        <a:srgbClr val="AEABAB"/>
                      </a:solidFill>
                      <a:prstDash val="sysDash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AEABAB"/>
                      </a:solidFill>
                      <a:prstDash val="sysDash"/>
                    </a:lnT>
                    <a:lnB w="9525">
                      <a:solidFill>
                        <a:srgbClr val="AEABAB"/>
                      </a:solidFill>
                      <a:prstDash val="sysDash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AEABAB"/>
                      </a:solidFill>
                      <a:prstDash val="sysDash"/>
                    </a:lnT>
                    <a:lnB w="9525">
                      <a:solidFill>
                        <a:srgbClr val="AEABAB"/>
                      </a:solidFill>
                      <a:prstDash val="sysDash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AEABAB"/>
                      </a:solidFill>
                      <a:prstDash val="sysDash"/>
                    </a:lnT>
                    <a:lnB w="9525">
                      <a:solidFill>
                        <a:srgbClr val="AEABAB"/>
                      </a:solidFill>
                      <a:prstDash val="sysDash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AEABAB"/>
                      </a:solidFill>
                      <a:prstDash val="sysDash"/>
                    </a:lnT>
                    <a:lnB w="9525">
                      <a:solidFill>
                        <a:srgbClr val="AEABAB"/>
                      </a:solidFill>
                      <a:prstDash val="sysDash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AEABAB"/>
                      </a:solidFill>
                      <a:prstDash val="sysDash"/>
                    </a:lnT>
                    <a:lnB w="9525">
                      <a:solidFill>
                        <a:srgbClr val="AEABAB"/>
                      </a:solidFill>
                      <a:prstDash val="sysDash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AEABAB"/>
                      </a:solidFill>
                      <a:prstDash val="sysDash"/>
                    </a:lnT>
                    <a:lnB w="9525">
                      <a:solidFill>
                        <a:srgbClr val="AEABAB"/>
                      </a:solidFill>
                      <a:prstDash val="sysDash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AEABAB"/>
                      </a:solidFill>
                      <a:prstDash val="sysDash"/>
                    </a:lnT>
                    <a:lnB w="9525">
                      <a:solidFill>
                        <a:srgbClr val="AEABAB"/>
                      </a:solidFill>
                      <a:prstDash val="sysDash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AEABAB"/>
                      </a:solidFill>
                      <a:prstDash val="sysDash"/>
                    </a:lnT>
                    <a:lnB w="9525">
                      <a:solidFill>
                        <a:srgbClr val="AEABAB"/>
                      </a:solidFill>
                      <a:prstDash val="sysDash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AEABAB"/>
                      </a:solidFill>
                      <a:prstDash val="sysDash"/>
                    </a:lnT>
                    <a:lnB w="9525">
                      <a:solidFill>
                        <a:srgbClr val="AEABAB"/>
                      </a:solidFill>
                      <a:prstDash val="sysDash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AEABAB"/>
                      </a:solidFill>
                      <a:prstDash val="sysDash"/>
                    </a:lnT>
                    <a:lnB w="9525">
                      <a:solidFill>
                        <a:srgbClr val="AEABAB"/>
                      </a:solidFill>
                      <a:prstDash val="sysDash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AEABAB"/>
                      </a:solidFill>
                      <a:prstDash val="sysDash"/>
                    </a:lnT>
                    <a:lnB w="9525">
                      <a:solidFill>
                        <a:srgbClr val="AEABAB"/>
                      </a:solidFill>
                      <a:prstDash val="sysDash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AEABAB"/>
                      </a:solidFill>
                      <a:prstDash val="sysDash"/>
                    </a:lnT>
                    <a:lnB w="9525">
                      <a:solidFill>
                        <a:srgbClr val="AEABAB"/>
                      </a:solidFill>
                      <a:prstDash val="sysDash"/>
                    </a:lnB>
                  </a:tcPr>
                </a:tc>
              </a:tr>
              <a:tr h="15811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AEABAB"/>
                      </a:solidFill>
                      <a:prstDash val="sysDash"/>
                    </a:lnT>
                    <a:lnB w="9525">
                      <a:solidFill>
                        <a:srgbClr val="AEABAB"/>
                      </a:solidFill>
                      <a:prstDash val="sysDash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AEABAB"/>
                      </a:solidFill>
                      <a:prstDash val="sysDash"/>
                    </a:lnT>
                    <a:lnB w="9525">
                      <a:solidFill>
                        <a:srgbClr val="AEABAB"/>
                      </a:solidFill>
                      <a:prstDash val="sysDash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AEABAB"/>
                      </a:solidFill>
                      <a:prstDash val="sysDash"/>
                    </a:lnT>
                    <a:lnB w="9525">
                      <a:solidFill>
                        <a:srgbClr val="AEABAB"/>
                      </a:solidFill>
                      <a:prstDash val="sysDash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AEABAB"/>
                      </a:solidFill>
                      <a:prstDash val="sysDash"/>
                    </a:lnT>
                    <a:lnB w="9525">
                      <a:solidFill>
                        <a:srgbClr val="AEABAB"/>
                      </a:solidFill>
                      <a:prstDash val="sysDash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AEABAB"/>
                      </a:solidFill>
                      <a:prstDash val="sysDash"/>
                    </a:lnT>
                    <a:lnB w="9525">
                      <a:solidFill>
                        <a:srgbClr val="AEABAB"/>
                      </a:solidFill>
                      <a:prstDash val="sysDash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AEABAB"/>
                      </a:solidFill>
                      <a:prstDash val="sysDash"/>
                    </a:lnT>
                    <a:lnB w="9525">
                      <a:solidFill>
                        <a:srgbClr val="AEABAB"/>
                      </a:solidFill>
                      <a:prstDash val="sysDash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AEABAB"/>
                      </a:solidFill>
                      <a:prstDash val="sysDash"/>
                    </a:lnT>
                    <a:lnB w="9525">
                      <a:solidFill>
                        <a:srgbClr val="AEABAB"/>
                      </a:solidFill>
                      <a:prstDash val="sysDash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AEABAB"/>
                      </a:solidFill>
                      <a:prstDash val="sysDash"/>
                    </a:lnT>
                    <a:lnB w="9525">
                      <a:solidFill>
                        <a:srgbClr val="AEABAB"/>
                      </a:solidFill>
                      <a:prstDash val="sysDash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AEABAB"/>
                      </a:solidFill>
                      <a:prstDash val="sysDash"/>
                    </a:lnT>
                    <a:lnB w="9525">
                      <a:solidFill>
                        <a:srgbClr val="AEABAB"/>
                      </a:solidFill>
                      <a:prstDash val="sysDash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AEABAB"/>
                      </a:solidFill>
                      <a:prstDash val="sysDash"/>
                    </a:lnT>
                    <a:lnB w="9525">
                      <a:solidFill>
                        <a:srgbClr val="AEABAB"/>
                      </a:solidFill>
                      <a:prstDash val="sysDash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AEABAB"/>
                      </a:solidFill>
                      <a:prstDash val="sysDash"/>
                    </a:lnT>
                    <a:lnB w="9525">
                      <a:solidFill>
                        <a:srgbClr val="AEABAB"/>
                      </a:solidFill>
                      <a:prstDash val="sysDash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AEABAB"/>
                      </a:solidFill>
                      <a:prstDash val="sysDash"/>
                    </a:lnT>
                    <a:lnB w="9525">
                      <a:solidFill>
                        <a:srgbClr val="AEABAB"/>
                      </a:solidFill>
                      <a:prstDash val="sysDash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AEABAB"/>
                      </a:solidFill>
                      <a:prstDash val="sysDash"/>
                    </a:lnT>
                    <a:lnB w="9525">
                      <a:solidFill>
                        <a:srgbClr val="AEABAB"/>
                      </a:solidFill>
                      <a:prstDash val="sysDash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AEABAB"/>
                      </a:solidFill>
                      <a:prstDash val="sysDash"/>
                    </a:lnT>
                    <a:lnB w="9525">
                      <a:solidFill>
                        <a:srgbClr val="AEABAB"/>
                      </a:solidFill>
                      <a:prstDash val="sysDash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AEABAB"/>
                      </a:solidFill>
                      <a:prstDash val="sysDash"/>
                    </a:lnT>
                    <a:lnB w="9525">
                      <a:solidFill>
                        <a:srgbClr val="AEABAB"/>
                      </a:solidFill>
                      <a:prstDash val="sysDash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AEABAB"/>
                      </a:solidFill>
                      <a:prstDash val="sysDash"/>
                    </a:lnT>
                    <a:lnB w="9525">
                      <a:solidFill>
                        <a:srgbClr val="AEABAB"/>
                      </a:solidFill>
                      <a:prstDash val="sysDash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AEABAB"/>
                      </a:solidFill>
                      <a:prstDash val="sysDash"/>
                    </a:lnT>
                    <a:lnB w="9525">
                      <a:solidFill>
                        <a:srgbClr val="AEABAB"/>
                      </a:solidFill>
                      <a:prstDash val="sysDash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AEABAB"/>
                      </a:solidFill>
                      <a:prstDash val="sysDash"/>
                    </a:lnT>
                    <a:lnB w="9525">
                      <a:solidFill>
                        <a:srgbClr val="AEABAB"/>
                      </a:solidFill>
                      <a:prstDash val="sysDash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AEABAB"/>
                      </a:solidFill>
                      <a:prstDash val="sysDash"/>
                    </a:lnT>
                    <a:lnB w="9525">
                      <a:solidFill>
                        <a:srgbClr val="AEABAB"/>
                      </a:solidFill>
                      <a:prstDash val="sysDash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AEABAB"/>
                      </a:solidFill>
                      <a:prstDash val="sysDash"/>
                    </a:lnT>
                    <a:lnB w="9525">
                      <a:solidFill>
                        <a:srgbClr val="AEABAB"/>
                      </a:solidFill>
                      <a:prstDash val="sysDash"/>
                    </a:lnB>
                  </a:tcPr>
                </a:tc>
              </a:tr>
              <a:tr h="1574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AEABAB"/>
                      </a:solidFill>
                      <a:prstDash val="sysDash"/>
                    </a:lnT>
                    <a:lnB w="9525">
                      <a:solidFill>
                        <a:srgbClr val="BCD6ED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AEABAB"/>
                      </a:solidFill>
                      <a:prstDash val="sysDash"/>
                    </a:lnT>
                    <a:lnB w="9525">
                      <a:solidFill>
                        <a:srgbClr val="BCD6ED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AEABAB"/>
                      </a:solidFill>
                      <a:prstDash val="sysDash"/>
                    </a:lnT>
                    <a:lnB w="9525">
                      <a:solidFill>
                        <a:srgbClr val="BCD6ED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AEABAB"/>
                      </a:solidFill>
                      <a:prstDash val="sysDash"/>
                    </a:lnT>
                    <a:lnB w="9525">
                      <a:solidFill>
                        <a:srgbClr val="BCD6ED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AEABAB"/>
                      </a:solidFill>
                      <a:prstDash val="sysDash"/>
                    </a:lnT>
                    <a:lnB w="9525">
                      <a:solidFill>
                        <a:srgbClr val="BCD6ED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AEABAB"/>
                      </a:solidFill>
                      <a:prstDash val="sysDash"/>
                    </a:lnT>
                    <a:lnB w="9525">
                      <a:solidFill>
                        <a:srgbClr val="BCD6ED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AEABAB"/>
                      </a:solidFill>
                      <a:prstDash val="sysDash"/>
                    </a:lnT>
                    <a:lnB w="9525">
                      <a:solidFill>
                        <a:srgbClr val="BCD6ED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AEABAB"/>
                      </a:solidFill>
                      <a:prstDash val="sysDash"/>
                    </a:lnT>
                    <a:lnB w="9525">
                      <a:solidFill>
                        <a:srgbClr val="BCD6ED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AEABAB"/>
                      </a:solidFill>
                      <a:prstDash val="sysDash"/>
                    </a:lnT>
                    <a:lnB w="9525">
                      <a:solidFill>
                        <a:srgbClr val="BCD6ED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AEABAB"/>
                      </a:solidFill>
                      <a:prstDash val="sysDash"/>
                    </a:lnT>
                    <a:lnB w="9525">
                      <a:solidFill>
                        <a:srgbClr val="BCD6ED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AEABAB"/>
                      </a:solidFill>
                      <a:prstDash val="sysDash"/>
                    </a:lnT>
                    <a:lnB w="9525">
                      <a:solidFill>
                        <a:srgbClr val="BCD6ED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AEABAB"/>
                      </a:solidFill>
                      <a:prstDash val="sysDash"/>
                    </a:lnT>
                    <a:lnB w="9525">
                      <a:solidFill>
                        <a:srgbClr val="BCD6ED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AEABAB"/>
                      </a:solidFill>
                      <a:prstDash val="sysDash"/>
                    </a:lnT>
                    <a:lnB w="9525">
                      <a:solidFill>
                        <a:srgbClr val="BCD6ED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AEABAB"/>
                      </a:solidFill>
                      <a:prstDash val="sysDash"/>
                    </a:lnT>
                    <a:lnB w="9525">
                      <a:solidFill>
                        <a:srgbClr val="BCD6ED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AEABAB"/>
                      </a:solidFill>
                      <a:prstDash val="sysDash"/>
                    </a:lnT>
                    <a:lnB w="9525">
                      <a:solidFill>
                        <a:srgbClr val="BCD6ED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AEABAB"/>
                      </a:solidFill>
                      <a:prstDash val="sysDash"/>
                    </a:lnT>
                    <a:lnB w="9525">
                      <a:solidFill>
                        <a:srgbClr val="BCD6ED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AEABAB"/>
                      </a:solidFill>
                      <a:prstDash val="sysDash"/>
                    </a:lnT>
                    <a:lnB w="9525">
                      <a:solidFill>
                        <a:srgbClr val="BCD6ED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AEABAB"/>
                      </a:solidFill>
                      <a:prstDash val="sysDash"/>
                    </a:lnT>
                    <a:lnB w="9525">
                      <a:solidFill>
                        <a:srgbClr val="BCD6ED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AEABAB"/>
                      </a:solidFill>
                      <a:prstDash val="sysDash"/>
                    </a:lnT>
                    <a:lnB w="9525">
                      <a:solidFill>
                        <a:srgbClr val="BCD6ED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CD6ED"/>
                      </a:solidFill>
                      <a:prstDash val="solid"/>
                    </a:lnL>
                    <a:lnR w="9525">
                      <a:solidFill>
                        <a:srgbClr val="BCD6ED"/>
                      </a:solidFill>
                      <a:prstDash val="solid"/>
                    </a:lnR>
                    <a:lnT w="9525">
                      <a:solidFill>
                        <a:srgbClr val="AEABAB"/>
                      </a:solidFill>
                      <a:prstDash val="sysDash"/>
                    </a:lnT>
                    <a:lnB w="9525">
                      <a:solidFill>
                        <a:srgbClr val="BCD6ED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pSp>
        <p:nvGrpSpPr>
          <p:cNvPr id="3" name="object 3" descr=""/>
          <p:cNvGrpSpPr/>
          <p:nvPr/>
        </p:nvGrpSpPr>
        <p:grpSpPr>
          <a:xfrm>
            <a:off x="1624964" y="1130173"/>
            <a:ext cx="6942455" cy="4810760"/>
            <a:chOff x="1624964" y="1130173"/>
            <a:chExt cx="6942455" cy="4810760"/>
          </a:xfrm>
        </p:grpSpPr>
        <p:sp>
          <p:nvSpPr>
            <p:cNvPr id="4" name="object 4" descr=""/>
            <p:cNvSpPr/>
            <p:nvPr/>
          </p:nvSpPr>
          <p:spPr>
            <a:xfrm>
              <a:off x="1644014" y="1167384"/>
              <a:ext cx="6885940" cy="4754880"/>
            </a:xfrm>
            <a:custGeom>
              <a:avLst/>
              <a:gdLst/>
              <a:ahLst/>
              <a:cxnLst/>
              <a:rect l="l" t="t" r="r" b="b"/>
              <a:pathLst>
                <a:path w="6885940" h="4754880">
                  <a:moveTo>
                    <a:pt x="0" y="4754499"/>
                  </a:moveTo>
                  <a:lnTo>
                    <a:pt x="382905" y="4628387"/>
                  </a:lnTo>
                  <a:lnTo>
                    <a:pt x="763905" y="4491228"/>
                  </a:lnTo>
                  <a:lnTo>
                    <a:pt x="1146429" y="4343400"/>
                  </a:lnTo>
                  <a:lnTo>
                    <a:pt x="1528953" y="4183379"/>
                  </a:lnTo>
                  <a:lnTo>
                    <a:pt x="1911477" y="4011167"/>
                  </a:lnTo>
                  <a:lnTo>
                    <a:pt x="2292477" y="3825240"/>
                  </a:lnTo>
                  <a:lnTo>
                    <a:pt x="2675001" y="3624072"/>
                  </a:lnTo>
                  <a:lnTo>
                    <a:pt x="3057525" y="3406140"/>
                  </a:lnTo>
                  <a:lnTo>
                    <a:pt x="3440049" y="3171443"/>
                  </a:lnTo>
                  <a:lnTo>
                    <a:pt x="3822573" y="2918459"/>
                  </a:lnTo>
                  <a:lnTo>
                    <a:pt x="4203573" y="2644140"/>
                  </a:lnTo>
                  <a:lnTo>
                    <a:pt x="4586097" y="2348483"/>
                  </a:lnTo>
                  <a:lnTo>
                    <a:pt x="4968620" y="2029967"/>
                  </a:lnTo>
                  <a:lnTo>
                    <a:pt x="5351145" y="1685543"/>
                  </a:lnTo>
                  <a:lnTo>
                    <a:pt x="5733669" y="1312164"/>
                  </a:lnTo>
                  <a:lnTo>
                    <a:pt x="6114669" y="911351"/>
                  </a:lnTo>
                  <a:lnTo>
                    <a:pt x="6497193" y="477012"/>
                  </a:lnTo>
                  <a:lnTo>
                    <a:pt x="6879717" y="7619"/>
                  </a:lnTo>
                  <a:lnTo>
                    <a:pt x="6885477" y="0"/>
                  </a:lnTo>
                </a:path>
              </a:pathLst>
            </a:custGeom>
            <a:ln w="38100">
              <a:solidFill>
                <a:srgbClr val="0000FF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5" name="object 5" descr="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8478900" y="1130173"/>
              <a:ext cx="88392" cy="88391"/>
            </a:xfrm>
            <a:prstGeom prst="rect">
              <a:avLst/>
            </a:prstGeom>
          </p:spPr>
        </p:pic>
      </p:grpSp>
      <p:pic>
        <p:nvPicPr>
          <p:cNvPr id="6" name="object 6" descr="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594802" y="1329817"/>
            <a:ext cx="7742301" cy="4640770"/>
          </a:xfrm>
          <a:prstGeom prst="rect">
            <a:avLst/>
          </a:prstGeom>
        </p:spPr>
      </p:pic>
      <p:sp>
        <p:nvSpPr>
          <p:cNvPr id="7" name="object 7" descr=""/>
          <p:cNvSpPr txBox="1"/>
          <p:nvPr/>
        </p:nvSpPr>
        <p:spPr>
          <a:xfrm>
            <a:off x="1119022" y="4990591"/>
            <a:ext cx="37401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solidFill>
                  <a:srgbClr val="585858"/>
                </a:solidFill>
                <a:latin typeface="Calibri"/>
                <a:cs typeface="Calibri"/>
              </a:rPr>
              <a:t>50</a:t>
            </a:r>
            <a:r>
              <a:rPr dirty="0" sz="1400" spc="-2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400" spc="-50">
                <a:solidFill>
                  <a:srgbClr val="585858"/>
                </a:solidFill>
                <a:latin typeface="Calibri"/>
                <a:cs typeface="Calibri"/>
              </a:rPr>
              <a:t>%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8" name="object 8" descr=""/>
          <p:cNvSpPr txBox="1"/>
          <p:nvPr/>
        </p:nvSpPr>
        <p:spPr>
          <a:xfrm>
            <a:off x="1028801" y="4198111"/>
            <a:ext cx="46355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solidFill>
                  <a:srgbClr val="585858"/>
                </a:solidFill>
                <a:latin typeface="Calibri"/>
                <a:cs typeface="Calibri"/>
              </a:rPr>
              <a:t>100</a:t>
            </a:r>
            <a:r>
              <a:rPr dirty="0" sz="1400" spc="-35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400" spc="-50">
                <a:solidFill>
                  <a:srgbClr val="585858"/>
                </a:solidFill>
                <a:latin typeface="Calibri"/>
                <a:cs typeface="Calibri"/>
              </a:rPr>
              <a:t>%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9" name="object 9" descr=""/>
          <p:cNvSpPr txBox="1"/>
          <p:nvPr/>
        </p:nvSpPr>
        <p:spPr>
          <a:xfrm>
            <a:off x="1028801" y="3405327"/>
            <a:ext cx="463550" cy="240029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solidFill>
                  <a:srgbClr val="585858"/>
                </a:solidFill>
                <a:latin typeface="Calibri"/>
                <a:cs typeface="Calibri"/>
              </a:rPr>
              <a:t>150</a:t>
            </a:r>
            <a:r>
              <a:rPr dirty="0" sz="1400" spc="-2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400" spc="-50">
                <a:solidFill>
                  <a:srgbClr val="585858"/>
                </a:solidFill>
                <a:latin typeface="Calibri"/>
                <a:cs typeface="Calibri"/>
              </a:rPr>
              <a:t>%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0" name="object 10" descr=""/>
          <p:cNvSpPr txBox="1"/>
          <p:nvPr/>
        </p:nvSpPr>
        <p:spPr>
          <a:xfrm>
            <a:off x="1028801" y="2613406"/>
            <a:ext cx="46355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solidFill>
                  <a:srgbClr val="585858"/>
                </a:solidFill>
                <a:latin typeface="Calibri"/>
                <a:cs typeface="Calibri"/>
              </a:rPr>
              <a:t>200</a:t>
            </a:r>
            <a:r>
              <a:rPr dirty="0" sz="1400" spc="-35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400" spc="-50">
                <a:solidFill>
                  <a:srgbClr val="585858"/>
                </a:solidFill>
                <a:latin typeface="Calibri"/>
                <a:cs typeface="Calibri"/>
              </a:rPr>
              <a:t>%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1" name="object 11" descr=""/>
          <p:cNvSpPr txBox="1"/>
          <p:nvPr/>
        </p:nvSpPr>
        <p:spPr>
          <a:xfrm>
            <a:off x="1028801" y="1820926"/>
            <a:ext cx="46355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solidFill>
                  <a:srgbClr val="585858"/>
                </a:solidFill>
                <a:latin typeface="Calibri"/>
                <a:cs typeface="Calibri"/>
              </a:rPr>
              <a:t>250</a:t>
            </a:r>
            <a:r>
              <a:rPr dirty="0" sz="1400" spc="-35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400" spc="-50">
                <a:solidFill>
                  <a:srgbClr val="585858"/>
                </a:solidFill>
                <a:latin typeface="Calibri"/>
                <a:cs typeface="Calibri"/>
              </a:rPr>
              <a:t>%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2" name="object 12" descr=""/>
          <p:cNvSpPr txBox="1"/>
          <p:nvPr/>
        </p:nvSpPr>
        <p:spPr>
          <a:xfrm>
            <a:off x="1028801" y="1028827"/>
            <a:ext cx="46355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solidFill>
                  <a:srgbClr val="585858"/>
                </a:solidFill>
                <a:latin typeface="Calibri"/>
                <a:cs typeface="Calibri"/>
              </a:rPr>
              <a:t>300</a:t>
            </a:r>
            <a:r>
              <a:rPr dirty="0" sz="1400" spc="-35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400" spc="-50">
                <a:solidFill>
                  <a:srgbClr val="585858"/>
                </a:solidFill>
                <a:latin typeface="Calibri"/>
                <a:cs typeface="Calibri"/>
              </a:rPr>
              <a:t>%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3" name="object 13" descr=""/>
          <p:cNvSpPr txBox="1"/>
          <p:nvPr/>
        </p:nvSpPr>
        <p:spPr>
          <a:xfrm>
            <a:off x="682015" y="2774035"/>
            <a:ext cx="228600" cy="1850389"/>
          </a:xfrm>
          <a:prstGeom prst="rect">
            <a:avLst/>
          </a:prstGeom>
        </p:spPr>
        <p:txBody>
          <a:bodyPr wrap="square" lIns="0" tIns="0" rIns="0" bIns="0" rtlCol="0" vert="vert270">
            <a:spAutoFit/>
          </a:bodyPr>
          <a:lstStyle/>
          <a:p>
            <a:pPr marL="12700">
              <a:lnSpc>
                <a:spcPts val="1614"/>
              </a:lnSpc>
            </a:pPr>
            <a:r>
              <a:rPr dirty="0" sz="1600">
                <a:solidFill>
                  <a:srgbClr val="585858"/>
                </a:solidFill>
                <a:latin typeface="Calibri"/>
                <a:cs typeface="Calibri"/>
              </a:rPr>
              <a:t>Hyreshöjning,</a:t>
            </a:r>
            <a:r>
              <a:rPr dirty="0" sz="1600" spc="-7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600" spc="-10">
                <a:solidFill>
                  <a:srgbClr val="585858"/>
                </a:solidFill>
                <a:latin typeface="Calibri"/>
                <a:cs typeface="Calibri"/>
              </a:rPr>
              <a:t>procent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14" name="object 14" descr=""/>
          <p:cNvSpPr txBox="1"/>
          <p:nvPr/>
        </p:nvSpPr>
        <p:spPr>
          <a:xfrm>
            <a:off x="1209243" y="5753412"/>
            <a:ext cx="8197215" cy="879475"/>
          </a:xfrm>
          <a:prstGeom prst="rect">
            <a:avLst/>
          </a:prstGeom>
        </p:spPr>
        <p:txBody>
          <a:bodyPr wrap="square" lIns="0" tIns="425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335"/>
              </a:spcBef>
            </a:pPr>
            <a:r>
              <a:rPr dirty="0" sz="1400">
                <a:solidFill>
                  <a:srgbClr val="585858"/>
                </a:solidFill>
                <a:latin typeface="Calibri"/>
                <a:cs typeface="Calibri"/>
              </a:rPr>
              <a:t>0</a:t>
            </a:r>
            <a:r>
              <a:rPr dirty="0" sz="1400" spc="-1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400" spc="-50">
                <a:solidFill>
                  <a:srgbClr val="585858"/>
                </a:solidFill>
                <a:latin typeface="Calibri"/>
                <a:cs typeface="Calibri"/>
              </a:rPr>
              <a:t>%</a:t>
            </a:r>
            <a:endParaRPr sz="1400">
              <a:latin typeface="Calibri"/>
              <a:cs typeface="Calibri"/>
            </a:endParaRPr>
          </a:p>
          <a:p>
            <a:pPr marL="383540">
              <a:lnSpc>
                <a:spcPct val="100000"/>
              </a:lnSpc>
              <a:spcBef>
                <a:spcPts val="260"/>
              </a:spcBef>
              <a:tabLst>
                <a:tab pos="765175" algn="l"/>
                <a:tab pos="1147445" algn="l"/>
                <a:tab pos="1529715" algn="l"/>
                <a:tab pos="1911985" algn="l"/>
                <a:tab pos="2294255" algn="l"/>
                <a:tab pos="2676525" algn="l"/>
                <a:tab pos="3058795" algn="l"/>
                <a:tab pos="3441065" algn="l"/>
                <a:tab pos="3823335" algn="l"/>
                <a:tab pos="4154170" algn="l"/>
                <a:tab pos="4536440" algn="l"/>
                <a:tab pos="4918710" algn="l"/>
                <a:tab pos="5300980" algn="l"/>
                <a:tab pos="5683250" algn="l"/>
                <a:tab pos="6065520" algn="l"/>
                <a:tab pos="6447790" algn="l"/>
                <a:tab pos="6830059" algn="l"/>
                <a:tab pos="7212330" algn="l"/>
                <a:tab pos="7594600" algn="l"/>
                <a:tab pos="7976870" algn="l"/>
              </a:tabLst>
            </a:pPr>
            <a:r>
              <a:rPr dirty="0" sz="1600" spc="-50">
                <a:solidFill>
                  <a:srgbClr val="585858"/>
                </a:solidFill>
                <a:latin typeface="Calibri"/>
                <a:cs typeface="Calibri"/>
              </a:rPr>
              <a:t>0</a:t>
            </a:r>
            <a:r>
              <a:rPr dirty="0" sz="1600">
                <a:solidFill>
                  <a:srgbClr val="585858"/>
                </a:solidFill>
                <a:latin typeface="Calibri"/>
                <a:cs typeface="Calibri"/>
              </a:rPr>
              <a:t>	</a:t>
            </a:r>
            <a:r>
              <a:rPr dirty="0" sz="1600" spc="-50">
                <a:solidFill>
                  <a:srgbClr val="585858"/>
                </a:solidFill>
                <a:latin typeface="Calibri"/>
                <a:cs typeface="Calibri"/>
              </a:rPr>
              <a:t>1</a:t>
            </a:r>
            <a:r>
              <a:rPr dirty="0" sz="1600">
                <a:solidFill>
                  <a:srgbClr val="585858"/>
                </a:solidFill>
                <a:latin typeface="Calibri"/>
                <a:cs typeface="Calibri"/>
              </a:rPr>
              <a:t>	</a:t>
            </a:r>
            <a:r>
              <a:rPr dirty="0" sz="1600" spc="-50">
                <a:solidFill>
                  <a:srgbClr val="585858"/>
                </a:solidFill>
                <a:latin typeface="Calibri"/>
                <a:cs typeface="Calibri"/>
              </a:rPr>
              <a:t>2</a:t>
            </a:r>
            <a:r>
              <a:rPr dirty="0" sz="1600">
                <a:solidFill>
                  <a:srgbClr val="585858"/>
                </a:solidFill>
                <a:latin typeface="Calibri"/>
                <a:cs typeface="Calibri"/>
              </a:rPr>
              <a:t>	</a:t>
            </a:r>
            <a:r>
              <a:rPr dirty="0" sz="1600" spc="-50">
                <a:solidFill>
                  <a:srgbClr val="585858"/>
                </a:solidFill>
                <a:latin typeface="Calibri"/>
                <a:cs typeface="Calibri"/>
              </a:rPr>
              <a:t>3</a:t>
            </a:r>
            <a:r>
              <a:rPr dirty="0" sz="1600">
                <a:solidFill>
                  <a:srgbClr val="585858"/>
                </a:solidFill>
                <a:latin typeface="Calibri"/>
                <a:cs typeface="Calibri"/>
              </a:rPr>
              <a:t>	</a:t>
            </a:r>
            <a:r>
              <a:rPr dirty="0" sz="1600" spc="-50">
                <a:solidFill>
                  <a:srgbClr val="585858"/>
                </a:solidFill>
                <a:latin typeface="Calibri"/>
                <a:cs typeface="Calibri"/>
              </a:rPr>
              <a:t>4</a:t>
            </a:r>
            <a:r>
              <a:rPr dirty="0" sz="1600">
                <a:solidFill>
                  <a:srgbClr val="585858"/>
                </a:solidFill>
                <a:latin typeface="Calibri"/>
                <a:cs typeface="Calibri"/>
              </a:rPr>
              <a:t>	</a:t>
            </a:r>
            <a:r>
              <a:rPr dirty="0" sz="1600" spc="-50">
                <a:solidFill>
                  <a:srgbClr val="585858"/>
                </a:solidFill>
                <a:latin typeface="Calibri"/>
                <a:cs typeface="Calibri"/>
              </a:rPr>
              <a:t>5</a:t>
            </a:r>
            <a:r>
              <a:rPr dirty="0" sz="1600">
                <a:solidFill>
                  <a:srgbClr val="585858"/>
                </a:solidFill>
                <a:latin typeface="Calibri"/>
                <a:cs typeface="Calibri"/>
              </a:rPr>
              <a:t>	</a:t>
            </a:r>
            <a:r>
              <a:rPr dirty="0" sz="1600" spc="-50">
                <a:solidFill>
                  <a:srgbClr val="585858"/>
                </a:solidFill>
                <a:latin typeface="Calibri"/>
                <a:cs typeface="Calibri"/>
              </a:rPr>
              <a:t>6</a:t>
            </a:r>
            <a:r>
              <a:rPr dirty="0" sz="1600">
                <a:solidFill>
                  <a:srgbClr val="585858"/>
                </a:solidFill>
                <a:latin typeface="Calibri"/>
                <a:cs typeface="Calibri"/>
              </a:rPr>
              <a:t>	</a:t>
            </a:r>
            <a:r>
              <a:rPr dirty="0" sz="1600" spc="-50">
                <a:solidFill>
                  <a:srgbClr val="585858"/>
                </a:solidFill>
                <a:latin typeface="Calibri"/>
                <a:cs typeface="Calibri"/>
              </a:rPr>
              <a:t>7</a:t>
            </a:r>
            <a:r>
              <a:rPr dirty="0" sz="1600">
                <a:solidFill>
                  <a:srgbClr val="585858"/>
                </a:solidFill>
                <a:latin typeface="Calibri"/>
                <a:cs typeface="Calibri"/>
              </a:rPr>
              <a:t>	</a:t>
            </a:r>
            <a:r>
              <a:rPr dirty="0" sz="1600" spc="-50">
                <a:solidFill>
                  <a:srgbClr val="585858"/>
                </a:solidFill>
                <a:latin typeface="Calibri"/>
                <a:cs typeface="Calibri"/>
              </a:rPr>
              <a:t>8</a:t>
            </a:r>
            <a:r>
              <a:rPr dirty="0" sz="1600">
                <a:solidFill>
                  <a:srgbClr val="585858"/>
                </a:solidFill>
                <a:latin typeface="Calibri"/>
                <a:cs typeface="Calibri"/>
              </a:rPr>
              <a:t>	</a:t>
            </a:r>
            <a:r>
              <a:rPr dirty="0" sz="1600" spc="-50">
                <a:solidFill>
                  <a:srgbClr val="585858"/>
                </a:solidFill>
                <a:latin typeface="Calibri"/>
                <a:cs typeface="Calibri"/>
              </a:rPr>
              <a:t>9</a:t>
            </a:r>
            <a:r>
              <a:rPr dirty="0" sz="1600">
                <a:solidFill>
                  <a:srgbClr val="585858"/>
                </a:solidFill>
                <a:latin typeface="Calibri"/>
                <a:cs typeface="Calibri"/>
              </a:rPr>
              <a:t>	</a:t>
            </a:r>
            <a:r>
              <a:rPr dirty="0" sz="1600" spc="-25">
                <a:solidFill>
                  <a:srgbClr val="585858"/>
                </a:solidFill>
                <a:latin typeface="Calibri"/>
                <a:cs typeface="Calibri"/>
              </a:rPr>
              <a:t>10</a:t>
            </a:r>
            <a:r>
              <a:rPr dirty="0" sz="1600">
                <a:solidFill>
                  <a:srgbClr val="585858"/>
                </a:solidFill>
                <a:latin typeface="Calibri"/>
                <a:cs typeface="Calibri"/>
              </a:rPr>
              <a:t>	</a:t>
            </a:r>
            <a:r>
              <a:rPr dirty="0" sz="1600" spc="-25">
                <a:solidFill>
                  <a:srgbClr val="585858"/>
                </a:solidFill>
                <a:latin typeface="Calibri"/>
                <a:cs typeface="Calibri"/>
              </a:rPr>
              <a:t>11</a:t>
            </a:r>
            <a:r>
              <a:rPr dirty="0" sz="1600">
                <a:solidFill>
                  <a:srgbClr val="585858"/>
                </a:solidFill>
                <a:latin typeface="Calibri"/>
                <a:cs typeface="Calibri"/>
              </a:rPr>
              <a:t>	</a:t>
            </a:r>
            <a:r>
              <a:rPr dirty="0" sz="1600" spc="-25">
                <a:solidFill>
                  <a:srgbClr val="585858"/>
                </a:solidFill>
                <a:latin typeface="Calibri"/>
                <a:cs typeface="Calibri"/>
              </a:rPr>
              <a:t>12</a:t>
            </a:r>
            <a:r>
              <a:rPr dirty="0" sz="1600">
                <a:solidFill>
                  <a:srgbClr val="585858"/>
                </a:solidFill>
                <a:latin typeface="Calibri"/>
                <a:cs typeface="Calibri"/>
              </a:rPr>
              <a:t>	</a:t>
            </a:r>
            <a:r>
              <a:rPr dirty="0" sz="1600" spc="-25">
                <a:solidFill>
                  <a:srgbClr val="585858"/>
                </a:solidFill>
                <a:latin typeface="Calibri"/>
                <a:cs typeface="Calibri"/>
              </a:rPr>
              <a:t>13</a:t>
            </a:r>
            <a:r>
              <a:rPr dirty="0" sz="1600">
                <a:solidFill>
                  <a:srgbClr val="585858"/>
                </a:solidFill>
                <a:latin typeface="Calibri"/>
                <a:cs typeface="Calibri"/>
              </a:rPr>
              <a:t>	</a:t>
            </a:r>
            <a:r>
              <a:rPr dirty="0" sz="1600" spc="-25">
                <a:solidFill>
                  <a:srgbClr val="585858"/>
                </a:solidFill>
                <a:latin typeface="Calibri"/>
                <a:cs typeface="Calibri"/>
              </a:rPr>
              <a:t>14</a:t>
            </a:r>
            <a:r>
              <a:rPr dirty="0" sz="1600">
                <a:solidFill>
                  <a:srgbClr val="585858"/>
                </a:solidFill>
                <a:latin typeface="Calibri"/>
                <a:cs typeface="Calibri"/>
              </a:rPr>
              <a:t>	</a:t>
            </a:r>
            <a:r>
              <a:rPr dirty="0" sz="1600" spc="-25">
                <a:solidFill>
                  <a:srgbClr val="585858"/>
                </a:solidFill>
                <a:latin typeface="Calibri"/>
                <a:cs typeface="Calibri"/>
              </a:rPr>
              <a:t>15</a:t>
            </a:r>
            <a:r>
              <a:rPr dirty="0" sz="1600">
                <a:solidFill>
                  <a:srgbClr val="585858"/>
                </a:solidFill>
                <a:latin typeface="Calibri"/>
                <a:cs typeface="Calibri"/>
              </a:rPr>
              <a:t>	</a:t>
            </a:r>
            <a:r>
              <a:rPr dirty="0" sz="1600" spc="-25">
                <a:solidFill>
                  <a:srgbClr val="585858"/>
                </a:solidFill>
                <a:latin typeface="Calibri"/>
                <a:cs typeface="Calibri"/>
              </a:rPr>
              <a:t>16</a:t>
            </a:r>
            <a:r>
              <a:rPr dirty="0" sz="1600">
                <a:solidFill>
                  <a:srgbClr val="585858"/>
                </a:solidFill>
                <a:latin typeface="Calibri"/>
                <a:cs typeface="Calibri"/>
              </a:rPr>
              <a:t>	</a:t>
            </a:r>
            <a:r>
              <a:rPr dirty="0" sz="1600" spc="-25">
                <a:solidFill>
                  <a:srgbClr val="585858"/>
                </a:solidFill>
                <a:latin typeface="Calibri"/>
                <a:cs typeface="Calibri"/>
              </a:rPr>
              <a:t>17</a:t>
            </a:r>
            <a:r>
              <a:rPr dirty="0" sz="1600">
                <a:solidFill>
                  <a:srgbClr val="585858"/>
                </a:solidFill>
                <a:latin typeface="Calibri"/>
                <a:cs typeface="Calibri"/>
              </a:rPr>
              <a:t>	</a:t>
            </a:r>
            <a:r>
              <a:rPr dirty="0" sz="1600" spc="-25">
                <a:solidFill>
                  <a:srgbClr val="585858"/>
                </a:solidFill>
                <a:latin typeface="Calibri"/>
                <a:cs typeface="Calibri"/>
              </a:rPr>
              <a:t>18</a:t>
            </a:r>
            <a:r>
              <a:rPr dirty="0" sz="1600">
                <a:solidFill>
                  <a:srgbClr val="585858"/>
                </a:solidFill>
                <a:latin typeface="Calibri"/>
                <a:cs typeface="Calibri"/>
              </a:rPr>
              <a:t>	</a:t>
            </a:r>
            <a:r>
              <a:rPr dirty="0" sz="1600" spc="-25">
                <a:solidFill>
                  <a:srgbClr val="585858"/>
                </a:solidFill>
                <a:latin typeface="Calibri"/>
                <a:cs typeface="Calibri"/>
              </a:rPr>
              <a:t>19</a:t>
            </a:r>
            <a:r>
              <a:rPr dirty="0" sz="1600">
                <a:solidFill>
                  <a:srgbClr val="585858"/>
                </a:solidFill>
                <a:latin typeface="Calibri"/>
                <a:cs typeface="Calibri"/>
              </a:rPr>
              <a:t>	</a:t>
            </a:r>
            <a:r>
              <a:rPr dirty="0" sz="1600" spc="-25">
                <a:solidFill>
                  <a:srgbClr val="585858"/>
                </a:solidFill>
                <a:latin typeface="Calibri"/>
                <a:cs typeface="Calibri"/>
              </a:rPr>
              <a:t>20</a:t>
            </a:r>
            <a:endParaRPr sz="1600">
              <a:latin typeface="Calibri"/>
              <a:cs typeface="Calibri"/>
            </a:endParaRPr>
          </a:p>
          <a:p>
            <a:pPr marL="2611120">
              <a:lnSpc>
                <a:spcPct val="100000"/>
              </a:lnSpc>
              <a:spcBef>
                <a:spcPts val="705"/>
              </a:spcBef>
            </a:pPr>
            <a:r>
              <a:rPr dirty="0" sz="1600">
                <a:solidFill>
                  <a:srgbClr val="585858"/>
                </a:solidFill>
                <a:latin typeface="Calibri"/>
                <a:cs typeface="Calibri"/>
              </a:rPr>
              <a:t>Antal</a:t>
            </a:r>
            <a:r>
              <a:rPr dirty="0" sz="1600" spc="-25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600">
                <a:solidFill>
                  <a:srgbClr val="585858"/>
                </a:solidFill>
                <a:latin typeface="Calibri"/>
                <a:cs typeface="Calibri"/>
              </a:rPr>
              <a:t>år</a:t>
            </a:r>
            <a:r>
              <a:rPr dirty="0" sz="1600" spc="-35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600">
                <a:solidFill>
                  <a:srgbClr val="585858"/>
                </a:solidFill>
                <a:latin typeface="Calibri"/>
                <a:cs typeface="Calibri"/>
              </a:rPr>
              <a:t>med</a:t>
            </a:r>
            <a:r>
              <a:rPr dirty="0" sz="1600" spc="-25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600">
                <a:solidFill>
                  <a:srgbClr val="585858"/>
                </a:solidFill>
                <a:latin typeface="Calibri"/>
                <a:cs typeface="Calibri"/>
              </a:rPr>
              <a:t>angiven</a:t>
            </a:r>
            <a:r>
              <a:rPr dirty="0" sz="1600" spc="-35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600">
                <a:solidFill>
                  <a:srgbClr val="585858"/>
                </a:solidFill>
                <a:latin typeface="Calibri"/>
                <a:cs typeface="Calibri"/>
              </a:rPr>
              <a:t>årlig</a:t>
            </a:r>
            <a:r>
              <a:rPr dirty="0" sz="1600" spc="-4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600" spc="-10">
                <a:solidFill>
                  <a:srgbClr val="585858"/>
                </a:solidFill>
                <a:latin typeface="Calibri"/>
                <a:cs typeface="Calibri"/>
              </a:rPr>
              <a:t>hyreshöjning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15" name="object 15"/>
          <p:cNvSpPr txBox="1">
            <a:spLocks noGrp="1"/>
          </p:cNvSpPr>
          <p:nvPr>
            <p:ph type="title"/>
          </p:nvPr>
        </p:nvSpPr>
        <p:spPr>
          <a:xfrm>
            <a:off x="2365629" y="610870"/>
            <a:ext cx="6132830" cy="330835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000" spc="-10" b="0">
                <a:solidFill>
                  <a:srgbClr val="585858"/>
                </a:solidFill>
                <a:latin typeface="Calibri"/>
                <a:cs typeface="Calibri"/>
              </a:rPr>
              <a:t>Ackumulerad</a:t>
            </a:r>
            <a:r>
              <a:rPr dirty="0" sz="2000" spc="-70" b="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2000" b="0">
                <a:solidFill>
                  <a:srgbClr val="585858"/>
                </a:solidFill>
                <a:latin typeface="Calibri"/>
                <a:cs typeface="Calibri"/>
              </a:rPr>
              <a:t>hyreshöjning</a:t>
            </a:r>
            <a:r>
              <a:rPr dirty="0" sz="2000" spc="-70" b="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2000" b="0">
                <a:solidFill>
                  <a:srgbClr val="585858"/>
                </a:solidFill>
                <a:latin typeface="Calibri"/>
                <a:cs typeface="Calibri"/>
              </a:rPr>
              <a:t>–</a:t>
            </a:r>
            <a:r>
              <a:rPr dirty="0" sz="2000" spc="-55" b="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2000" b="0">
                <a:solidFill>
                  <a:srgbClr val="585858"/>
                </a:solidFill>
                <a:latin typeface="Calibri"/>
                <a:cs typeface="Calibri"/>
              </a:rPr>
              <a:t>antal</a:t>
            </a:r>
            <a:r>
              <a:rPr dirty="0" sz="2000" spc="-40" b="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2000" b="0">
                <a:solidFill>
                  <a:srgbClr val="585858"/>
                </a:solidFill>
                <a:latin typeface="Calibri"/>
                <a:cs typeface="Calibri"/>
              </a:rPr>
              <a:t>år</a:t>
            </a:r>
            <a:r>
              <a:rPr dirty="0" sz="2000" spc="-55" b="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2000" b="0">
                <a:solidFill>
                  <a:srgbClr val="585858"/>
                </a:solidFill>
                <a:latin typeface="Calibri"/>
                <a:cs typeface="Calibri"/>
              </a:rPr>
              <a:t>med</a:t>
            </a:r>
            <a:r>
              <a:rPr dirty="0" sz="2000" spc="-40" b="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2000" b="0">
                <a:solidFill>
                  <a:srgbClr val="585858"/>
                </a:solidFill>
                <a:latin typeface="Calibri"/>
                <a:cs typeface="Calibri"/>
              </a:rPr>
              <a:t>viss</a:t>
            </a:r>
            <a:r>
              <a:rPr dirty="0" sz="2000" spc="-50" b="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2000" spc="-10" b="0">
                <a:solidFill>
                  <a:srgbClr val="585858"/>
                </a:solidFill>
                <a:latin typeface="Calibri"/>
                <a:cs typeface="Calibri"/>
              </a:rPr>
              <a:t>hyreshöjning</a:t>
            </a:r>
            <a:endParaRPr sz="2000">
              <a:latin typeface="Calibri"/>
              <a:cs typeface="Calibri"/>
            </a:endParaRPr>
          </a:p>
        </p:txBody>
      </p:sp>
      <p:grpSp>
        <p:nvGrpSpPr>
          <p:cNvPr id="16" name="object 16" descr=""/>
          <p:cNvGrpSpPr/>
          <p:nvPr/>
        </p:nvGrpSpPr>
        <p:grpSpPr>
          <a:xfrm>
            <a:off x="9530968" y="1976628"/>
            <a:ext cx="281940" cy="1443355"/>
            <a:chOff x="9530968" y="1976628"/>
            <a:chExt cx="281940" cy="1443355"/>
          </a:xfrm>
        </p:grpSpPr>
        <p:sp>
          <p:nvSpPr>
            <p:cNvPr id="17" name="object 17" descr=""/>
            <p:cNvSpPr/>
            <p:nvPr/>
          </p:nvSpPr>
          <p:spPr>
            <a:xfrm>
              <a:off x="9550018" y="2020951"/>
              <a:ext cx="243840" cy="0"/>
            </a:xfrm>
            <a:custGeom>
              <a:avLst/>
              <a:gdLst/>
              <a:ahLst/>
              <a:cxnLst/>
              <a:rect l="l" t="t" r="r" b="b"/>
              <a:pathLst>
                <a:path w="243840" h="0">
                  <a:moveTo>
                    <a:pt x="0" y="0"/>
                  </a:moveTo>
                  <a:lnTo>
                    <a:pt x="243839" y="0"/>
                  </a:lnTo>
                </a:path>
              </a:pathLst>
            </a:custGeom>
            <a:ln w="38100">
              <a:solidFill>
                <a:srgbClr val="0000F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8" name="object 18" descr=""/>
            <p:cNvSpPr/>
            <p:nvPr/>
          </p:nvSpPr>
          <p:spPr>
            <a:xfrm>
              <a:off x="9627107" y="1976628"/>
              <a:ext cx="88900" cy="88900"/>
            </a:xfrm>
            <a:custGeom>
              <a:avLst/>
              <a:gdLst/>
              <a:ahLst/>
              <a:cxnLst/>
              <a:rect l="l" t="t" r="r" b="b"/>
              <a:pathLst>
                <a:path w="88900" h="88900">
                  <a:moveTo>
                    <a:pt x="44196" y="0"/>
                  </a:moveTo>
                  <a:lnTo>
                    <a:pt x="27003" y="3476"/>
                  </a:lnTo>
                  <a:lnTo>
                    <a:pt x="12954" y="12954"/>
                  </a:lnTo>
                  <a:lnTo>
                    <a:pt x="3476" y="27003"/>
                  </a:lnTo>
                  <a:lnTo>
                    <a:pt x="0" y="44196"/>
                  </a:lnTo>
                  <a:lnTo>
                    <a:pt x="3476" y="61388"/>
                  </a:lnTo>
                  <a:lnTo>
                    <a:pt x="12953" y="75437"/>
                  </a:lnTo>
                  <a:lnTo>
                    <a:pt x="27003" y="84915"/>
                  </a:lnTo>
                  <a:lnTo>
                    <a:pt x="44196" y="88391"/>
                  </a:lnTo>
                  <a:lnTo>
                    <a:pt x="61388" y="84915"/>
                  </a:lnTo>
                  <a:lnTo>
                    <a:pt x="75438" y="75437"/>
                  </a:lnTo>
                  <a:lnTo>
                    <a:pt x="84915" y="61388"/>
                  </a:lnTo>
                  <a:lnTo>
                    <a:pt x="88392" y="44196"/>
                  </a:lnTo>
                  <a:lnTo>
                    <a:pt x="84915" y="27003"/>
                  </a:lnTo>
                  <a:lnTo>
                    <a:pt x="75438" y="12953"/>
                  </a:lnTo>
                  <a:lnTo>
                    <a:pt x="61388" y="3476"/>
                  </a:lnTo>
                  <a:lnTo>
                    <a:pt x="44196" y="0"/>
                  </a:lnTo>
                  <a:close/>
                </a:path>
              </a:pathLst>
            </a:custGeom>
            <a:solidFill>
              <a:srgbClr val="0000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9" name="object 19" descr=""/>
            <p:cNvSpPr/>
            <p:nvPr/>
          </p:nvSpPr>
          <p:spPr>
            <a:xfrm>
              <a:off x="9550018" y="2359787"/>
              <a:ext cx="243840" cy="0"/>
            </a:xfrm>
            <a:custGeom>
              <a:avLst/>
              <a:gdLst/>
              <a:ahLst/>
              <a:cxnLst/>
              <a:rect l="l" t="t" r="r" b="b"/>
              <a:pathLst>
                <a:path w="243840" h="0">
                  <a:moveTo>
                    <a:pt x="0" y="0"/>
                  </a:moveTo>
                  <a:lnTo>
                    <a:pt x="243839" y="0"/>
                  </a:lnTo>
                </a:path>
              </a:pathLst>
            </a:custGeom>
            <a:ln w="38100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0" name="object 20" descr=""/>
            <p:cNvSpPr/>
            <p:nvPr/>
          </p:nvSpPr>
          <p:spPr>
            <a:xfrm>
              <a:off x="9627107" y="2314956"/>
              <a:ext cx="88900" cy="88900"/>
            </a:xfrm>
            <a:custGeom>
              <a:avLst/>
              <a:gdLst/>
              <a:ahLst/>
              <a:cxnLst/>
              <a:rect l="l" t="t" r="r" b="b"/>
              <a:pathLst>
                <a:path w="88900" h="88900">
                  <a:moveTo>
                    <a:pt x="44196" y="0"/>
                  </a:moveTo>
                  <a:lnTo>
                    <a:pt x="27003" y="3476"/>
                  </a:lnTo>
                  <a:lnTo>
                    <a:pt x="12954" y="12954"/>
                  </a:lnTo>
                  <a:lnTo>
                    <a:pt x="3476" y="27003"/>
                  </a:lnTo>
                  <a:lnTo>
                    <a:pt x="0" y="44196"/>
                  </a:lnTo>
                  <a:lnTo>
                    <a:pt x="3476" y="61388"/>
                  </a:lnTo>
                  <a:lnTo>
                    <a:pt x="12953" y="75438"/>
                  </a:lnTo>
                  <a:lnTo>
                    <a:pt x="27003" y="84915"/>
                  </a:lnTo>
                  <a:lnTo>
                    <a:pt x="44196" y="88392"/>
                  </a:lnTo>
                  <a:lnTo>
                    <a:pt x="61388" y="84915"/>
                  </a:lnTo>
                  <a:lnTo>
                    <a:pt x="75438" y="75437"/>
                  </a:lnTo>
                  <a:lnTo>
                    <a:pt x="84915" y="61388"/>
                  </a:lnTo>
                  <a:lnTo>
                    <a:pt x="88392" y="44196"/>
                  </a:lnTo>
                  <a:lnTo>
                    <a:pt x="84915" y="27003"/>
                  </a:lnTo>
                  <a:lnTo>
                    <a:pt x="75438" y="12953"/>
                  </a:lnTo>
                  <a:lnTo>
                    <a:pt x="61388" y="3476"/>
                  </a:lnTo>
                  <a:lnTo>
                    <a:pt x="44196" y="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1" name="object 21" descr=""/>
            <p:cNvSpPr/>
            <p:nvPr/>
          </p:nvSpPr>
          <p:spPr>
            <a:xfrm>
              <a:off x="9550018" y="2698750"/>
              <a:ext cx="243840" cy="0"/>
            </a:xfrm>
            <a:custGeom>
              <a:avLst/>
              <a:gdLst/>
              <a:ahLst/>
              <a:cxnLst/>
              <a:rect l="l" t="t" r="r" b="b"/>
              <a:pathLst>
                <a:path w="243840" h="0">
                  <a:moveTo>
                    <a:pt x="0" y="0"/>
                  </a:moveTo>
                  <a:lnTo>
                    <a:pt x="243839" y="0"/>
                  </a:lnTo>
                </a:path>
              </a:pathLst>
            </a:custGeom>
            <a:ln w="38100">
              <a:solidFill>
                <a:srgbClr val="FF00F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2" name="object 22" descr=""/>
            <p:cNvSpPr/>
            <p:nvPr/>
          </p:nvSpPr>
          <p:spPr>
            <a:xfrm>
              <a:off x="9627107" y="2653284"/>
              <a:ext cx="88900" cy="88900"/>
            </a:xfrm>
            <a:custGeom>
              <a:avLst/>
              <a:gdLst/>
              <a:ahLst/>
              <a:cxnLst/>
              <a:rect l="l" t="t" r="r" b="b"/>
              <a:pathLst>
                <a:path w="88900" h="88900">
                  <a:moveTo>
                    <a:pt x="44196" y="0"/>
                  </a:moveTo>
                  <a:lnTo>
                    <a:pt x="27003" y="3476"/>
                  </a:lnTo>
                  <a:lnTo>
                    <a:pt x="12954" y="12953"/>
                  </a:lnTo>
                  <a:lnTo>
                    <a:pt x="3476" y="27003"/>
                  </a:lnTo>
                  <a:lnTo>
                    <a:pt x="0" y="44195"/>
                  </a:lnTo>
                  <a:lnTo>
                    <a:pt x="3476" y="61388"/>
                  </a:lnTo>
                  <a:lnTo>
                    <a:pt x="12953" y="75437"/>
                  </a:lnTo>
                  <a:lnTo>
                    <a:pt x="27003" y="84915"/>
                  </a:lnTo>
                  <a:lnTo>
                    <a:pt x="44196" y="88391"/>
                  </a:lnTo>
                  <a:lnTo>
                    <a:pt x="61388" y="84915"/>
                  </a:lnTo>
                  <a:lnTo>
                    <a:pt x="75438" y="75437"/>
                  </a:lnTo>
                  <a:lnTo>
                    <a:pt x="84915" y="61388"/>
                  </a:lnTo>
                  <a:lnTo>
                    <a:pt x="88392" y="44195"/>
                  </a:lnTo>
                  <a:lnTo>
                    <a:pt x="84915" y="27003"/>
                  </a:lnTo>
                  <a:lnTo>
                    <a:pt x="75438" y="12953"/>
                  </a:lnTo>
                  <a:lnTo>
                    <a:pt x="61388" y="3476"/>
                  </a:lnTo>
                  <a:lnTo>
                    <a:pt x="44196" y="0"/>
                  </a:lnTo>
                  <a:close/>
                </a:path>
              </a:pathLst>
            </a:custGeom>
            <a:solidFill>
              <a:srgbClr val="FF00FF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23" name="object 23" descr="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9550018" y="2988373"/>
              <a:ext cx="243839" cy="97916"/>
            </a:xfrm>
            <a:prstGeom prst="rect">
              <a:avLst/>
            </a:prstGeom>
          </p:spPr>
        </p:pic>
        <p:sp>
          <p:nvSpPr>
            <p:cNvPr id="24" name="object 24" descr=""/>
            <p:cNvSpPr/>
            <p:nvPr/>
          </p:nvSpPr>
          <p:spPr>
            <a:xfrm>
              <a:off x="9550018" y="3376676"/>
              <a:ext cx="243840" cy="0"/>
            </a:xfrm>
            <a:custGeom>
              <a:avLst/>
              <a:gdLst/>
              <a:ahLst/>
              <a:cxnLst/>
              <a:rect l="l" t="t" r="r" b="b"/>
              <a:pathLst>
                <a:path w="243840" h="0">
                  <a:moveTo>
                    <a:pt x="0" y="0"/>
                  </a:moveTo>
                  <a:lnTo>
                    <a:pt x="243839" y="0"/>
                  </a:lnTo>
                </a:path>
              </a:pathLst>
            </a:custGeom>
            <a:ln w="38100">
              <a:solidFill>
                <a:srgbClr val="7E7E7E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5" name="object 25" descr=""/>
            <p:cNvSpPr/>
            <p:nvPr/>
          </p:nvSpPr>
          <p:spPr>
            <a:xfrm>
              <a:off x="9627107" y="3331464"/>
              <a:ext cx="88900" cy="88900"/>
            </a:xfrm>
            <a:custGeom>
              <a:avLst/>
              <a:gdLst/>
              <a:ahLst/>
              <a:cxnLst/>
              <a:rect l="l" t="t" r="r" b="b"/>
              <a:pathLst>
                <a:path w="88900" h="88900">
                  <a:moveTo>
                    <a:pt x="44196" y="0"/>
                  </a:moveTo>
                  <a:lnTo>
                    <a:pt x="27003" y="3476"/>
                  </a:lnTo>
                  <a:lnTo>
                    <a:pt x="12954" y="12954"/>
                  </a:lnTo>
                  <a:lnTo>
                    <a:pt x="3476" y="27003"/>
                  </a:lnTo>
                  <a:lnTo>
                    <a:pt x="0" y="44196"/>
                  </a:lnTo>
                  <a:lnTo>
                    <a:pt x="3476" y="61388"/>
                  </a:lnTo>
                  <a:lnTo>
                    <a:pt x="12953" y="75437"/>
                  </a:lnTo>
                  <a:lnTo>
                    <a:pt x="27003" y="84915"/>
                  </a:lnTo>
                  <a:lnTo>
                    <a:pt x="44196" y="88391"/>
                  </a:lnTo>
                  <a:lnTo>
                    <a:pt x="61388" y="84915"/>
                  </a:lnTo>
                  <a:lnTo>
                    <a:pt x="75438" y="75437"/>
                  </a:lnTo>
                  <a:lnTo>
                    <a:pt x="84915" y="61388"/>
                  </a:lnTo>
                  <a:lnTo>
                    <a:pt x="88392" y="44196"/>
                  </a:lnTo>
                  <a:lnTo>
                    <a:pt x="84915" y="27003"/>
                  </a:lnTo>
                  <a:lnTo>
                    <a:pt x="75438" y="12953"/>
                  </a:lnTo>
                  <a:lnTo>
                    <a:pt x="61388" y="3476"/>
                  </a:lnTo>
                  <a:lnTo>
                    <a:pt x="44196" y="0"/>
                  </a:lnTo>
                  <a:close/>
                </a:path>
              </a:pathLst>
            </a:custGeom>
            <a:solidFill>
              <a:srgbClr val="7E7E7E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6" name="object 26" descr=""/>
          <p:cNvSpPr txBox="1"/>
          <p:nvPr/>
        </p:nvSpPr>
        <p:spPr>
          <a:xfrm>
            <a:off x="9808209" y="1768500"/>
            <a:ext cx="320040" cy="1720850"/>
          </a:xfrm>
          <a:prstGeom prst="rect">
            <a:avLst/>
          </a:prstGeom>
        </p:spPr>
        <p:txBody>
          <a:bodyPr wrap="square" lIns="0" tIns="10795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850"/>
              </a:spcBef>
            </a:pPr>
            <a:r>
              <a:rPr dirty="0" sz="1600">
                <a:solidFill>
                  <a:srgbClr val="585858"/>
                </a:solidFill>
                <a:latin typeface="Calibri"/>
                <a:cs typeface="Calibri"/>
              </a:rPr>
              <a:t>8</a:t>
            </a:r>
            <a:r>
              <a:rPr dirty="0" sz="1600" spc="-1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600" spc="-50">
                <a:solidFill>
                  <a:srgbClr val="585858"/>
                </a:solidFill>
                <a:latin typeface="Calibri"/>
                <a:cs typeface="Calibri"/>
              </a:rPr>
              <a:t>%</a:t>
            </a:r>
            <a:endParaRPr sz="16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745"/>
              </a:spcBef>
            </a:pPr>
            <a:r>
              <a:rPr dirty="0" sz="1600">
                <a:solidFill>
                  <a:srgbClr val="585858"/>
                </a:solidFill>
                <a:latin typeface="Calibri"/>
                <a:cs typeface="Calibri"/>
              </a:rPr>
              <a:t>7</a:t>
            </a:r>
            <a:r>
              <a:rPr dirty="0" sz="1600" spc="-1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600" spc="-50">
                <a:solidFill>
                  <a:srgbClr val="585858"/>
                </a:solidFill>
                <a:latin typeface="Calibri"/>
                <a:cs typeface="Calibri"/>
              </a:rPr>
              <a:t>%</a:t>
            </a:r>
            <a:endParaRPr sz="16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750"/>
              </a:spcBef>
            </a:pPr>
            <a:r>
              <a:rPr dirty="0" sz="1600">
                <a:solidFill>
                  <a:srgbClr val="585858"/>
                </a:solidFill>
                <a:latin typeface="Calibri"/>
                <a:cs typeface="Calibri"/>
              </a:rPr>
              <a:t>6</a:t>
            </a:r>
            <a:r>
              <a:rPr dirty="0" sz="1600" spc="-1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600" spc="-50">
                <a:solidFill>
                  <a:srgbClr val="585858"/>
                </a:solidFill>
                <a:latin typeface="Calibri"/>
                <a:cs typeface="Calibri"/>
              </a:rPr>
              <a:t>%</a:t>
            </a:r>
            <a:endParaRPr sz="16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750"/>
              </a:spcBef>
            </a:pPr>
            <a:r>
              <a:rPr dirty="0" sz="1600">
                <a:solidFill>
                  <a:srgbClr val="585858"/>
                </a:solidFill>
                <a:latin typeface="Calibri"/>
                <a:cs typeface="Calibri"/>
              </a:rPr>
              <a:t>5</a:t>
            </a:r>
            <a:r>
              <a:rPr dirty="0" sz="1600" spc="-1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600" spc="-50">
                <a:solidFill>
                  <a:srgbClr val="585858"/>
                </a:solidFill>
                <a:latin typeface="Calibri"/>
                <a:cs typeface="Calibri"/>
              </a:rPr>
              <a:t>%</a:t>
            </a:r>
            <a:endParaRPr sz="16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750"/>
              </a:spcBef>
            </a:pPr>
            <a:r>
              <a:rPr dirty="0" sz="1600">
                <a:solidFill>
                  <a:srgbClr val="585858"/>
                </a:solidFill>
                <a:latin typeface="Calibri"/>
                <a:cs typeface="Calibri"/>
              </a:rPr>
              <a:t>4</a:t>
            </a:r>
            <a:r>
              <a:rPr dirty="0" sz="1600" spc="-1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600" spc="-50">
                <a:solidFill>
                  <a:srgbClr val="585858"/>
                </a:solidFill>
                <a:latin typeface="Calibri"/>
                <a:cs typeface="Calibri"/>
              </a:rPr>
              <a:t>%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27" name="object 27" descr=""/>
          <p:cNvSpPr/>
          <p:nvPr/>
        </p:nvSpPr>
        <p:spPr>
          <a:xfrm>
            <a:off x="540384" y="540385"/>
            <a:ext cx="9781540" cy="6384925"/>
          </a:xfrm>
          <a:custGeom>
            <a:avLst/>
            <a:gdLst/>
            <a:ahLst/>
            <a:cxnLst/>
            <a:rect l="l" t="t" r="r" b="b"/>
            <a:pathLst>
              <a:path w="9781540" h="6384925">
                <a:moveTo>
                  <a:pt x="0" y="6384925"/>
                </a:moveTo>
                <a:lnTo>
                  <a:pt x="9781540" y="6384925"/>
                </a:lnTo>
                <a:lnTo>
                  <a:pt x="9781540" y="0"/>
                </a:lnTo>
                <a:lnTo>
                  <a:pt x="0" y="0"/>
                </a:lnTo>
                <a:lnTo>
                  <a:pt x="0" y="6384925"/>
                </a:lnTo>
                <a:close/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" name="object 28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1270" rIns="0" bIns="0" rtlCol="0" vert="horz">
            <a:spAutoFit/>
          </a:bodyPr>
          <a:lstStyle/>
          <a:p>
            <a:pPr marL="83820">
              <a:lnSpc>
                <a:spcPct val="100000"/>
              </a:lnSpc>
              <a:spcBef>
                <a:spcPts val="10"/>
              </a:spcBef>
            </a:pPr>
            <a:fld id="{81D60167-4931-47E6-BA6A-407CBD079E47}" type="slidenum">
              <a:rPr dirty="0" spc="-50"/>
              <a:t>8</a:t>
            </a:fld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1270" rIns="0" bIns="0" rtlCol="0" vert="horz">
            <a:spAutoFit/>
          </a:bodyPr>
          <a:lstStyle/>
          <a:p>
            <a:pPr marL="83820">
              <a:lnSpc>
                <a:spcPct val="100000"/>
              </a:lnSpc>
              <a:spcBef>
                <a:spcPts val="10"/>
              </a:spcBef>
            </a:pPr>
            <a:fld id="{81D60167-4931-47E6-BA6A-407CBD079E47}" type="slidenum">
              <a:rPr dirty="0" spc="-50"/>
              <a:t>8</a:t>
            </a:fld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200">
                <a:solidFill>
                  <a:srgbClr val="0000FF"/>
                </a:solidFill>
              </a:rPr>
              <a:t>Motion</a:t>
            </a:r>
            <a:r>
              <a:rPr dirty="0" sz="3200" spc="-55">
                <a:solidFill>
                  <a:srgbClr val="0000FF"/>
                </a:solidFill>
              </a:rPr>
              <a:t> </a:t>
            </a:r>
            <a:r>
              <a:rPr dirty="0" sz="3200">
                <a:solidFill>
                  <a:srgbClr val="0000FF"/>
                </a:solidFill>
              </a:rPr>
              <a:t>24.</a:t>
            </a:r>
            <a:r>
              <a:rPr dirty="0" sz="3200" spc="-65">
                <a:solidFill>
                  <a:srgbClr val="0000FF"/>
                </a:solidFill>
              </a:rPr>
              <a:t> </a:t>
            </a:r>
            <a:r>
              <a:rPr dirty="0" sz="3200"/>
              <a:t>Bryt</a:t>
            </a:r>
            <a:r>
              <a:rPr dirty="0" sz="3200" spc="-50"/>
              <a:t> </a:t>
            </a:r>
            <a:r>
              <a:rPr dirty="0" sz="3200"/>
              <a:t>trenden</a:t>
            </a:r>
            <a:r>
              <a:rPr dirty="0" sz="3200" spc="-65"/>
              <a:t> </a:t>
            </a:r>
            <a:r>
              <a:rPr dirty="0" sz="3200"/>
              <a:t>mot</a:t>
            </a:r>
            <a:r>
              <a:rPr dirty="0" sz="3200" spc="-55"/>
              <a:t> </a:t>
            </a:r>
            <a:r>
              <a:rPr dirty="0" sz="3200"/>
              <a:t>marknadsanpassade</a:t>
            </a:r>
            <a:r>
              <a:rPr dirty="0" sz="3200" spc="-65"/>
              <a:t> </a:t>
            </a:r>
            <a:r>
              <a:rPr dirty="0" sz="3200" spc="-10"/>
              <a:t>hyror!</a:t>
            </a:r>
            <a:endParaRPr sz="3200"/>
          </a:p>
        </p:txBody>
      </p:sp>
      <p:sp>
        <p:nvSpPr>
          <p:cNvPr id="3" name="object 3" descr=""/>
          <p:cNvSpPr txBox="1"/>
          <p:nvPr/>
        </p:nvSpPr>
        <p:spPr>
          <a:xfrm>
            <a:off x="528319" y="1186942"/>
            <a:ext cx="9300845" cy="19075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2800">
                <a:latin typeface="Calibri"/>
                <a:cs typeface="Calibri"/>
              </a:rPr>
              <a:t>De</a:t>
            </a:r>
            <a:r>
              <a:rPr dirty="0" sz="2800" spc="-65">
                <a:latin typeface="Calibri"/>
                <a:cs typeface="Calibri"/>
              </a:rPr>
              <a:t> </a:t>
            </a:r>
            <a:r>
              <a:rPr dirty="0" sz="2800" b="1">
                <a:solidFill>
                  <a:srgbClr val="FF0000"/>
                </a:solidFill>
                <a:latin typeface="Calibri"/>
                <a:cs typeface="Calibri"/>
              </a:rPr>
              <a:t>höga</a:t>
            </a:r>
            <a:r>
              <a:rPr dirty="0" sz="2800" spc="-65" b="1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dirty="0" sz="2800" spc="-10" b="1">
                <a:solidFill>
                  <a:srgbClr val="FF0000"/>
                </a:solidFill>
                <a:latin typeface="Calibri"/>
                <a:cs typeface="Calibri"/>
              </a:rPr>
              <a:t>hyreshöjningarna</a:t>
            </a:r>
            <a:r>
              <a:rPr dirty="0" sz="2800" spc="-50" b="1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är</a:t>
            </a:r>
            <a:r>
              <a:rPr dirty="0" sz="2800" spc="-70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ett</a:t>
            </a:r>
            <a:r>
              <a:rPr dirty="0" sz="2800" spc="-50">
                <a:latin typeface="Calibri"/>
                <a:cs typeface="Calibri"/>
              </a:rPr>
              <a:t> </a:t>
            </a:r>
            <a:r>
              <a:rPr dirty="0" sz="2800" spc="-10" b="1">
                <a:latin typeface="Calibri"/>
                <a:cs typeface="Calibri"/>
              </a:rPr>
              <a:t>trendbrott</a:t>
            </a:r>
            <a:endParaRPr sz="2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dirty="0" sz="2800">
                <a:latin typeface="Calibri"/>
                <a:cs typeface="Calibri"/>
              </a:rPr>
              <a:t>jämfört</a:t>
            </a:r>
            <a:r>
              <a:rPr dirty="0" sz="2800" spc="-110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med</a:t>
            </a:r>
            <a:r>
              <a:rPr dirty="0" sz="2800" spc="-110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tidigare</a:t>
            </a:r>
            <a:r>
              <a:rPr dirty="0" sz="2800" spc="-95">
                <a:latin typeface="Calibri"/>
                <a:cs typeface="Calibri"/>
              </a:rPr>
              <a:t> </a:t>
            </a:r>
            <a:r>
              <a:rPr dirty="0" sz="2800" b="1">
                <a:latin typeface="Calibri"/>
                <a:cs typeface="Calibri"/>
              </a:rPr>
              <a:t>jämna,</a:t>
            </a:r>
            <a:r>
              <a:rPr dirty="0" sz="2800" spc="-114" b="1">
                <a:latin typeface="Calibri"/>
                <a:cs typeface="Calibri"/>
              </a:rPr>
              <a:t> </a:t>
            </a:r>
            <a:r>
              <a:rPr dirty="0" sz="2800" b="1">
                <a:latin typeface="Calibri"/>
                <a:cs typeface="Calibri"/>
              </a:rPr>
              <a:t>låga</a:t>
            </a:r>
            <a:r>
              <a:rPr dirty="0" sz="2800" spc="-105" b="1">
                <a:latin typeface="Calibri"/>
                <a:cs typeface="Calibri"/>
              </a:rPr>
              <a:t> </a:t>
            </a:r>
            <a:r>
              <a:rPr dirty="0" sz="2800" spc="-10">
                <a:latin typeface="Calibri"/>
                <a:cs typeface="Calibri"/>
              </a:rPr>
              <a:t>hyreshöjningar.</a:t>
            </a:r>
            <a:endParaRPr sz="2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260"/>
              </a:spcBef>
            </a:pPr>
            <a:r>
              <a:rPr dirty="0" sz="2800">
                <a:solidFill>
                  <a:srgbClr val="C45811"/>
                </a:solidFill>
                <a:latin typeface="Calibri"/>
                <a:cs typeface="Calibri"/>
              </a:rPr>
              <a:t>2012–2014:</a:t>
            </a:r>
            <a:r>
              <a:rPr dirty="0" sz="2800" spc="-65">
                <a:solidFill>
                  <a:srgbClr val="C45811"/>
                </a:solidFill>
                <a:latin typeface="Calibri"/>
                <a:cs typeface="Calibri"/>
              </a:rPr>
              <a:t> </a:t>
            </a:r>
            <a:r>
              <a:rPr dirty="0" sz="2800" spc="-40">
                <a:solidFill>
                  <a:srgbClr val="C45811"/>
                </a:solidFill>
                <a:latin typeface="Calibri"/>
                <a:cs typeface="Calibri"/>
              </a:rPr>
              <a:t>”Ambitionen</a:t>
            </a:r>
            <a:r>
              <a:rPr dirty="0" sz="2800" spc="-70">
                <a:solidFill>
                  <a:srgbClr val="C45811"/>
                </a:solidFill>
                <a:latin typeface="Calibri"/>
                <a:cs typeface="Calibri"/>
              </a:rPr>
              <a:t> </a:t>
            </a:r>
            <a:r>
              <a:rPr dirty="0" sz="2800">
                <a:solidFill>
                  <a:srgbClr val="C45811"/>
                </a:solidFill>
                <a:latin typeface="Calibri"/>
                <a:cs typeface="Calibri"/>
              </a:rPr>
              <a:t>är</a:t>
            </a:r>
            <a:r>
              <a:rPr dirty="0" sz="2800" spc="-55">
                <a:solidFill>
                  <a:srgbClr val="C45811"/>
                </a:solidFill>
                <a:latin typeface="Calibri"/>
                <a:cs typeface="Calibri"/>
              </a:rPr>
              <a:t> </a:t>
            </a:r>
            <a:r>
              <a:rPr dirty="0" sz="2800">
                <a:solidFill>
                  <a:srgbClr val="C45811"/>
                </a:solidFill>
                <a:latin typeface="Calibri"/>
                <a:cs typeface="Calibri"/>
              </a:rPr>
              <a:t>att</a:t>
            </a:r>
            <a:r>
              <a:rPr dirty="0" sz="2800" spc="-65">
                <a:solidFill>
                  <a:srgbClr val="C45811"/>
                </a:solidFill>
                <a:latin typeface="Calibri"/>
                <a:cs typeface="Calibri"/>
              </a:rPr>
              <a:t> </a:t>
            </a:r>
            <a:r>
              <a:rPr dirty="0" sz="2800">
                <a:solidFill>
                  <a:srgbClr val="C45811"/>
                </a:solidFill>
                <a:latin typeface="Calibri"/>
                <a:cs typeface="Calibri"/>
              </a:rPr>
              <a:t>SKB</a:t>
            </a:r>
            <a:r>
              <a:rPr dirty="0" sz="2800" spc="-65">
                <a:solidFill>
                  <a:srgbClr val="C45811"/>
                </a:solidFill>
                <a:latin typeface="Calibri"/>
                <a:cs typeface="Calibri"/>
              </a:rPr>
              <a:t> </a:t>
            </a:r>
            <a:r>
              <a:rPr dirty="0" sz="2800">
                <a:solidFill>
                  <a:srgbClr val="C45811"/>
                </a:solidFill>
                <a:latin typeface="Calibri"/>
                <a:cs typeface="Calibri"/>
              </a:rPr>
              <a:t>ska</a:t>
            </a:r>
            <a:r>
              <a:rPr dirty="0" sz="2800" spc="-60">
                <a:solidFill>
                  <a:srgbClr val="C45811"/>
                </a:solidFill>
                <a:latin typeface="Calibri"/>
                <a:cs typeface="Calibri"/>
              </a:rPr>
              <a:t> </a:t>
            </a:r>
            <a:r>
              <a:rPr dirty="0" sz="2800">
                <a:solidFill>
                  <a:srgbClr val="C45811"/>
                </a:solidFill>
                <a:latin typeface="Calibri"/>
                <a:cs typeface="Calibri"/>
              </a:rPr>
              <a:t>ha</a:t>
            </a:r>
            <a:r>
              <a:rPr dirty="0" sz="2800" spc="-70">
                <a:solidFill>
                  <a:srgbClr val="C45811"/>
                </a:solidFill>
                <a:latin typeface="Calibri"/>
                <a:cs typeface="Calibri"/>
              </a:rPr>
              <a:t> </a:t>
            </a:r>
            <a:r>
              <a:rPr dirty="0" sz="2800">
                <a:solidFill>
                  <a:srgbClr val="C45811"/>
                </a:solidFill>
                <a:latin typeface="Calibri"/>
                <a:cs typeface="Calibri"/>
              </a:rPr>
              <a:t>en</a:t>
            </a:r>
            <a:r>
              <a:rPr dirty="0" sz="2800" spc="-65">
                <a:solidFill>
                  <a:srgbClr val="C45811"/>
                </a:solidFill>
                <a:latin typeface="Calibri"/>
                <a:cs typeface="Calibri"/>
              </a:rPr>
              <a:t> </a:t>
            </a:r>
            <a:r>
              <a:rPr dirty="0" sz="2800">
                <a:solidFill>
                  <a:srgbClr val="C45811"/>
                </a:solidFill>
                <a:latin typeface="Calibri"/>
                <a:cs typeface="Calibri"/>
              </a:rPr>
              <a:t>jämn</a:t>
            </a:r>
            <a:r>
              <a:rPr dirty="0" sz="2800" spc="-70">
                <a:solidFill>
                  <a:srgbClr val="C45811"/>
                </a:solidFill>
                <a:latin typeface="Calibri"/>
                <a:cs typeface="Calibri"/>
              </a:rPr>
              <a:t> </a:t>
            </a:r>
            <a:r>
              <a:rPr dirty="0" sz="2800">
                <a:solidFill>
                  <a:srgbClr val="C45811"/>
                </a:solidFill>
                <a:latin typeface="Calibri"/>
                <a:cs typeface="Calibri"/>
              </a:rPr>
              <a:t>och</a:t>
            </a:r>
            <a:r>
              <a:rPr dirty="0" sz="2800" spc="-70">
                <a:solidFill>
                  <a:srgbClr val="C45811"/>
                </a:solidFill>
                <a:latin typeface="Calibri"/>
                <a:cs typeface="Calibri"/>
              </a:rPr>
              <a:t> </a:t>
            </a:r>
            <a:r>
              <a:rPr dirty="0" sz="2800" spc="-20">
                <a:solidFill>
                  <a:srgbClr val="C45811"/>
                </a:solidFill>
                <a:latin typeface="Calibri"/>
                <a:cs typeface="Calibri"/>
              </a:rPr>
              <a:t>lugn</a:t>
            </a:r>
            <a:endParaRPr sz="2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65"/>
              </a:spcBef>
            </a:pPr>
            <a:r>
              <a:rPr dirty="0" sz="2800" spc="-10">
                <a:solidFill>
                  <a:srgbClr val="C45811"/>
                </a:solidFill>
                <a:latin typeface="Calibri"/>
                <a:cs typeface="Calibri"/>
              </a:rPr>
              <a:t>hyresutveckling</a:t>
            </a:r>
            <a:r>
              <a:rPr dirty="0" sz="2800" spc="-105">
                <a:solidFill>
                  <a:srgbClr val="C45811"/>
                </a:solidFill>
                <a:latin typeface="Calibri"/>
                <a:cs typeface="Calibri"/>
              </a:rPr>
              <a:t> </a:t>
            </a:r>
            <a:r>
              <a:rPr dirty="0" sz="2800">
                <a:solidFill>
                  <a:srgbClr val="C45811"/>
                </a:solidFill>
                <a:latin typeface="Calibri"/>
                <a:cs typeface="Calibri"/>
              </a:rPr>
              <a:t>utan</a:t>
            </a:r>
            <a:r>
              <a:rPr dirty="0" sz="2800" spc="-105">
                <a:solidFill>
                  <a:srgbClr val="C45811"/>
                </a:solidFill>
                <a:latin typeface="Calibri"/>
                <a:cs typeface="Calibri"/>
              </a:rPr>
              <a:t> </a:t>
            </a:r>
            <a:r>
              <a:rPr dirty="0" sz="2800" spc="-10" b="1">
                <a:solidFill>
                  <a:srgbClr val="C45811"/>
                </a:solidFill>
                <a:latin typeface="Calibri"/>
                <a:cs typeface="Calibri"/>
              </a:rPr>
              <a:t>drastiska</a:t>
            </a:r>
            <a:r>
              <a:rPr dirty="0" sz="2800" spc="-114" b="1">
                <a:solidFill>
                  <a:srgbClr val="C45811"/>
                </a:solidFill>
                <a:latin typeface="Calibri"/>
                <a:cs typeface="Calibri"/>
              </a:rPr>
              <a:t> </a:t>
            </a:r>
            <a:r>
              <a:rPr dirty="0" sz="2800" spc="-20" b="1">
                <a:solidFill>
                  <a:srgbClr val="C45811"/>
                </a:solidFill>
                <a:latin typeface="Calibri"/>
                <a:cs typeface="Calibri"/>
              </a:rPr>
              <a:t>hopp</a:t>
            </a:r>
            <a:r>
              <a:rPr dirty="0" sz="2800" spc="-20">
                <a:solidFill>
                  <a:srgbClr val="C45811"/>
                </a:solidFill>
                <a:latin typeface="Calibri"/>
                <a:cs typeface="Calibri"/>
              </a:rPr>
              <a:t>.”</a:t>
            </a:r>
            <a:r>
              <a:rPr dirty="0" sz="2800" spc="-110">
                <a:solidFill>
                  <a:srgbClr val="C45811"/>
                </a:solidFill>
                <a:latin typeface="Calibri"/>
                <a:cs typeface="Calibri"/>
              </a:rPr>
              <a:t> </a:t>
            </a:r>
            <a:r>
              <a:rPr dirty="0" sz="2800">
                <a:solidFill>
                  <a:srgbClr val="C45811"/>
                </a:solidFill>
                <a:latin typeface="Calibri"/>
                <a:cs typeface="Calibri"/>
              </a:rPr>
              <a:t>(styrelsen,</a:t>
            </a:r>
            <a:r>
              <a:rPr dirty="0" sz="2800" spc="-110">
                <a:solidFill>
                  <a:srgbClr val="C45811"/>
                </a:solidFill>
                <a:latin typeface="Calibri"/>
                <a:cs typeface="Calibri"/>
              </a:rPr>
              <a:t> </a:t>
            </a:r>
            <a:r>
              <a:rPr dirty="0" sz="2800" spc="-10">
                <a:solidFill>
                  <a:srgbClr val="C45811"/>
                </a:solidFill>
                <a:latin typeface="Calibri"/>
                <a:cs typeface="Calibri"/>
              </a:rPr>
              <a:t>hyresutskottet)</a:t>
            </a:r>
            <a:endParaRPr sz="2800">
              <a:latin typeface="Calibri"/>
              <a:cs typeface="Calibri"/>
            </a:endParaRPr>
          </a:p>
        </p:txBody>
      </p:sp>
      <p:graphicFrame>
        <p:nvGraphicFramePr>
          <p:cNvPr id="4" name="object 4" descr=""/>
          <p:cNvGraphicFramePr>
            <a:graphicFrameLocks noGrp="1"/>
          </p:cNvGraphicFramePr>
          <p:nvPr/>
        </p:nvGraphicFramePr>
        <p:xfrm>
          <a:off x="509269" y="3329432"/>
          <a:ext cx="9020810" cy="122301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585085"/>
                <a:gridCol w="1240155"/>
                <a:gridCol w="5118100"/>
              </a:tblGrid>
              <a:tr h="394335">
                <a:tc>
                  <a:txBody>
                    <a:bodyPr/>
                    <a:lstStyle/>
                    <a:p>
                      <a:pPr marL="31750">
                        <a:lnSpc>
                          <a:spcPts val="2655"/>
                        </a:lnSpc>
                      </a:pPr>
                      <a:r>
                        <a:rPr dirty="0" sz="2800">
                          <a:latin typeface="Calibri"/>
                          <a:cs typeface="Calibri"/>
                        </a:rPr>
                        <a:t>Stockholms</a:t>
                      </a:r>
                      <a:r>
                        <a:rPr dirty="0" sz="2800" spc="-16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800" spc="-25">
                          <a:latin typeface="Calibri"/>
                          <a:cs typeface="Calibri"/>
                        </a:rPr>
                        <a:t>län</a:t>
                      </a:r>
                      <a:endParaRPr sz="28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R="100330">
                        <a:lnSpc>
                          <a:spcPts val="2655"/>
                        </a:lnSpc>
                      </a:pPr>
                      <a:r>
                        <a:rPr dirty="0" sz="2800" spc="-10">
                          <a:latin typeface="Calibri"/>
                          <a:cs typeface="Calibri"/>
                        </a:rPr>
                        <a:t>Lägst:</a:t>
                      </a:r>
                      <a:endParaRPr sz="28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167005">
                        <a:lnSpc>
                          <a:spcPts val="2655"/>
                        </a:lnSpc>
                      </a:pPr>
                      <a:r>
                        <a:rPr dirty="0" sz="2800">
                          <a:latin typeface="Calibri"/>
                          <a:cs typeface="Calibri"/>
                        </a:rPr>
                        <a:t>2,6</a:t>
                      </a:r>
                      <a:r>
                        <a:rPr dirty="0" sz="2800" spc="-7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800">
                          <a:latin typeface="Calibri"/>
                          <a:cs typeface="Calibri"/>
                        </a:rPr>
                        <a:t>%</a:t>
                      </a:r>
                      <a:r>
                        <a:rPr dirty="0" sz="2800" spc="-7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800">
                          <a:latin typeface="Calibri"/>
                          <a:cs typeface="Calibri"/>
                        </a:rPr>
                        <a:t>(Sundbyberg,</a:t>
                      </a:r>
                      <a:r>
                        <a:rPr dirty="0" sz="2800" spc="-6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800" spc="-10">
                          <a:latin typeface="Calibri"/>
                          <a:cs typeface="Calibri"/>
                        </a:rPr>
                        <a:t>Wallenstam)</a:t>
                      </a:r>
                      <a:endParaRPr sz="28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</a:tr>
              <a:tr h="828675">
                <a:tc>
                  <a:txBody>
                    <a:bodyPr/>
                    <a:lstStyle/>
                    <a:p>
                      <a:pPr marL="31750">
                        <a:lnSpc>
                          <a:spcPts val="2970"/>
                        </a:lnSpc>
                      </a:pPr>
                      <a:r>
                        <a:rPr dirty="0" sz="2800">
                          <a:latin typeface="Calibri"/>
                          <a:cs typeface="Calibri"/>
                        </a:rPr>
                        <a:t>Länet</a:t>
                      </a:r>
                      <a:r>
                        <a:rPr dirty="0" sz="2800" spc="-6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800">
                          <a:latin typeface="Calibri"/>
                          <a:cs typeface="Calibri"/>
                        </a:rPr>
                        <a:t>och</a:t>
                      </a:r>
                      <a:r>
                        <a:rPr dirty="0" sz="2800" spc="-6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800" spc="-10">
                          <a:latin typeface="Calibri"/>
                          <a:cs typeface="Calibri"/>
                        </a:rPr>
                        <a:t>landet</a:t>
                      </a:r>
                      <a:endParaRPr sz="2800">
                        <a:latin typeface="Calibri"/>
                        <a:cs typeface="Calibri"/>
                      </a:endParaRPr>
                    </a:p>
                    <a:p>
                      <a:pPr marL="31750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dirty="0" sz="2800" spc="-25">
                          <a:latin typeface="Calibri"/>
                          <a:cs typeface="Calibri"/>
                        </a:rPr>
                        <a:t>SKB</a:t>
                      </a:r>
                      <a:endParaRPr sz="28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R="12065">
                        <a:lnSpc>
                          <a:spcPts val="2970"/>
                        </a:lnSpc>
                      </a:pPr>
                      <a:r>
                        <a:rPr dirty="0" sz="2800" spc="-10">
                          <a:latin typeface="Calibri"/>
                          <a:cs typeface="Calibri"/>
                        </a:rPr>
                        <a:t>Högst:</a:t>
                      </a:r>
                      <a:endParaRPr sz="28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167005">
                        <a:lnSpc>
                          <a:spcPts val="2970"/>
                        </a:lnSpc>
                      </a:pPr>
                      <a:r>
                        <a:rPr dirty="0" sz="2800">
                          <a:latin typeface="Calibri"/>
                          <a:cs typeface="Calibri"/>
                        </a:rPr>
                        <a:t>6,3</a:t>
                      </a:r>
                      <a:r>
                        <a:rPr dirty="0" sz="2800" spc="-6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800">
                          <a:latin typeface="Calibri"/>
                          <a:cs typeface="Calibri"/>
                        </a:rPr>
                        <a:t>%</a:t>
                      </a:r>
                      <a:r>
                        <a:rPr dirty="0" sz="2800" spc="-5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800" spc="-20">
                          <a:latin typeface="Calibri"/>
                          <a:cs typeface="Calibri"/>
                        </a:rPr>
                        <a:t>(Vaxholm,</a:t>
                      </a:r>
                      <a:r>
                        <a:rPr dirty="0" sz="2800" spc="-5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800" spc="-10">
                          <a:latin typeface="Calibri"/>
                          <a:cs typeface="Calibri"/>
                        </a:rPr>
                        <a:t>Fastighetsägarna)</a:t>
                      </a:r>
                      <a:endParaRPr sz="2800">
                        <a:latin typeface="Calibri"/>
                        <a:cs typeface="Calibri"/>
                      </a:endParaRPr>
                    </a:p>
                    <a:p>
                      <a:pPr marL="167005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dirty="0" sz="2800">
                          <a:latin typeface="Calibri"/>
                          <a:cs typeface="Calibri"/>
                        </a:rPr>
                        <a:t>3,2–7,14</a:t>
                      </a:r>
                      <a:r>
                        <a:rPr dirty="0" sz="2800" spc="-4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800">
                          <a:latin typeface="Calibri"/>
                          <a:cs typeface="Calibri"/>
                        </a:rPr>
                        <a:t>%</a:t>
                      </a:r>
                      <a:r>
                        <a:rPr dirty="0" sz="2800" spc="-5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800">
                          <a:latin typeface="Calibri"/>
                          <a:cs typeface="Calibri"/>
                        </a:rPr>
                        <a:t>(och</a:t>
                      </a:r>
                      <a:r>
                        <a:rPr dirty="0" sz="2800" spc="-5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800" spc="-20">
                          <a:latin typeface="Calibri"/>
                          <a:cs typeface="Calibri"/>
                        </a:rPr>
                        <a:t>mer!)</a:t>
                      </a:r>
                      <a:endParaRPr sz="28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</a:tr>
            </a:tbl>
          </a:graphicData>
        </a:graphic>
      </p:graphicFrame>
      <p:sp>
        <p:nvSpPr>
          <p:cNvPr id="5" name="object 5" descr=""/>
          <p:cNvSpPr txBox="1"/>
          <p:nvPr/>
        </p:nvSpPr>
        <p:spPr>
          <a:xfrm>
            <a:off x="528319" y="4683633"/>
            <a:ext cx="9632950" cy="1907539"/>
          </a:xfrm>
          <a:prstGeom prst="rect">
            <a:avLst/>
          </a:prstGeom>
        </p:spPr>
        <p:txBody>
          <a:bodyPr wrap="square" lIns="0" tIns="4445" rIns="0" bIns="0" rtlCol="0" vert="horz">
            <a:spAutoFit/>
          </a:bodyPr>
          <a:lstStyle/>
          <a:p>
            <a:pPr marL="12700" marR="5080">
              <a:lnSpc>
                <a:spcPct val="101800"/>
              </a:lnSpc>
              <a:spcBef>
                <a:spcPts val="35"/>
              </a:spcBef>
            </a:pPr>
            <a:r>
              <a:rPr dirty="0" sz="2800">
                <a:latin typeface="Calibri"/>
                <a:cs typeface="Calibri"/>
              </a:rPr>
              <a:t>SKB</a:t>
            </a:r>
            <a:r>
              <a:rPr dirty="0" sz="2800" spc="-40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är</a:t>
            </a:r>
            <a:r>
              <a:rPr dirty="0" sz="2800" spc="-35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en</a:t>
            </a:r>
            <a:r>
              <a:rPr dirty="0" sz="2800" spc="-35">
                <a:latin typeface="Calibri"/>
                <a:cs typeface="Calibri"/>
              </a:rPr>
              <a:t> </a:t>
            </a:r>
            <a:r>
              <a:rPr dirty="0" sz="2800" spc="-25" b="1">
                <a:latin typeface="Calibri"/>
                <a:cs typeface="Calibri"/>
              </a:rPr>
              <a:t>kooperativ</a:t>
            </a:r>
            <a:r>
              <a:rPr dirty="0" sz="2800" spc="-30" b="1">
                <a:latin typeface="Calibri"/>
                <a:cs typeface="Calibri"/>
              </a:rPr>
              <a:t> hyresrättsförening</a:t>
            </a:r>
            <a:r>
              <a:rPr dirty="0" sz="2800" spc="-30">
                <a:latin typeface="Calibri"/>
                <a:cs typeface="Calibri"/>
              </a:rPr>
              <a:t>.</a:t>
            </a:r>
            <a:r>
              <a:rPr dirty="0" sz="2800" spc="-25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Vi</a:t>
            </a:r>
            <a:r>
              <a:rPr dirty="0" sz="2800" spc="-45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medlemmar</a:t>
            </a:r>
            <a:r>
              <a:rPr dirty="0" sz="2800" spc="-30">
                <a:latin typeface="Calibri"/>
                <a:cs typeface="Calibri"/>
              </a:rPr>
              <a:t> </a:t>
            </a:r>
            <a:r>
              <a:rPr dirty="0" sz="2800" spc="-10" b="1">
                <a:latin typeface="Calibri"/>
                <a:cs typeface="Calibri"/>
              </a:rPr>
              <a:t>förväntar </a:t>
            </a:r>
            <a:r>
              <a:rPr dirty="0" sz="2800" b="1">
                <a:latin typeface="Calibri"/>
                <a:cs typeface="Calibri"/>
              </a:rPr>
              <a:t>oss</a:t>
            </a:r>
            <a:r>
              <a:rPr dirty="0" sz="2800" spc="-65" b="1">
                <a:latin typeface="Calibri"/>
                <a:cs typeface="Calibri"/>
              </a:rPr>
              <a:t> </a:t>
            </a:r>
            <a:r>
              <a:rPr dirty="0" sz="2800" b="1">
                <a:latin typeface="Calibri"/>
                <a:cs typeface="Calibri"/>
              </a:rPr>
              <a:t>lägre</a:t>
            </a:r>
            <a:r>
              <a:rPr dirty="0" sz="2800" spc="-60" b="1">
                <a:latin typeface="Calibri"/>
                <a:cs typeface="Calibri"/>
              </a:rPr>
              <a:t> </a:t>
            </a:r>
            <a:r>
              <a:rPr dirty="0" sz="2800" b="1">
                <a:latin typeface="Calibri"/>
                <a:cs typeface="Calibri"/>
              </a:rPr>
              <a:t>hyra</a:t>
            </a:r>
            <a:r>
              <a:rPr dirty="0" sz="2800" spc="-45" b="1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än</a:t>
            </a:r>
            <a:r>
              <a:rPr dirty="0" sz="2800" spc="-65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i</a:t>
            </a:r>
            <a:r>
              <a:rPr dirty="0" sz="2800" spc="-55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vanliga</a:t>
            </a:r>
            <a:r>
              <a:rPr dirty="0" sz="2800" spc="-55">
                <a:latin typeface="Calibri"/>
                <a:cs typeface="Calibri"/>
              </a:rPr>
              <a:t> </a:t>
            </a:r>
            <a:r>
              <a:rPr dirty="0" sz="2800" spc="-30">
                <a:latin typeface="Calibri"/>
                <a:cs typeface="Calibri"/>
              </a:rPr>
              <a:t>hyresrätter</a:t>
            </a:r>
            <a:r>
              <a:rPr dirty="0" sz="2800" spc="-65">
                <a:latin typeface="Calibri"/>
                <a:cs typeface="Calibri"/>
              </a:rPr>
              <a:t> </a:t>
            </a:r>
            <a:r>
              <a:rPr dirty="0" sz="2800" spc="-20">
                <a:latin typeface="Calibri"/>
                <a:cs typeface="Calibri"/>
              </a:rPr>
              <a:t>eftersom</a:t>
            </a:r>
            <a:r>
              <a:rPr dirty="0" sz="2800" spc="-60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vi</a:t>
            </a:r>
            <a:r>
              <a:rPr dirty="0" sz="2800" spc="-55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betalar</a:t>
            </a:r>
            <a:r>
              <a:rPr dirty="0" sz="2800" spc="-60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en</a:t>
            </a:r>
            <a:r>
              <a:rPr dirty="0" sz="2800" spc="-55">
                <a:latin typeface="Calibri"/>
                <a:cs typeface="Calibri"/>
              </a:rPr>
              <a:t> </a:t>
            </a:r>
            <a:r>
              <a:rPr dirty="0" sz="2800" spc="-10">
                <a:latin typeface="Calibri"/>
                <a:cs typeface="Calibri"/>
              </a:rPr>
              <a:t>insats.</a:t>
            </a:r>
            <a:endParaRPr sz="2800">
              <a:latin typeface="Calibri"/>
              <a:cs typeface="Calibri"/>
            </a:endParaRPr>
          </a:p>
          <a:p>
            <a:pPr marL="12700" marR="768350">
              <a:lnSpc>
                <a:spcPct val="101800"/>
              </a:lnSpc>
              <a:spcBef>
                <a:spcPts val="1200"/>
              </a:spcBef>
            </a:pPr>
            <a:r>
              <a:rPr dirty="0" sz="2800">
                <a:latin typeface="Calibri"/>
                <a:cs typeface="Calibri"/>
              </a:rPr>
              <a:t>Det</a:t>
            </a:r>
            <a:r>
              <a:rPr dirty="0" sz="2800" spc="-90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behövs</a:t>
            </a:r>
            <a:r>
              <a:rPr dirty="0" sz="2800" spc="-80">
                <a:latin typeface="Calibri"/>
                <a:cs typeface="Calibri"/>
              </a:rPr>
              <a:t> </a:t>
            </a:r>
            <a:r>
              <a:rPr dirty="0" sz="2800" b="1">
                <a:solidFill>
                  <a:srgbClr val="FF0000"/>
                </a:solidFill>
                <a:latin typeface="Calibri"/>
                <a:cs typeface="Calibri"/>
              </a:rPr>
              <a:t>nya</a:t>
            </a:r>
            <a:r>
              <a:rPr dirty="0" sz="2800" spc="-85" b="1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dirty="0" sz="2800" b="1">
                <a:solidFill>
                  <a:srgbClr val="FF0000"/>
                </a:solidFill>
                <a:latin typeface="Calibri"/>
                <a:cs typeface="Calibri"/>
              </a:rPr>
              <a:t>riktlinjer</a:t>
            </a:r>
            <a:r>
              <a:rPr dirty="0" sz="2800" spc="-85" b="1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dirty="0" sz="2800" b="1">
                <a:solidFill>
                  <a:srgbClr val="FF0000"/>
                </a:solidFill>
                <a:latin typeface="Calibri"/>
                <a:cs typeface="Calibri"/>
              </a:rPr>
              <a:t>för</a:t>
            </a:r>
            <a:r>
              <a:rPr dirty="0" sz="2800" spc="-85" b="1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dirty="0" sz="2800" spc="-20" b="1">
                <a:solidFill>
                  <a:srgbClr val="FF0000"/>
                </a:solidFill>
                <a:latin typeface="Calibri"/>
                <a:cs typeface="Calibri"/>
              </a:rPr>
              <a:t>hyressättningen</a:t>
            </a:r>
            <a:r>
              <a:rPr dirty="0" sz="2800" spc="-70" b="1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som</a:t>
            </a:r>
            <a:r>
              <a:rPr dirty="0" sz="2800" spc="-70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innebär</a:t>
            </a:r>
            <a:r>
              <a:rPr dirty="0" sz="2800" spc="-85">
                <a:latin typeface="Calibri"/>
                <a:cs typeface="Calibri"/>
              </a:rPr>
              <a:t> </a:t>
            </a:r>
            <a:r>
              <a:rPr dirty="0" sz="2800" spc="-25">
                <a:latin typeface="Calibri"/>
                <a:cs typeface="Calibri"/>
              </a:rPr>
              <a:t>en </a:t>
            </a:r>
            <a:r>
              <a:rPr dirty="0" sz="2800">
                <a:latin typeface="Calibri"/>
                <a:cs typeface="Calibri"/>
              </a:rPr>
              <a:t>inriktning</a:t>
            </a:r>
            <a:r>
              <a:rPr dirty="0" sz="2800" spc="-65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mot</a:t>
            </a:r>
            <a:r>
              <a:rPr dirty="0" sz="2800" spc="-80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mer</a:t>
            </a:r>
            <a:r>
              <a:rPr dirty="0" sz="2800" spc="-70">
                <a:latin typeface="Calibri"/>
                <a:cs typeface="Calibri"/>
              </a:rPr>
              <a:t> </a:t>
            </a:r>
            <a:r>
              <a:rPr dirty="0" sz="2800" b="1">
                <a:latin typeface="Calibri"/>
                <a:cs typeface="Calibri"/>
              </a:rPr>
              <a:t>rimliga</a:t>
            </a:r>
            <a:r>
              <a:rPr dirty="0" sz="2800" spc="-80" b="1">
                <a:latin typeface="Calibri"/>
                <a:cs typeface="Calibri"/>
              </a:rPr>
              <a:t> </a:t>
            </a:r>
            <a:r>
              <a:rPr dirty="0" sz="2800" b="1">
                <a:latin typeface="Calibri"/>
                <a:cs typeface="Calibri"/>
              </a:rPr>
              <a:t>och</a:t>
            </a:r>
            <a:r>
              <a:rPr dirty="0" sz="2800" spc="-60" b="1">
                <a:latin typeface="Calibri"/>
                <a:cs typeface="Calibri"/>
              </a:rPr>
              <a:t> </a:t>
            </a:r>
            <a:r>
              <a:rPr dirty="0" sz="2800" spc="-20" b="1">
                <a:latin typeface="Calibri"/>
                <a:cs typeface="Calibri"/>
              </a:rPr>
              <a:t>rättvisa</a:t>
            </a:r>
            <a:r>
              <a:rPr dirty="0" sz="2800" spc="-75" b="1">
                <a:latin typeface="Calibri"/>
                <a:cs typeface="Calibri"/>
              </a:rPr>
              <a:t> </a:t>
            </a:r>
            <a:r>
              <a:rPr dirty="0" sz="2800" spc="-10">
                <a:latin typeface="Calibri"/>
                <a:cs typeface="Calibri"/>
              </a:rPr>
              <a:t>hyror.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1270" rIns="0" bIns="0" rtlCol="0" vert="horz">
            <a:spAutoFit/>
          </a:bodyPr>
          <a:lstStyle/>
          <a:p>
            <a:pPr marL="83820">
              <a:lnSpc>
                <a:spcPct val="100000"/>
              </a:lnSpc>
              <a:spcBef>
                <a:spcPts val="10"/>
              </a:spcBef>
            </a:pPr>
            <a:fld id="{81D60167-4931-47E6-BA6A-407CBD079E47}" type="slidenum">
              <a:rPr dirty="0" spc="-50"/>
              <a:t>8</a:t>
            </a:fld>
          </a:p>
        </p:txBody>
      </p:sp>
      <p:sp>
        <p:nvSpPr>
          <p:cNvPr id="2" name="object 2" descr=""/>
          <p:cNvSpPr txBox="1"/>
          <p:nvPr/>
        </p:nvSpPr>
        <p:spPr>
          <a:xfrm>
            <a:off x="528319" y="284124"/>
            <a:ext cx="9164320" cy="6847840"/>
          </a:xfrm>
          <a:prstGeom prst="rect">
            <a:avLst/>
          </a:prstGeom>
        </p:spPr>
        <p:txBody>
          <a:bodyPr wrap="square" lIns="0" tIns="23939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885"/>
              </a:spcBef>
            </a:pPr>
            <a:r>
              <a:rPr dirty="0" sz="2800" b="1">
                <a:latin typeface="Calibri"/>
                <a:cs typeface="Calibri"/>
              </a:rPr>
              <a:t>Vi*</a:t>
            </a:r>
            <a:r>
              <a:rPr dirty="0" sz="2800" spc="-85" b="1">
                <a:latin typeface="Calibri"/>
                <a:cs typeface="Calibri"/>
              </a:rPr>
              <a:t> </a:t>
            </a:r>
            <a:r>
              <a:rPr dirty="0" sz="2800" b="1">
                <a:latin typeface="Calibri"/>
                <a:cs typeface="Calibri"/>
              </a:rPr>
              <a:t>yrkar</a:t>
            </a:r>
            <a:r>
              <a:rPr dirty="0" sz="2800" spc="-75" b="1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att</a:t>
            </a:r>
            <a:r>
              <a:rPr dirty="0" sz="2800" spc="-85">
                <a:latin typeface="Calibri"/>
                <a:cs typeface="Calibri"/>
              </a:rPr>
              <a:t> </a:t>
            </a:r>
            <a:r>
              <a:rPr dirty="0" sz="2800" spc="-20">
                <a:latin typeface="Calibri"/>
                <a:cs typeface="Calibri"/>
              </a:rPr>
              <a:t>föreningsstämman</a:t>
            </a:r>
            <a:r>
              <a:rPr dirty="0" sz="2800" spc="-90">
                <a:latin typeface="Calibri"/>
                <a:cs typeface="Calibri"/>
              </a:rPr>
              <a:t> </a:t>
            </a:r>
            <a:r>
              <a:rPr dirty="0" sz="2800" spc="-10">
                <a:latin typeface="Calibri"/>
                <a:cs typeface="Calibri"/>
              </a:rPr>
              <a:t>beslutar</a:t>
            </a:r>
            <a:endParaRPr sz="2800">
              <a:latin typeface="Calibri"/>
              <a:cs typeface="Calibri"/>
            </a:endParaRPr>
          </a:p>
          <a:p>
            <a:pPr marL="12700" marR="5080" indent="354965">
              <a:lnSpc>
                <a:spcPct val="101800"/>
              </a:lnSpc>
              <a:spcBef>
                <a:spcPts val="1730"/>
              </a:spcBef>
              <a:buClr>
                <a:srgbClr val="FF0000"/>
              </a:buClr>
              <a:buFont typeface="Calibri"/>
              <a:buAutoNum type="arabicPeriod"/>
              <a:tabLst>
                <a:tab pos="367665" algn="l"/>
              </a:tabLst>
            </a:pPr>
            <a:r>
              <a:rPr dirty="0" sz="2800">
                <a:latin typeface="Calibri"/>
                <a:cs typeface="Calibri"/>
              </a:rPr>
              <a:t>att</a:t>
            </a:r>
            <a:r>
              <a:rPr dirty="0" sz="2800" spc="-80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uppmana</a:t>
            </a:r>
            <a:r>
              <a:rPr dirty="0" sz="2800" spc="-105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styrelsen</a:t>
            </a:r>
            <a:r>
              <a:rPr dirty="0" sz="2800" spc="-100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att</a:t>
            </a:r>
            <a:r>
              <a:rPr dirty="0" sz="2800" spc="-85">
                <a:latin typeface="Calibri"/>
                <a:cs typeface="Calibri"/>
              </a:rPr>
              <a:t> </a:t>
            </a:r>
            <a:r>
              <a:rPr dirty="0" sz="2800" b="1">
                <a:solidFill>
                  <a:srgbClr val="FF0000"/>
                </a:solidFill>
                <a:latin typeface="Calibri"/>
                <a:cs typeface="Calibri"/>
              </a:rPr>
              <a:t>ompröva</a:t>
            </a:r>
            <a:r>
              <a:rPr dirty="0" sz="2800" spc="-85" b="1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dirty="0" sz="2800" spc="-10" b="1">
                <a:latin typeface="Calibri"/>
                <a:cs typeface="Calibri"/>
              </a:rPr>
              <a:t>beslutet</a:t>
            </a:r>
            <a:r>
              <a:rPr dirty="0" sz="2800" spc="-105" b="1">
                <a:latin typeface="Calibri"/>
                <a:cs typeface="Calibri"/>
              </a:rPr>
              <a:t> </a:t>
            </a:r>
            <a:r>
              <a:rPr dirty="0" sz="2800" b="1">
                <a:latin typeface="Calibri"/>
                <a:cs typeface="Calibri"/>
              </a:rPr>
              <a:t>om</a:t>
            </a:r>
            <a:r>
              <a:rPr dirty="0" sz="2800" spc="-90" b="1">
                <a:latin typeface="Calibri"/>
                <a:cs typeface="Calibri"/>
              </a:rPr>
              <a:t> </a:t>
            </a:r>
            <a:r>
              <a:rPr dirty="0" sz="2800" b="1">
                <a:latin typeface="Calibri"/>
                <a:cs typeface="Calibri"/>
              </a:rPr>
              <a:t>den</a:t>
            </a:r>
            <a:r>
              <a:rPr dirty="0" sz="2800" spc="-100" b="1">
                <a:latin typeface="Calibri"/>
                <a:cs typeface="Calibri"/>
              </a:rPr>
              <a:t> </a:t>
            </a:r>
            <a:r>
              <a:rPr dirty="0" sz="2800" spc="-10" b="1">
                <a:latin typeface="Calibri"/>
                <a:cs typeface="Calibri"/>
              </a:rPr>
              <a:t>kraftiga hyreshöjningen</a:t>
            </a:r>
            <a:r>
              <a:rPr dirty="0" sz="2800" spc="-60" b="1">
                <a:latin typeface="Calibri"/>
                <a:cs typeface="Calibri"/>
              </a:rPr>
              <a:t> </a:t>
            </a:r>
            <a:r>
              <a:rPr dirty="0" sz="2800" b="1">
                <a:latin typeface="Calibri"/>
                <a:cs typeface="Calibri"/>
              </a:rPr>
              <a:t>år</a:t>
            </a:r>
            <a:r>
              <a:rPr dirty="0" sz="2800" spc="-40" b="1">
                <a:latin typeface="Calibri"/>
                <a:cs typeface="Calibri"/>
              </a:rPr>
              <a:t> </a:t>
            </a:r>
            <a:r>
              <a:rPr dirty="0" sz="2800" spc="-10" b="1">
                <a:solidFill>
                  <a:srgbClr val="FF0000"/>
                </a:solidFill>
                <a:latin typeface="Calibri"/>
                <a:cs typeface="Calibri"/>
              </a:rPr>
              <a:t>2026</a:t>
            </a:r>
            <a:r>
              <a:rPr dirty="0" sz="2800" spc="-10">
                <a:latin typeface="Calibri"/>
                <a:cs typeface="Calibri"/>
              </a:rPr>
              <a:t>,</a:t>
            </a:r>
            <a:endParaRPr sz="2800">
              <a:latin typeface="Calibri"/>
              <a:cs typeface="Calibri"/>
            </a:endParaRPr>
          </a:p>
          <a:p>
            <a:pPr marL="367665" indent="-354965">
              <a:lnSpc>
                <a:spcPct val="100000"/>
              </a:lnSpc>
              <a:spcBef>
                <a:spcPts val="865"/>
              </a:spcBef>
              <a:buClr>
                <a:srgbClr val="FF0000"/>
              </a:buClr>
              <a:buFont typeface="Calibri"/>
              <a:buAutoNum type="arabicPeriod"/>
              <a:tabLst>
                <a:tab pos="367665" algn="l"/>
              </a:tabLst>
            </a:pPr>
            <a:r>
              <a:rPr dirty="0" sz="2800">
                <a:latin typeface="Calibri"/>
                <a:cs typeface="Calibri"/>
              </a:rPr>
              <a:t>att</a:t>
            </a:r>
            <a:r>
              <a:rPr dirty="0" sz="2800" spc="-90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ge</a:t>
            </a:r>
            <a:r>
              <a:rPr dirty="0" sz="2800" spc="-105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styrelsen</a:t>
            </a:r>
            <a:r>
              <a:rPr dirty="0" sz="2800" spc="-105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i</a:t>
            </a:r>
            <a:r>
              <a:rPr dirty="0" sz="2800" spc="-105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uppdrag</a:t>
            </a:r>
            <a:r>
              <a:rPr dirty="0" sz="2800" spc="-100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att</a:t>
            </a:r>
            <a:r>
              <a:rPr dirty="0" sz="2800" spc="-95">
                <a:latin typeface="Calibri"/>
                <a:cs typeface="Calibri"/>
              </a:rPr>
              <a:t> </a:t>
            </a:r>
            <a:r>
              <a:rPr dirty="0" sz="2800" spc="-10">
                <a:latin typeface="Calibri"/>
                <a:cs typeface="Calibri"/>
              </a:rPr>
              <a:t>utarbeta</a:t>
            </a:r>
            <a:r>
              <a:rPr dirty="0" sz="2800" spc="-105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ett</a:t>
            </a:r>
            <a:r>
              <a:rPr dirty="0" sz="2800" spc="-85">
                <a:latin typeface="Calibri"/>
                <a:cs typeface="Calibri"/>
              </a:rPr>
              <a:t> </a:t>
            </a:r>
            <a:r>
              <a:rPr dirty="0" sz="2800" spc="-10" b="1">
                <a:latin typeface="Calibri"/>
                <a:cs typeface="Calibri"/>
              </a:rPr>
              <a:t>förslag</a:t>
            </a:r>
            <a:r>
              <a:rPr dirty="0" sz="2800" spc="-110" b="1">
                <a:latin typeface="Calibri"/>
                <a:cs typeface="Calibri"/>
              </a:rPr>
              <a:t> </a:t>
            </a:r>
            <a:r>
              <a:rPr dirty="0" sz="2800" spc="-20" b="1">
                <a:latin typeface="Calibri"/>
                <a:cs typeface="Calibri"/>
              </a:rPr>
              <a:t>till</a:t>
            </a:r>
            <a:endParaRPr sz="2800">
              <a:latin typeface="Calibri"/>
              <a:cs typeface="Calibri"/>
            </a:endParaRPr>
          </a:p>
          <a:p>
            <a:pPr marL="12700" marR="198755">
              <a:lnSpc>
                <a:spcPct val="101800"/>
              </a:lnSpc>
            </a:pPr>
            <a:r>
              <a:rPr dirty="0" sz="2800" spc="-10" b="1">
                <a:solidFill>
                  <a:srgbClr val="FF0000"/>
                </a:solidFill>
                <a:latin typeface="Calibri"/>
                <a:cs typeface="Calibri"/>
              </a:rPr>
              <a:t>hyresriktlinjer</a:t>
            </a:r>
            <a:r>
              <a:rPr dirty="0" sz="2800" spc="-65" b="1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för</a:t>
            </a:r>
            <a:r>
              <a:rPr dirty="0" sz="2800" spc="-90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beslut</a:t>
            </a:r>
            <a:r>
              <a:rPr dirty="0" sz="2800" spc="-90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av</a:t>
            </a:r>
            <a:r>
              <a:rPr dirty="0" sz="2800" spc="-90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fullmäktige</a:t>
            </a:r>
            <a:r>
              <a:rPr dirty="0" sz="2800" spc="-85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som</a:t>
            </a:r>
            <a:r>
              <a:rPr dirty="0" sz="2800" spc="-90">
                <a:latin typeface="Calibri"/>
                <a:cs typeface="Calibri"/>
              </a:rPr>
              <a:t> </a:t>
            </a:r>
            <a:r>
              <a:rPr dirty="0" sz="2800" spc="-20">
                <a:latin typeface="Calibri"/>
                <a:cs typeface="Calibri"/>
              </a:rPr>
              <a:t>ersätter</a:t>
            </a:r>
            <a:r>
              <a:rPr dirty="0" sz="2800" spc="-90">
                <a:latin typeface="Calibri"/>
                <a:cs typeface="Calibri"/>
              </a:rPr>
              <a:t> </a:t>
            </a:r>
            <a:r>
              <a:rPr dirty="0" sz="2800" spc="-10">
                <a:latin typeface="Calibri"/>
                <a:cs typeface="Calibri"/>
              </a:rPr>
              <a:t>befintliga </a:t>
            </a:r>
            <a:r>
              <a:rPr dirty="0" sz="2800">
                <a:latin typeface="Calibri"/>
                <a:cs typeface="Calibri"/>
              </a:rPr>
              <a:t>riktlinjer</a:t>
            </a:r>
            <a:r>
              <a:rPr dirty="0" sz="2800" spc="-105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och</a:t>
            </a:r>
            <a:r>
              <a:rPr dirty="0" sz="2800" spc="-95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innebär</a:t>
            </a:r>
            <a:r>
              <a:rPr dirty="0" sz="2800" spc="-85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att</a:t>
            </a:r>
            <a:r>
              <a:rPr dirty="0" sz="2800" spc="-95">
                <a:latin typeface="Calibri"/>
                <a:cs typeface="Calibri"/>
              </a:rPr>
              <a:t> </a:t>
            </a:r>
            <a:r>
              <a:rPr dirty="0" sz="2800" spc="-25">
                <a:latin typeface="Calibri"/>
                <a:cs typeface="Calibri"/>
              </a:rPr>
              <a:t>SKB</a:t>
            </a:r>
            <a:endParaRPr sz="2800">
              <a:latin typeface="Calibri"/>
              <a:cs typeface="Calibri"/>
            </a:endParaRPr>
          </a:p>
          <a:p>
            <a:pPr lvl="1" marL="270510" indent="-257810">
              <a:lnSpc>
                <a:spcPct val="100000"/>
              </a:lnSpc>
              <a:spcBef>
                <a:spcPts val="855"/>
              </a:spcBef>
              <a:buChar char="–"/>
              <a:tabLst>
                <a:tab pos="270510" algn="l"/>
              </a:tabLst>
            </a:pPr>
            <a:r>
              <a:rPr dirty="0" sz="2800" spc="-10">
                <a:latin typeface="Calibri"/>
                <a:cs typeface="Calibri"/>
              </a:rPr>
              <a:t>återgår</a:t>
            </a:r>
            <a:r>
              <a:rPr dirty="0" sz="2800" spc="-60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till</a:t>
            </a:r>
            <a:r>
              <a:rPr dirty="0" sz="2800" spc="-85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tidigare</a:t>
            </a:r>
            <a:r>
              <a:rPr dirty="0" sz="2800" spc="-60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policy</a:t>
            </a:r>
            <a:r>
              <a:rPr dirty="0" sz="2800" spc="-75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om</a:t>
            </a:r>
            <a:r>
              <a:rPr dirty="0" sz="2800" spc="-45">
                <a:latin typeface="Calibri"/>
                <a:cs typeface="Calibri"/>
              </a:rPr>
              <a:t> </a:t>
            </a:r>
            <a:r>
              <a:rPr dirty="0" sz="2800" b="1">
                <a:latin typeface="Calibri"/>
                <a:cs typeface="Calibri"/>
              </a:rPr>
              <a:t>jämna</a:t>
            </a:r>
            <a:r>
              <a:rPr dirty="0" sz="2800" spc="-70" b="1">
                <a:latin typeface="Calibri"/>
                <a:cs typeface="Calibri"/>
              </a:rPr>
              <a:t> </a:t>
            </a:r>
            <a:r>
              <a:rPr dirty="0" sz="2800" b="1">
                <a:latin typeface="Calibri"/>
                <a:cs typeface="Calibri"/>
              </a:rPr>
              <a:t>och</a:t>
            </a:r>
            <a:r>
              <a:rPr dirty="0" sz="2800" spc="-70" b="1">
                <a:latin typeface="Calibri"/>
                <a:cs typeface="Calibri"/>
              </a:rPr>
              <a:t> </a:t>
            </a:r>
            <a:r>
              <a:rPr dirty="0" sz="2800" b="1">
                <a:latin typeface="Calibri"/>
                <a:cs typeface="Calibri"/>
              </a:rPr>
              <a:t>låga</a:t>
            </a:r>
            <a:r>
              <a:rPr dirty="0" sz="2800" spc="-60" b="1">
                <a:latin typeface="Calibri"/>
                <a:cs typeface="Calibri"/>
              </a:rPr>
              <a:t> </a:t>
            </a:r>
            <a:r>
              <a:rPr dirty="0" sz="2800" spc="-10">
                <a:latin typeface="Calibri"/>
                <a:cs typeface="Calibri"/>
              </a:rPr>
              <a:t>hyreshöjningar,</a:t>
            </a:r>
            <a:endParaRPr sz="2800">
              <a:latin typeface="Calibri"/>
              <a:cs typeface="Calibri"/>
            </a:endParaRPr>
          </a:p>
          <a:p>
            <a:pPr lvl="1" marL="12700" marR="745490" indent="257810">
              <a:lnSpc>
                <a:spcPct val="101400"/>
              </a:lnSpc>
              <a:spcBef>
                <a:spcPts val="15"/>
              </a:spcBef>
              <a:buFont typeface="Calibri"/>
              <a:buChar char="–"/>
              <a:tabLst>
                <a:tab pos="270510" algn="l"/>
              </a:tabLst>
            </a:pPr>
            <a:r>
              <a:rPr dirty="0" sz="2800" spc="-10" b="1">
                <a:latin typeface="Calibri"/>
                <a:cs typeface="Calibri"/>
              </a:rPr>
              <a:t>undviker</a:t>
            </a:r>
            <a:r>
              <a:rPr dirty="0" sz="2800" spc="-95" b="1">
                <a:latin typeface="Calibri"/>
                <a:cs typeface="Calibri"/>
              </a:rPr>
              <a:t> </a:t>
            </a:r>
            <a:r>
              <a:rPr dirty="0" sz="2800" spc="-25" b="1">
                <a:latin typeface="Calibri"/>
                <a:cs typeface="Calibri"/>
              </a:rPr>
              <a:t>kraftiga</a:t>
            </a:r>
            <a:r>
              <a:rPr dirty="0" sz="2800" spc="-85" b="1">
                <a:latin typeface="Calibri"/>
                <a:cs typeface="Calibri"/>
              </a:rPr>
              <a:t> </a:t>
            </a:r>
            <a:r>
              <a:rPr dirty="0" sz="2800" spc="-10">
                <a:latin typeface="Calibri"/>
                <a:cs typeface="Calibri"/>
              </a:rPr>
              <a:t>hyreshöjningar</a:t>
            </a:r>
            <a:r>
              <a:rPr dirty="0" sz="2800" spc="-100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särskilt</a:t>
            </a:r>
            <a:r>
              <a:rPr dirty="0" sz="2800" spc="-95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om</a:t>
            </a:r>
            <a:r>
              <a:rPr dirty="0" sz="2800" spc="-90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det</a:t>
            </a:r>
            <a:r>
              <a:rPr dirty="0" sz="2800" spc="-100">
                <a:latin typeface="Calibri"/>
                <a:cs typeface="Calibri"/>
              </a:rPr>
              <a:t> </a:t>
            </a:r>
            <a:r>
              <a:rPr dirty="0" sz="2800" spc="-10">
                <a:latin typeface="Calibri"/>
                <a:cs typeface="Calibri"/>
              </a:rPr>
              <a:t>drabbar </a:t>
            </a:r>
            <a:r>
              <a:rPr dirty="0" sz="2800">
                <a:latin typeface="Calibri"/>
                <a:cs typeface="Calibri"/>
              </a:rPr>
              <a:t>medlemmar</a:t>
            </a:r>
            <a:r>
              <a:rPr dirty="0" sz="2800" spc="-90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med</a:t>
            </a:r>
            <a:r>
              <a:rPr dirty="0" sz="2800" spc="-90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sämre</a:t>
            </a:r>
            <a:r>
              <a:rPr dirty="0" sz="2800" spc="-80">
                <a:latin typeface="Calibri"/>
                <a:cs typeface="Calibri"/>
              </a:rPr>
              <a:t> </a:t>
            </a:r>
            <a:r>
              <a:rPr dirty="0" sz="2800" spc="-10">
                <a:latin typeface="Calibri"/>
                <a:cs typeface="Calibri"/>
              </a:rPr>
              <a:t>ekonomi,</a:t>
            </a:r>
            <a:endParaRPr sz="2800">
              <a:latin typeface="Calibri"/>
              <a:cs typeface="Calibri"/>
            </a:endParaRPr>
          </a:p>
          <a:p>
            <a:pPr lvl="1" marL="270510" indent="-257810">
              <a:lnSpc>
                <a:spcPct val="100000"/>
              </a:lnSpc>
              <a:spcBef>
                <a:spcPts val="60"/>
              </a:spcBef>
              <a:buFont typeface="Calibri"/>
              <a:buChar char="–"/>
              <a:tabLst>
                <a:tab pos="270510" algn="l"/>
              </a:tabLst>
            </a:pPr>
            <a:r>
              <a:rPr dirty="0" sz="2800" spc="-10" b="1">
                <a:latin typeface="Calibri"/>
                <a:cs typeface="Calibri"/>
              </a:rPr>
              <a:t>undviker</a:t>
            </a:r>
            <a:r>
              <a:rPr dirty="0" sz="2800" spc="-80" b="1">
                <a:latin typeface="Calibri"/>
                <a:cs typeface="Calibri"/>
              </a:rPr>
              <a:t> </a:t>
            </a:r>
            <a:r>
              <a:rPr dirty="0" sz="2800" spc="-10" b="1">
                <a:latin typeface="Calibri"/>
                <a:cs typeface="Calibri"/>
              </a:rPr>
              <a:t>fleråriga</a:t>
            </a:r>
            <a:r>
              <a:rPr dirty="0" sz="2800" spc="-65" b="1">
                <a:latin typeface="Calibri"/>
                <a:cs typeface="Calibri"/>
              </a:rPr>
              <a:t> </a:t>
            </a:r>
            <a:r>
              <a:rPr dirty="0" sz="2800" spc="-20">
                <a:latin typeface="Calibri"/>
                <a:cs typeface="Calibri"/>
              </a:rPr>
              <a:t>överenskommelser</a:t>
            </a:r>
            <a:r>
              <a:rPr dirty="0" sz="2800" spc="-85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om</a:t>
            </a:r>
            <a:r>
              <a:rPr dirty="0" sz="2800" spc="-80">
                <a:latin typeface="Calibri"/>
                <a:cs typeface="Calibri"/>
              </a:rPr>
              <a:t> </a:t>
            </a:r>
            <a:r>
              <a:rPr dirty="0" sz="2800" spc="-10">
                <a:latin typeface="Calibri"/>
                <a:cs typeface="Calibri"/>
              </a:rPr>
              <a:t>hyreshöjningar,</a:t>
            </a:r>
            <a:endParaRPr sz="2800">
              <a:latin typeface="Calibri"/>
              <a:cs typeface="Calibri"/>
            </a:endParaRPr>
          </a:p>
          <a:p>
            <a:pPr lvl="1" marL="270510" indent="-257810">
              <a:lnSpc>
                <a:spcPct val="100000"/>
              </a:lnSpc>
              <a:spcBef>
                <a:spcPts val="60"/>
              </a:spcBef>
              <a:buChar char="–"/>
              <a:tabLst>
                <a:tab pos="270510" algn="l"/>
              </a:tabLst>
            </a:pPr>
            <a:r>
              <a:rPr dirty="0" sz="2800">
                <a:latin typeface="Calibri"/>
                <a:cs typeface="Calibri"/>
              </a:rPr>
              <a:t>arbetar</a:t>
            </a:r>
            <a:r>
              <a:rPr dirty="0" sz="2800" spc="-80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för</a:t>
            </a:r>
            <a:r>
              <a:rPr dirty="0" sz="2800" spc="-75">
                <a:latin typeface="Calibri"/>
                <a:cs typeface="Calibri"/>
              </a:rPr>
              <a:t> </a:t>
            </a:r>
            <a:r>
              <a:rPr dirty="0" sz="2800" b="1">
                <a:latin typeface="Calibri"/>
                <a:cs typeface="Calibri"/>
              </a:rPr>
              <a:t>rimliga</a:t>
            </a:r>
            <a:r>
              <a:rPr dirty="0" sz="2800" spc="-80" b="1">
                <a:latin typeface="Calibri"/>
                <a:cs typeface="Calibri"/>
              </a:rPr>
              <a:t> </a:t>
            </a:r>
            <a:r>
              <a:rPr dirty="0" sz="2800" b="1">
                <a:latin typeface="Calibri"/>
                <a:cs typeface="Calibri"/>
              </a:rPr>
              <a:t>och</a:t>
            </a:r>
            <a:r>
              <a:rPr dirty="0" sz="2800" spc="-65" b="1">
                <a:latin typeface="Calibri"/>
                <a:cs typeface="Calibri"/>
              </a:rPr>
              <a:t> </a:t>
            </a:r>
            <a:r>
              <a:rPr dirty="0" sz="2800" spc="-20" b="1">
                <a:latin typeface="Calibri"/>
                <a:cs typeface="Calibri"/>
              </a:rPr>
              <a:t>rättvisa</a:t>
            </a:r>
            <a:r>
              <a:rPr dirty="0" sz="2800" spc="-70" b="1">
                <a:latin typeface="Calibri"/>
                <a:cs typeface="Calibri"/>
              </a:rPr>
              <a:t> </a:t>
            </a:r>
            <a:r>
              <a:rPr dirty="0" sz="2800" spc="-20">
                <a:latin typeface="Calibri"/>
                <a:cs typeface="Calibri"/>
              </a:rPr>
              <a:t>hyreshöjningar</a:t>
            </a:r>
            <a:r>
              <a:rPr dirty="0" sz="2800" spc="-80">
                <a:latin typeface="Calibri"/>
                <a:cs typeface="Calibri"/>
              </a:rPr>
              <a:t> </a:t>
            </a:r>
            <a:r>
              <a:rPr dirty="0" sz="2800" spc="-25">
                <a:latin typeface="Calibri"/>
                <a:cs typeface="Calibri"/>
              </a:rPr>
              <a:t>som</a:t>
            </a:r>
            <a:endParaRPr sz="2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dirty="0" sz="2800" b="1">
                <a:solidFill>
                  <a:srgbClr val="FF0000"/>
                </a:solidFill>
                <a:latin typeface="Calibri"/>
                <a:cs typeface="Calibri"/>
              </a:rPr>
              <a:t>inte</a:t>
            </a:r>
            <a:r>
              <a:rPr dirty="0" sz="2800" spc="-85" b="1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innebär</a:t>
            </a:r>
            <a:r>
              <a:rPr dirty="0" sz="2800" spc="-85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en</a:t>
            </a:r>
            <a:r>
              <a:rPr dirty="0" sz="2800" spc="-70">
                <a:latin typeface="Calibri"/>
                <a:cs typeface="Calibri"/>
              </a:rPr>
              <a:t> </a:t>
            </a:r>
            <a:r>
              <a:rPr dirty="0" sz="2800" spc="-10" b="1">
                <a:solidFill>
                  <a:srgbClr val="FF0000"/>
                </a:solidFill>
                <a:latin typeface="Calibri"/>
                <a:cs typeface="Calibri"/>
              </a:rPr>
              <a:t>marknadsanpassning</a:t>
            </a:r>
            <a:r>
              <a:rPr dirty="0" sz="2800" spc="-10">
                <a:latin typeface="Calibri"/>
                <a:cs typeface="Calibri"/>
              </a:rPr>
              <a:t>.</a:t>
            </a:r>
            <a:endParaRPr sz="2800">
              <a:latin typeface="Calibri"/>
              <a:cs typeface="Calibri"/>
            </a:endParaRPr>
          </a:p>
          <a:p>
            <a:pPr marL="12700" marR="817244">
              <a:lnSpc>
                <a:spcPct val="101800"/>
              </a:lnSpc>
              <a:spcBef>
                <a:spcPts val="790"/>
              </a:spcBef>
            </a:pPr>
            <a:r>
              <a:rPr dirty="0" sz="2800">
                <a:solidFill>
                  <a:srgbClr val="0000FF"/>
                </a:solidFill>
                <a:latin typeface="Calibri"/>
                <a:cs typeface="Calibri"/>
              </a:rPr>
              <a:t>Och</a:t>
            </a:r>
            <a:r>
              <a:rPr dirty="0" sz="2800" spc="-65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sz="2800">
                <a:solidFill>
                  <a:srgbClr val="0000FF"/>
                </a:solidFill>
                <a:latin typeface="Calibri"/>
                <a:cs typeface="Calibri"/>
              </a:rPr>
              <a:t>behåller</a:t>
            </a:r>
            <a:r>
              <a:rPr dirty="0" sz="2800" spc="-60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sz="2800">
                <a:solidFill>
                  <a:srgbClr val="0000FF"/>
                </a:solidFill>
                <a:latin typeface="Calibri"/>
                <a:cs typeface="Calibri"/>
              </a:rPr>
              <a:t>tre</a:t>
            </a:r>
            <a:r>
              <a:rPr dirty="0" sz="2800" spc="-55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sz="2800" spc="-30">
                <a:solidFill>
                  <a:srgbClr val="0000FF"/>
                </a:solidFill>
                <a:latin typeface="Calibri"/>
                <a:cs typeface="Calibri"/>
              </a:rPr>
              <a:t>regler,</a:t>
            </a:r>
            <a:r>
              <a:rPr dirty="0" sz="2800" spc="-60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sz="2800">
                <a:solidFill>
                  <a:srgbClr val="0000FF"/>
                </a:solidFill>
                <a:latin typeface="Calibri"/>
                <a:cs typeface="Calibri"/>
              </a:rPr>
              <a:t>inklusive</a:t>
            </a:r>
            <a:r>
              <a:rPr dirty="0" sz="2800" spc="-55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sz="2800">
                <a:solidFill>
                  <a:srgbClr val="0000FF"/>
                </a:solidFill>
                <a:latin typeface="Calibri"/>
                <a:cs typeface="Calibri"/>
              </a:rPr>
              <a:t>max</a:t>
            </a:r>
            <a:r>
              <a:rPr dirty="0" sz="2800" spc="-60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sz="2800">
                <a:solidFill>
                  <a:srgbClr val="0000FF"/>
                </a:solidFill>
                <a:latin typeface="Calibri"/>
                <a:cs typeface="Calibri"/>
              </a:rPr>
              <a:t>4</a:t>
            </a:r>
            <a:r>
              <a:rPr dirty="0" sz="2800" spc="-60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sz="2800">
                <a:solidFill>
                  <a:srgbClr val="0000FF"/>
                </a:solidFill>
                <a:latin typeface="Calibri"/>
                <a:cs typeface="Calibri"/>
              </a:rPr>
              <a:t>%</a:t>
            </a:r>
            <a:r>
              <a:rPr dirty="0" sz="2800" spc="-50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sz="2800">
                <a:solidFill>
                  <a:srgbClr val="0000FF"/>
                </a:solidFill>
                <a:latin typeface="Calibri"/>
                <a:cs typeface="Calibri"/>
              </a:rPr>
              <a:t>i</a:t>
            </a:r>
            <a:r>
              <a:rPr dirty="0" sz="2800" spc="-55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sz="2800">
                <a:solidFill>
                  <a:srgbClr val="0000FF"/>
                </a:solidFill>
                <a:latin typeface="Calibri"/>
                <a:cs typeface="Calibri"/>
              </a:rPr>
              <a:t>skillnad</a:t>
            </a:r>
            <a:r>
              <a:rPr dirty="0" sz="2800" spc="-15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sz="2800" spc="-10">
                <a:solidFill>
                  <a:srgbClr val="0000FF"/>
                </a:solidFill>
                <a:latin typeface="Calibri"/>
                <a:cs typeface="Calibri"/>
              </a:rPr>
              <a:t>mellan kvarteren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1270" rIns="0" bIns="0" rtlCol="0" vert="horz">
            <a:spAutoFit/>
          </a:bodyPr>
          <a:lstStyle/>
          <a:p>
            <a:pPr marL="83820">
              <a:lnSpc>
                <a:spcPct val="100000"/>
              </a:lnSpc>
              <a:spcBef>
                <a:spcPts val="10"/>
              </a:spcBef>
            </a:pPr>
            <a:fld id="{81D60167-4931-47E6-BA6A-407CBD079E47}" type="slidenum">
              <a:rPr dirty="0" spc="-50"/>
              <a:t>8</a:t>
            </a:fld>
          </a:p>
        </p:txBody>
      </p:sp>
      <p:sp>
        <p:nvSpPr>
          <p:cNvPr id="2" name="object 2" descr=""/>
          <p:cNvSpPr txBox="1"/>
          <p:nvPr/>
        </p:nvSpPr>
        <p:spPr>
          <a:xfrm>
            <a:off x="528319" y="493522"/>
            <a:ext cx="9625330" cy="62274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ts val="3304"/>
              </a:lnSpc>
              <a:spcBef>
                <a:spcPts val="95"/>
              </a:spcBef>
            </a:pPr>
            <a:r>
              <a:rPr dirty="0" sz="2800">
                <a:latin typeface="Calibri"/>
                <a:cs typeface="Calibri"/>
              </a:rPr>
              <a:t>*</a:t>
            </a:r>
            <a:r>
              <a:rPr dirty="0" sz="2800" spc="-60">
                <a:latin typeface="Calibri"/>
                <a:cs typeface="Calibri"/>
              </a:rPr>
              <a:t> </a:t>
            </a:r>
            <a:r>
              <a:rPr dirty="0" sz="2800" b="1">
                <a:latin typeface="Calibri"/>
                <a:cs typeface="Calibri"/>
              </a:rPr>
              <a:t>Vi</a:t>
            </a:r>
            <a:r>
              <a:rPr dirty="0" sz="2800" spc="-60" b="1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=</a:t>
            </a:r>
            <a:r>
              <a:rPr dirty="0" sz="2800" spc="-60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Lars</a:t>
            </a:r>
            <a:r>
              <a:rPr dirty="0" sz="2800" spc="-60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Lingvall,</a:t>
            </a:r>
            <a:r>
              <a:rPr dirty="0" sz="2800" spc="-70">
                <a:latin typeface="Calibri"/>
                <a:cs typeface="Calibri"/>
              </a:rPr>
              <a:t> </a:t>
            </a:r>
            <a:r>
              <a:rPr dirty="0" sz="2800" b="1">
                <a:latin typeface="Calibri"/>
                <a:cs typeface="Calibri"/>
              </a:rPr>
              <a:t>fullmäktig</a:t>
            </a:r>
            <a:r>
              <a:rPr dirty="0" sz="2800" spc="-55" b="1">
                <a:latin typeface="Calibri"/>
                <a:cs typeface="Calibri"/>
              </a:rPr>
              <a:t> </a:t>
            </a:r>
            <a:r>
              <a:rPr dirty="0" sz="2800" spc="-10" b="1">
                <a:solidFill>
                  <a:srgbClr val="FF0000"/>
                </a:solidFill>
                <a:latin typeface="Calibri"/>
                <a:cs typeface="Calibri"/>
              </a:rPr>
              <a:t>Segelbåten</a:t>
            </a:r>
            <a:r>
              <a:rPr dirty="0" sz="2800" spc="-10">
                <a:latin typeface="Calibri"/>
                <a:cs typeface="Calibri"/>
              </a:rPr>
              <a:t>,</a:t>
            </a:r>
            <a:r>
              <a:rPr dirty="0" sz="2800" spc="-55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Karin</a:t>
            </a:r>
            <a:r>
              <a:rPr dirty="0" sz="2800" spc="-80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Borg,</a:t>
            </a:r>
            <a:r>
              <a:rPr dirty="0" sz="2800" spc="-60">
                <a:latin typeface="Calibri"/>
                <a:cs typeface="Calibri"/>
              </a:rPr>
              <a:t> </a:t>
            </a:r>
            <a:r>
              <a:rPr dirty="0" sz="2800" spc="-10">
                <a:latin typeface="Calibri"/>
                <a:cs typeface="Calibri"/>
              </a:rPr>
              <a:t>Agneta</a:t>
            </a:r>
            <a:endParaRPr sz="2800">
              <a:latin typeface="Calibri"/>
              <a:cs typeface="Calibri"/>
            </a:endParaRPr>
          </a:p>
          <a:p>
            <a:pPr marL="12700" marR="64769">
              <a:lnSpc>
                <a:spcPct val="96700"/>
              </a:lnSpc>
              <a:spcBef>
                <a:spcPts val="55"/>
              </a:spcBef>
            </a:pPr>
            <a:r>
              <a:rPr dirty="0" sz="2800">
                <a:latin typeface="Calibri"/>
                <a:cs typeface="Calibri"/>
              </a:rPr>
              <a:t>Elers</a:t>
            </a:r>
            <a:r>
              <a:rPr dirty="0" sz="2800" spc="-65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Jarleman</a:t>
            </a:r>
            <a:r>
              <a:rPr dirty="0" sz="2800" spc="-70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och</a:t>
            </a:r>
            <a:r>
              <a:rPr dirty="0" sz="2800" spc="-65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Anders</a:t>
            </a:r>
            <a:r>
              <a:rPr dirty="0" sz="2800" spc="-70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Bergman,</a:t>
            </a:r>
            <a:r>
              <a:rPr dirty="0" sz="2800" spc="-60">
                <a:latin typeface="Calibri"/>
                <a:cs typeface="Calibri"/>
              </a:rPr>
              <a:t> </a:t>
            </a:r>
            <a:r>
              <a:rPr dirty="0" sz="2800" spc="-35">
                <a:latin typeface="Calibri"/>
                <a:cs typeface="Calibri"/>
              </a:rPr>
              <a:t>kömedlemmar,</a:t>
            </a:r>
            <a:r>
              <a:rPr dirty="0" sz="2800" spc="-60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Cecilia</a:t>
            </a:r>
            <a:r>
              <a:rPr dirty="0" sz="2800" spc="-65">
                <a:latin typeface="Calibri"/>
                <a:cs typeface="Calibri"/>
              </a:rPr>
              <a:t> </a:t>
            </a:r>
            <a:r>
              <a:rPr dirty="0" sz="2800" spc="-10">
                <a:latin typeface="Calibri"/>
                <a:cs typeface="Calibri"/>
              </a:rPr>
              <a:t>Rydell, </a:t>
            </a:r>
            <a:r>
              <a:rPr dirty="0" sz="2800">
                <a:latin typeface="Calibri"/>
                <a:cs typeface="Calibri"/>
              </a:rPr>
              <a:t>Hans</a:t>
            </a:r>
            <a:r>
              <a:rPr dirty="0" sz="2800" spc="-75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Olofsson,</a:t>
            </a:r>
            <a:r>
              <a:rPr dirty="0" sz="2800" spc="-65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Katarina</a:t>
            </a:r>
            <a:r>
              <a:rPr dirty="0" sz="2800" spc="-75">
                <a:latin typeface="Calibri"/>
                <a:cs typeface="Calibri"/>
              </a:rPr>
              <a:t> </a:t>
            </a:r>
            <a:r>
              <a:rPr dirty="0" sz="2800" spc="-10">
                <a:latin typeface="Calibri"/>
                <a:cs typeface="Calibri"/>
              </a:rPr>
              <a:t>Oscarsson,</a:t>
            </a:r>
            <a:r>
              <a:rPr dirty="0" sz="2800" spc="-65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Kjell</a:t>
            </a:r>
            <a:r>
              <a:rPr dirty="0" sz="2800" spc="-70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Nilsson,</a:t>
            </a:r>
            <a:r>
              <a:rPr dirty="0" sz="2800" spc="-65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Ulf</a:t>
            </a:r>
            <a:r>
              <a:rPr dirty="0" sz="2800" spc="-75">
                <a:latin typeface="Calibri"/>
                <a:cs typeface="Calibri"/>
              </a:rPr>
              <a:t> </a:t>
            </a:r>
            <a:r>
              <a:rPr dirty="0" sz="2800" spc="-70">
                <a:latin typeface="Calibri"/>
                <a:cs typeface="Calibri"/>
              </a:rPr>
              <a:t>Tapper,</a:t>
            </a:r>
            <a:r>
              <a:rPr dirty="0" sz="2800" spc="-65">
                <a:latin typeface="Calibri"/>
                <a:cs typeface="Calibri"/>
              </a:rPr>
              <a:t> </a:t>
            </a:r>
            <a:r>
              <a:rPr dirty="0" sz="2800" spc="-10">
                <a:latin typeface="Calibri"/>
                <a:cs typeface="Calibri"/>
              </a:rPr>
              <a:t>Victor Tinnerstedt,</a:t>
            </a:r>
            <a:r>
              <a:rPr dirty="0" sz="2800" spc="-100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Agnetha</a:t>
            </a:r>
            <a:r>
              <a:rPr dirty="0" sz="2800" spc="-90">
                <a:latin typeface="Calibri"/>
                <a:cs typeface="Calibri"/>
              </a:rPr>
              <a:t> </a:t>
            </a:r>
            <a:r>
              <a:rPr dirty="0" sz="2800" spc="-10">
                <a:latin typeface="Calibri"/>
                <a:cs typeface="Calibri"/>
              </a:rPr>
              <a:t>Sandström,</a:t>
            </a:r>
            <a:r>
              <a:rPr dirty="0" sz="2800" spc="-95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Annika</a:t>
            </a:r>
            <a:r>
              <a:rPr dirty="0" sz="2800" spc="-85">
                <a:latin typeface="Calibri"/>
                <a:cs typeface="Calibri"/>
              </a:rPr>
              <a:t> </a:t>
            </a:r>
            <a:r>
              <a:rPr dirty="0" sz="2800" spc="-10">
                <a:latin typeface="Calibri"/>
                <a:cs typeface="Calibri"/>
              </a:rPr>
              <a:t>Andersson,</a:t>
            </a:r>
            <a:r>
              <a:rPr dirty="0" sz="2800" spc="-90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Bobo</a:t>
            </a:r>
            <a:r>
              <a:rPr dirty="0" sz="2800" spc="-100">
                <a:latin typeface="Calibri"/>
                <a:cs typeface="Calibri"/>
              </a:rPr>
              <a:t> </a:t>
            </a:r>
            <a:r>
              <a:rPr dirty="0" sz="2800" spc="-10">
                <a:latin typeface="Calibri"/>
                <a:cs typeface="Calibri"/>
              </a:rPr>
              <a:t>Tenn- </a:t>
            </a:r>
            <a:r>
              <a:rPr dirty="0" sz="2800">
                <a:latin typeface="Calibri"/>
                <a:cs typeface="Calibri"/>
              </a:rPr>
              <a:t>mark,</a:t>
            </a:r>
            <a:r>
              <a:rPr dirty="0" sz="2800" spc="-75">
                <a:latin typeface="Calibri"/>
                <a:cs typeface="Calibri"/>
              </a:rPr>
              <a:t> </a:t>
            </a:r>
            <a:r>
              <a:rPr dirty="0" sz="2800" spc="-10">
                <a:latin typeface="Calibri"/>
                <a:cs typeface="Calibri"/>
              </a:rPr>
              <a:t>Claes-</a:t>
            </a:r>
            <a:r>
              <a:rPr dirty="0" sz="2800">
                <a:latin typeface="Calibri"/>
                <a:cs typeface="Calibri"/>
              </a:rPr>
              <a:t>Eric</a:t>
            </a:r>
            <a:r>
              <a:rPr dirty="0" sz="2800" spc="-70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Nilsson,</a:t>
            </a:r>
            <a:r>
              <a:rPr dirty="0" sz="2800" spc="-70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Eva</a:t>
            </a:r>
            <a:r>
              <a:rPr dirty="0" sz="2800" spc="-70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Karlberg,</a:t>
            </a:r>
            <a:r>
              <a:rPr dirty="0" sz="2800" spc="-60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Eva</a:t>
            </a:r>
            <a:r>
              <a:rPr dirty="0" sz="2800" spc="-70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Kopp,</a:t>
            </a:r>
            <a:r>
              <a:rPr dirty="0" sz="2800" spc="-70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Gun</a:t>
            </a:r>
            <a:r>
              <a:rPr dirty="0" sz="2800" spc="-75">
                <a:latin typeface="Calibri"/>
                <a:cs typeface="Calibri"/>
              </a:rPr>
              <a:t> </a:t>
            </a:r>
            <a:r>
              <a:rPr dirty="0" sz="2800" spc="-10">
                <a:latin typeface="Calibri"/>
                <a:cs typeface="Calibri"/>
              </a:rPr>
              <a:t>Mattsson,</a:t>
            </a:r>
            <a:endParaRPr sz="2800">
              <a:latin typeface="Calibri"/>
              <a:cs typeface="Calibri"/>
            </a:endParaRPr>
          </a:p>
          <a:p>
            <a:pPr marL="12700">
              <a:lnSpc>
                <a:spcPts val="3185"/>
              </a:lnSpc>
            </a:pPr>
            <a:r>
              <a:rPr dirty="0" sz="2800">
                <a:latin typeface="Calibri"/>
                <a:cs typeface="Calibri"/>
              </a:rPr>
              <a:t>Helena</a:t>
            </a:r>
            <a:r>
              <a:rPr dirty="0" sz="2800" spc="-105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Jonsson,</a:t>
            </a:r>
            <a:r>
              <a:rPr dirty="0" sz="2800" spc="-95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Ivo</a:t>
            </a:r>
            <a:r>
              <a:rPr dirty="0" sz="2800" spc="-90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Parik,</a:t>
            </a:r>
            <a:r>
              <a:rPr dirty="0" sz="2800" spc="-95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Karin</a:t>
            </a:r>
            <a:r>
              <a:rPr dirty="0" sz="2800" spc="-110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Rågsjö,</a:t>
            </a:r>
            <a:r>
              <a:rPr dirty="0" sz="2800" spc="-100">
                <a:latin typeface="Calibri"/>
                <a:cs typeface="Calibri"/>
              </a:rPr>
              <a:t> </a:t>
            </a:r>
            <a:r>
              <a:rPr dirty="0" sz="2800" spc="-10">
                <a:latin typeface="Calibri"/>
                <a:cs typeface="Calibri"/>
              </a:rPr>
              <a:t>Katarina</a:t>
            </a:r>
            <a:r>
              <a:rPr dirty="0" sz="2800" spc="-95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Lindroth,</a:t>
            </a:r>
            <a:r>
              <a:rPr dirty="0" sz="2800" spc="-80">
                <a:latin typeface="Calibri"/>
                <a:cs typeface="Calibri"/>
              </a:rPr>
              <a:t> </a:t>
            </a:r>
            <a:r>
              <a:rPr dirty="0" sz="2800" spc="-10">
                <a:latin typeface="Calibri"/>
                <a:cs typeface="Calibri"/>
              </a:rPr>
              <a:t>Kenneth</a:t>
            </a:r>
            <a:endParaRPr sz="2800">
              <a:latin typeface="Calibri"/>
              <a:cs typeface="Calibri"/>
            </a:endParaRPr>
          </a:p>
          <a:p>
            <a:pPr marL="12700" marR="397510">
              <a:lnSpc>
                <a:spcPct val="96600"/>
              </a:lnSpc>
              <a:spcBef>
                <a:spcPts val="60"/>
              </a:spcBef>
            </a:pPr>
            <a:r>
              <a:rPr dirty="0" sz="2800" spc="-20">
                <a:latin typeface="Calibri"/>
                <a:cs typeface="Calibri"/>
              </a:rPr>
              <a:t>Möller,</a:t>
            </a:r>
            <a:r>
              <a:rPr dirty="0" sz="2800" spc="-95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Lukas</a:t>
            </a:r>
            <a:r>
              <a:rPr dirty="0" sz="2800" spc="-95">
                <a:latin typeface="Calibri"/>
                <a:cs typeface="Calibri"/>
              </a:rPr>
              <a:t> </a:t>
            </a:r>
            <a:r>
              <a:rPr dirty="0" sz="2800" spc="-20">
                <a:latin typeface="Calibri"/>
                <a:cs typeface="Calibri"/>
              </a:rPr>
              <a:t>Moderato,</a:t>
            </a:r>
            <a:r>
              <a:rPr dirty="0" sz="2800" spc="-95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Maria</a:t>
            </a:r>
            <a:r>
              <a:rPr dirty="0" sz="2800" spc="-95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Himre,</a:t>
            </a:r>
            <a:r>
              <a:rPr dirty="0" sz="2800" spc="-90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Marina</a:t>
            </a:r>
            <a:r>
              <a:rPr dirty="0" sz="2800" spc="-95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Thunberg,</a:t>
            </a:r>
            <a:r>
              <a:rPr dirty="0" sz="2800" spc="-90">
                <a:latin typeface="Calibri"/>
                <a:cs typeface="Calibri"/>
              </a:rPr>
              <a:t> </a:t>
            </a:r>
            <a:r>
              <a:rPr dirty="0" sz="2800" spc="-10">
                <a:latin typeface="Calibri"/>
                <a:cs typeface="Calibri"/>
              </a:rPr>
              <a:t>Mikael </a:t>
            </a:r>
            <a:r>
              <a:rPr dirty="0" sz="2800">
                <a:latin typeface="Calibri"/>
                <a:cs typeface="Calibri"/>
              </a:rPr>
              <a:t>Aivio,</a:t>
            </a:r>
            <a:r>
              <a:rPr dirty="0" sz="2800" spc="-80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Sören</a:t>
            </a:r>
            <a:r>
              <a:rPr dirty="0" sz="2800" spc="-85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Danielsson,</a:t>
            </a:r>
            <a:r>
              <a:rPr dirty="0" sz="2800" spc="-60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Therese</a:t>
            </a:r>
            <a:r>
              <a:rPr dirty="0" sz="2800" spc="-75">
                <a:latin typeface="Calibri"/>
                <a:cs typeface="Calibri"/>
              </a:rPr>
              <a:t> </a:t>
            </a:r>
            <a:r>
              <a:rPr dirty="0" sz="2800" spc="-20">
                <a:latin typeface="Calibri"/>
                <a:cs typeface="Calibri"/>
              </a:rPr>
              <a:t>Bergstrand</a:t>
            </a:r>
            <a:r>
              <a:rPr dirty="0" sz="2800" spc="-85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och</a:t>
            </a:r>
            <a:r>
              <a:rPr dirty="0" sz="2800" spc="-85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Åsa</a:t>
            </a:r>
            <a:r>
              <a:rPr dirty="0" sz="2800" spc="-80">
                <a:latin typeface="Calibri"/>
                <a:cs typeface="Calibri"/>
              </a:rPr>
              <a:t> </a:t>
            </a:r>
            <a:r>
              <a:rPr dirty="0" sz="2800" spc="-10">
                <a:latin typeface="Calibri"/>
                <a:cs typeface="Calibri"/>
              </a:rPr>
              <a:t>Snöljung, hyresmedlemmar</a:t>
            </a:r>
            <a:r>
              <a:rPr dirty="0" sz="2800" spc="-114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Segelbåten,</a:t>
            </a:r>
            <a:r>
              <a:rPr dirty="0" sz="2800" spc="-100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Gunnar</a:t>
            </a:r>
            <a:r>
              <a:rPr dirty="0" sz="2800" spc="-114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Lundkvist,</a:t>
            </a:r>
            <a:r>
              <a:rPr dirty="0" sz="2800" spc="-105">
                <a:latin typeface="Calibri"/>
                <a:cs typeface="Calibri"/>
              </a:rPr>
              <a:t> </a:t>
            </a:r>
            <a:r>
              <a:rPr dirty="0" sz="2800" spc="-10" b="1">
                <a:latin typeface="Calibri"/>
                <a:cs typeface="Calibri"/>
              </a:rPr>
              <a:t>fullmäktig</a:t>
            </a:r>
            <a:endParaRPr sz="2800">
              <a:latin typeface="Calibri"/>
              <a:cs typeface="Calibri"/>
            </a:endParaRPr>
          </a:p>
          <a:p>
            <a:pPr marL="12700" marR="64135">
              <a:lnSpc>
                <a:spcPts val="3250"/>
              </a:lnSpc>
              <a:spcBef>
                <a:spcPts val="80"/>
              </a:spcBef>
            </a:pPr>
            <a:r>
              <a:rPr dirty="0" sz="2800" b="1">
                <a:solidFill>
                  <a:srgbClr val="FF0000"/>
                </a:solidFill>
                <a:latin typeface="Calibri"/>
                <a:cs typeface="Calibri"/>
              </a:rPr>
              <a:t>Ässjan</a:t>
            </a:r>
            <a:r>
              <a:rPr dirty="0" sz="2800">
                <a:latin typeface="Calibri"/>
                <a:cs typeface="Calibri"/>
              </a:rPr>
              <a:t>,</a:t>
            </a:r>
            <a:r>
              <a:rPr dirty="0" sz="2800" spc="-60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Ellinor</a:t>
            </a:r>
            <a:r>
              <a:rPr dirty="0" sz="2800" spc="-65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Elm,</a:t>
            </a:r>
            <a:r>
              <a:rPr dirty="0" sz="2800" spc="-60">
                <a:latin typeface="Calibri"/>
                <a:cs typeface="Calibri"/>
              </a:rPr>
              <a:t> </a:t>
            </a:r>
            <a:r>
              <a:rPr dirty="0" sz="2800" spc="-10" b="1">
                <a:latin typeface="Calibri"/>
                <a:cs typeface="Calibri"/>
              </a:rPr>
              <a:t>fullmäktigesuppleant</a:t>
            </a:r>
            <a:r>
              <a:rPr dirty="0" sz="2800" spc="-55" b="1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Ässjan,</a:t>
            </a:r>
            <a:r>
              <a:rPr dirty="0" sz="2800" spc="-60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Jonny</a:t>
            </a:r>
            <a:r>
              <a:rPr dirty="0" sz="2800" spc="-65">
                <a:latin typeface="Calibri"/>
                <a:cs typeface="Calibri"/>
              </a:rPr>
              <a:t> </a:t>
            </a:r>
            <a:r>
              <a:rPr dirty="0" sz="2800" spc="-10">
                <a:latin typeface="Calibri"/>
                <a:cs typeface="Calibri"/>
              </a:rPr>
              <a:t>Rundberg, </a:t>
            </a:r>
            <a:r>
              <a:rPr dirty="0" sz="2800">
                <a:latin typeface="Calibri"/>
                <a:cs typeface="Calibri"/>
              </a:rPr>
              <a:t>Peter</a:t>
            </a:r>
            <a:r>
              <a:rPr dirty="0" sz="2800" spc="-80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Printz,</a:t>
            </a:r>
            <a:r>
              <a:rPr dirty="0" sz="2800" spc="-75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Elisabeth</a:t>
            </a:r>
            <a:r>
              <a:rPr dirty="0" sz="2800" spc="-75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Grusell</a:t>
            </a:r>
            <a:r>
              <a:rPr dirty="0" sz="2800" spc="-70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och</a:t>
            </a:r>
            <a:r>
              <a:rPr dirty="0" sz="2800" spc="-80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Per</a:t>
            </a:r>
            <a:r>
              <a:rPr dirty="0" sz="2800" spc="-75">
                <a:latin typeface="Calibri"/>
                <a:cs typeface="Calibri"/>
              </a:rPr>
              <a:t> </a:t>
            </a:r>
            <a:r>
              <a:rPr dirty="0" sz="2800" spc="-20">
                <a:latin typeface="Calibri"/>
                <a:cs typeface="Calibri"/>
              </a:rPr>
              <a:t>Kraft,</a:t>
            </a:r>
            <a:r>
              <a:rPr dirty="0" sz="2800" spc="-75">
                <a:latin typeface="Calibri"/>
                <a:cs typeface="Calibri"/>
              </a:rPr>
              <a:t> </a:t>
            </a:r>
            <a:r>
              <a:rPr dirty="0" sz="2800" spc="-10">
                <a:latin typeface="Calibri"/>
                <a:cs typeface="Calibri"/>
              </a:rPr>
              <a:t>hyresmedlemmar</a:t>
            </a:r>
            <a:endParaRPr sz="2800">
              <a:latin typeface="Calibri"/>
              <a:cs typeface="Calibri"/>
            </a:endParaRPr>
          </a:p>
          <a:p>
            <a:pPr marL="12700" marR="322580">
              <a:lnSpc>
                <a:spcPts val="3240"/>
              </a:lnSpc>
              <a:spcBef>
                <a:spcPts val="15"/>
              </a:spcBef>
            </a:pPr>
            <a:r>
              <a:rPr dirty="0" sz="2800">
                <a:latin typeface="Calibri"/>
                <a:cs typeface="Calibri"/>
              </a:rPr>
              <a:t>Ässjan,</a:t>
            </a:r>
            <a:r>
              <a:rPr dirty="0" sz="2800" spc="-120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Kristina</a:t>
            </a:r>
            <a:r>
              <a:rPr dirty="0" sz="2800" spc="-120">
                <a:latin typeface="Calibri"/>
                <a:cs typeface="Calibri"/>
              </a:rPr>
              <a:t> </a:t>
            </a:r>
            <a:r>
              <a:rPr dirty="0" sz="2800" spc="-10">
                <a:latin typeface="Calibri"/>
                <a:cs typeface="Calibri"/>
              </a:rPr>
              <a:t>Hanström,</a:t>
            </a:r>
            <a:r>
              <a:rPr dirty="0" sz="2800" spc="-120">
                <a:latin typeface="Calibri"/>
                <a:cs typeface="Calibri"/>
              </a:rPr>
              <a:t> </a:t>
            </a:r>
            <a:r>
              <a:rPr dirty="0" sz="2800" b="1">
                <a:latin typeface="Calibri"/>
                <a:cs typeface="Calibri"/>
              </a:rPr>
              <a:t>fullmäktig</a:t>
            </a:r>
            <a:r>
              <a:rPr dirty="0" sz="2800" spc="-114" b="1">
                <a:latin typeface="Calibri"/>
                <a:cs typeface="Calibri"/>
              </a:rPr>
              <a:t> </a:t>
            </a:r>
            <a:r>
              <a:rPr dirty="0" sz="2800" spc="-10" b="1">
                <a:solidFill>
                  <a:srgbClr val="FF0000"/>
                </a:solidFill>
                <a:latin typeface="Calibri"/>
                <a:cs typeface="Calibri"/>
              </a:rPr>
              <a:t>Fyrfamiljsvillorna</a:t>
            </a:r>
            <a:r>
              <a:rPr dirty="0" sz="2800" spc="-10">
                <a:latin typeface="Calibri"/>
                <a:cs typeface="Calibri"/>
              </a:rPr>
              <a:t>,</a:t>
            </a:r>
            <a:r>
              <a:rPr dirty="0" sz="2800" spc="-114">
                <a:latin typeface="Calibri"/>
                <a:cs typeface="Calibri"/>
              </a:rPr>
              <a:t> </a:t>
            </a:r>
            <a:r>
              <a:rPr dirty="0" sz="2800" spc="-10">
                <a:latin typeface="Calibri"/>
                <a:cs typeface="Calibri"/>
              </a:rPr>
              <a:t>Magnus </a:t>
            </a:r>
            <a:r>
              <a:rPr dirty="0" sz="2800">
                <a:latin typeface="Calibri"/>
                <a:cs typeface="Calibri"/>
              </a:rPr>
              <a:t>Thelin,</a:t>
            </a:r>
            <a:r>
              <a:rPr dirty="0" sz="2800" spc="-120">
                <a:latin typeface="Calibri"/>
                <a:cs typeface="Calibri"/>
              </a:rPr>
              <a:t> </a:t>
            </a:r>
            <a:r>
              <a:rPr dirty="0" sz="2800" b="1">
                <a:latin typeface="Calibri"/>
                <a:cs typeface="Calibri"/>
              </a:rPr>
              <a:t>fullmäktig</a:t>
            </a:r>
            <a:r>
              <a:rPr dirty="0" sz="2800" spc="-95" b="1">
                <a:latin typeface="Calibri"/>
                <a:cs typeface="Calibri"/>
              </a:rPr>
              <a:t> </a:t>
            </a:r>
            <a:r>
              <a:rPr dirty="0" sz="2800" b="1">
                <a:solidFill>
                  <a:srgbClr val="FF0000"/>
                </a:solidFill>
                <a:latin typeface="Calibri"/>
                <a:cs typeface="Calibri"/>
              </a:rPr>
              <a:t>Gröndal</a:t>
            </a:r>
            <a:r>
              <a:rPr dirty="0" sz="2800">
                <a:latin typeface="Calibri"/>
                <a:cs typeface="Calibri"/>
              </a:rPr>
              <a:t>,</a:t>
            </a:r>
            <a:r>
              <a:rPr dirty="0" sz="2800" spc="-105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Robert</a:t>
            </a:r>
            <a:r>
              <a:rPr dirty="0" sz="2800" spc="-110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Kärn,</a:t>
            </a:r>
            <a:r>
              <a:rPr dirty="0" sz="2800" spc="-100">
                <a:latin typeface="Calibri"/>
                <a:cs typeface="Calibri"/>
              </a:rPr>
              <a:t> </a:t>
            </a:r>
            <a:r>
              <a:rPr dirty="0" sz="2800" b="1">
                <a:latin typeface="Calibri"/>
                <a:cs typeface="Calibri"/>
              </a:rPr>
              <a:t>fullmäktig</a:t>
            </a:r>
            <a:r>
              <a:rPr dirty="0" sz="2800" spc="-90" b="1">
                <a:latin typeface="Calibri"/>
                <a:cs typeface="Calibri"/>
              </a:rPr>
              <a:t> </a:t>
            </a:r>
            <a:r>
              <a:rPr dirty="0" sz="2800" spc="-25" b="1">
                <a:solidFill>
                  <a:srgbClr val="FF0000"/>
                </a:solidFill>
                <a:latin typeface="Calibri"/>
                <a:cs typeface="Calibri"/>
              </a:rPr>
              <a:t>Idö-</a:t>
            </a:r>
            <a:r>
              <a:rPr dirty="0" sz="2800" spc="-10" b="1">
                <a:solidFill>
                  <a:srgbClr val="FF0000"/>
                </a:solidFill>
                <a:latin typeface="Calibri"/>
                <a:cs typeface="Calibri"/>
              </a:rPr>
              <a:t>Våldö</a:t>
            </a:r>
            <a:r>
              <a:rPr dirty="0" sz="2800" spc="-10">
                <a:latin typeface="Calibri"/>
                <a:cs typeface="Calibri"/>
              </a:rPr>
              <a:t>,</a:t>
            </a:r>
            <a:endParaRPr sz="2800">
              <a:latin typeface="Calibri"/>
              <a:cs typeface="Calibri"/>
            </a:endParaRPr>
          </a:p>
          <a:p>
            <a:pPr marL="12700" marR="549910">
              <a:lnSpc>
                <a:spcPts val="3250"/>
              </a:lnSpc>
              <a:spcBef>
                <a:spcPts val="5"/>
              </a:spcBef>
            </a:pPr>
            <a:r>
              <a:rPr dirty="0" sz="2800">
                <a:latin typeface="Calibri"/>
                <a:cs typeface="Calibri"/>
              </a:rPr>
              <a:t>Sinikka</a:t>
            </a:r>
            <a:r>
              <a:rPr dirty="0" sz="2800" spc="-95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Gedda,</a:t>
            </a:r>
            <a:r>
              <a:rPr dirty="0" sz="2800" spc="-95">
                <a:latin typeface="Calibri"/>
                <a:cs typeface="Calibri"/>
              </a:rPr>
              <a:t> </a:t>
            </a:r>
            <a:r>
              <a:rPr dirty="0" sz="2800" b="1">
                <a:latin typeface="Calibri"/>
                <a:cs typeface="Calibri"/>
              </a:rPr>
              <a:t>fullmäktig</a:t>
            </a:r>
            <a:r>
              <a:rPr dirty="0" sz="2800" spc="-85" b="1">
                <a:latin typeface="Calibri"/>
                <a:cs typeface="Calibri"/>
              </a:rPr>
              <a:t> </a:t>
            </a:r>
            <a:r>
              <a:rPr dirty="0" sz="2800" b="1">
                <a:solidFill>
                  <a:srgbClr val="FF0000"/>
                </a:solidFill>
                <a:latin typeface="Calibri"/>
                <a:cs typeface="Calibri"/>
              </a:rPr>
              <a:t>Ryssjan</a:t>
            </a:r>
            <a:r>
              <a:rPr dirty="0" sz="2800">
                <a:latin typeface="Calibri"/>
                <a:cs typeface="Calibri"/>
              </a:rPr>
              <a:t>,</a:t>
            </a:r>
            <a:r>
              <a:rPr dirty="0" sz="2800" spc="-90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och</a:t>
            </a:r>
            <a:r>
              <a:rPr dirty="0" sz="2800" spc="-95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Stella</a:t>
            </a:r>
            <a:r>
              <a:rPr dirty="0" sz="2800" spc="-85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D</a:t>
            </a:r>
            <a:r>
              <a:rPr dirty="0" sz="2800" spc="-90">
                <a:latin typeface="Calibri"/>
                <a:cs typeface="Calibri"/>
              </a:rPr>
              <a:t> </a:t>
            </a:r>
            <a:r>
              <a:rPr dirty="0" sz="2800" spc="-10">
                <a:latin typeface="Calibri"/>
                <a:cs typeface="Calibri"/>
              </a:rPr>
              <a:t>Ailly,</a:t>
            </a:r>
            <a:r>
              <a:rPr dirty="0" sz="2800" spc="-90">
                <a:latin typeface="Calibri"/>
                <a:cs typeface="Calibri"/>
              </a:rPr>
              <a:t> </a:t>
            </a:r>
            <a:r>
              <a:rPr dirty="0" sz="2800" spc="-10" b="1">
                <a:latin typeface="Calibri"/>
                <a:cs typeface="Calibri"/>
              </a:rPr>
              <a:t>fullmäktig </a:t>
            </a:r>
            <a:r>
              <a:rPr dirty="0" sz="2800" spc="-10" b="1">
                <a:solidFill>
                  <a:srgbClr val="FF0000"/>
                </a:solidFill>
                <a:latin typeface="Calibri"/>
                <a:cs typeface="Calibri"/>
              </a:rPr>
              <a:t>Sigbardiorden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Lars Lingvall</dc:creator>
  <dcterms:created xsi:type="dcterms:W3CDTF">2025-05-17T12:03:04Z</dcterms:created>
  <dcterms:modified xsi:type="dcterms:W3CDTF">2025-05-17T12:03:04Z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2025-05-16T00:00:00Z</vt:filetime>
  </property>
  <property fmtid="{D5CDD505-2E9C-101B-9397-08002B2CF9AE}" pid="3" name="Creator">
    <vt:lpwstr>Microsoft® Word 2016</vt:lpwstr>
  </property>
  <property fmtid="{D5CDD505-2E9C-101B-9397-08002B2CF9AE}" pid="4" name="LastSaved">
    <vt:filetime>2025-05-17T00:00:00Z</vt:filetime>
  </property>
  <property fmtid="{D5CDD505-2E9C-101B-9397-08002B2CF9AE}" pid="5" name="Producer">
    <vt:lpwstr>Microsoft® Word 2016</vt:lpwstr>
  </property>
</Properties>
</file>